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7" r:id="rId2"/>
    <p:sldId id="258" r:id="rId3"/>
    <p:sldId id="271" r:id="rId4"/>
    <p:sldId id="272" r:id="rId5"/>
    <p:sldId id="263" r:id="rId6"/>
    <p:sldId id="273" r:id="rId7"/>
    <p:sldId id="274" r:id="rId8"/>
    <p:sldId id="275" r:id="rId9"/>
    <p:sldId id="276" r:id="rId10"/>
    <p:sldId id="278" r:id="rId11"/>
    <p:sldId id="284" r:id="rId12"/>
    <p:sldId id="277" r:id="rId13"/>
    <p:sldId id="279" r:id="rId14"/>
    <p:sldId id="280" r:id="rId15"/>
    <p:sldId id="281" r:id="rId16"/>
    <p:sldId id="282" r:id="rId17"/>
    <p:sldId id="283" r:id="rId18"/>
    <p:sldId id="285" r:id="rId19"/>
    <p:sldId id="286" r:id="rId20"/>
    <p:sldId id="287" r:id="rId21"/>
    <p:sldId id="288" r:id="rId22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2016-08-24</a:t>
            </a:r>
            <a:endParaRPr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57E03411-58E2-43FD-AE1D-AD77DFF8CB2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2016-08-24</a:t>
            </a:r>
            <a:endParaRPr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Kliknij, aby edytować style wzorca tekstu</a:t>
            </a:r>
          </a:p>
          <a:p>
            <a:pPr lvl="1" rtl="0"/>
            <a:r>
              <a:t>Drugi poziom</a:t>
            </a:r>
          </a:p>
          <a:p>
            <a:pPr lvl="2" rtl="0"/>
            <a:r>
              <a:t>Trzeci poziom</a:t>
            </a:r>
          </a:p>
          <a:p>
            <a:pPr lvl="3" rtl="0"/>
            <a:r>
              <a:t>Czwarty poziom</a:t>
            </a:r>
          </a:p>
          <a:p>
            <a:pPr lvl="4" rtl="0"/>
            <a:r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C8DC57A8-AE18-4654-B6AF-04B3577165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pl-PL"/>
              <a:t>Kliknij, aby edytować styl wzorca podtytułu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zy obraz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 rtlCol="0">
            <a:normAutofit/>
          </a:bodyPr>
          <a:lstStyle>
            <a:lvl1pPr algn="l" rtl="0">
              <a:defRPr sz="2400"/>
            </a:lvl1pPr>
          </a:lstStyle>
          <a:p>
            <a:pPr rtl="0"/>
            <a:r>
              <a:rPr lang="pl-PL"/>
              <a:t>Kliknij, aby edytować styl</a:t>
            </a:r>
            <a:endParaRPr lang="pl"/>
          </a:p>
        </p:txBody>
      </p:sp>
      <p:grpSp>
        <p:nvGrpSpPr>
          <p:cNvPr id="84" name="Grupa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Dowolny kształt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6" name="Dowolny kształt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7" name="Dowolny kształt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8" name="Dowolny kształt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9" name="Dowolny kształt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0" name="Dowolny kształt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1" name="Dowolny kształt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2" name="Dowolny kształt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3" name="Dowolny kształt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4" name="Dowolny kształt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5" name="Dowolny kształt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6" name="Dowolny kształt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97" name="Obraz — symbol zastępczy 33" descr="Pusty symbol zastępczy pozwalający dodać obraz. Kliknij symbol zastępczy i wybierz obraz, który chcesz dodać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dirty="0"/>
          </a:p>
        </p:txBody>
      </p:sp>
      <p:grpSp>
        <p:nvGrpSpPr>
          <p:cNvPr id="98" name="Grupa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Dowolny kształt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0" name="Dowolny kształt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1" name="Dowolny kształt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2" name="Dowolny kształt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3" name="Dowolny kształt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4" name="Dowolny kształt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5" name="Dowolny kształt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6" name="Dowolny kształt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7" name="Dowolny kształt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8" name="Dowolny kształt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9" name="Dowolny kształt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0" name="Dowolny kształt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111" name="Obraz — symbol zastępczy 33" descr="Pusty symbol zastępczy pozwalający dodać obraz. Kliknij symbol zastępczy i wybierz obraz, który chcesz dodać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dirty="0"/>
          </a:p>
        </p:txBody>
      </p:sp>
      <p:grpSp>
        <p:nvGrpSpPr>
          <p:cNvPr id="112" name="Grupa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Dowolny kształt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4" name="Dowolny kształt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5" name="Dowolny kształt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6" name="Dowolny kształt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7" name="Dowolny kształt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8" name="Dowolny kształt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9" name="Dowolny kształt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0" name="Dowolny kształt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1" name="Dowolny kształt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2" name="Dowolny kształt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3" name="Dowolny kształt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4" name="Dowolny kształt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125" name="Obraz — symbol zastępczy 33" descr="Pusty symbol zastępczy pozwalający dodać obraz. Kliknij symbol zastępczy i wybierz obraz, który chcesz dodać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dirty="0"/>
          </a:p>
        </p:txBody>
      </p:sp>
      <p:sp>
        <p:nvSpPr>
          <p:cNvPr id="126" name="Tekst — symbol zastępczy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8" name="Numer slajdu — symbol zastępczy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Stopka — symbol zastępczy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Data — symbol zastępczy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2016-08-24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pl-PL"/>
              <a:t>Kliknij, aby edytować styl</a:t>
            </a:r>
            <a:endParaRPr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dirty="0"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 rtlCol="0"/>
          <a:lstStyle/>
          <a:p>
            <a:pPr rtl="0"/>
            <a:r>
              <a:rPr lang="en-US"/>
              <a:t>2016-08-24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pl-PL"/>
              <a:t>Kliknij, aby edytować styl</a:t>
            </a:r>
            <a:endParaRPr dirty="0"/>
          </a:p>
        </p:txBody>
      </p:sp>
      <p:grpSp>
        <p:nvGrpSpPr>
          <p:cNvPr id="8" name="Grupa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Dowolny kształt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" name="Dowolny kształt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grpSp>
          <p:nvGrpSpPr>
            <p:cNvPr id="11" name="Grupa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Dowolny kształt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/>
              </a:p>
            </p:txBody>
          </p:sp>
          <p:sp>
            <p:nvSpPr>
              <p:cNvPr id="21" name="Dowolny kształt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/>
              </a:p>
            </p:txBody>
          </p:sp>
        </p:grpSp>
        <p:sp>
          <p:nvSpPr>
            <p:cNvPr id="12" name="Dowolny kształt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3" name="Dowolny kształt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4" name="Dowolny kształt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5" name="Dowolny kształt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6" name="Dowolny kształt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7" name="Dowolny kształt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8" name="Dowolny kształt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9" name="Dowolny kształt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" name="Obraz — symbol zastępczy 2" descr="Pusty symbol zastępczy pozwalający dodać obraz. Kliknij symbol zastępczy i wybierz obraz, który chcesz dodać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pl-PL"/>
              <a:t>Kliknij ikonę, aby dodać obraz</a:t>
            </a:r>
            <a:endParaRPr dirty="0"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2016-08-24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2016-08-24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2016-08-24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2016-08-24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2016-08-24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5" name="Tekst — symbol zastępczy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6" name="Zawartość — symbol zastępczy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9" name="Numer slajdu — symbol zastępczy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8" name="Stopka — symbol zastępczy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Data — symbol zastępczy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2016-08-24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2016-08-24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umer slajdu — symbol zastępczy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3" name="Stopka — symbol zastępczy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2" name="Data — symbol zastępczy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2016-08-24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obraz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pl-PL"/>
              <a:t>Kliknij, aby edytować styl</a:t>
            </a:r>
            <a:endParaRPr lang="pl"/>
          </a:p>
        </p:txBody>
      </p:sp>
      <p:grpSp>
        <p:nvGrpSpPr>
          <p:cNvPr id="9" name="Grupa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Dowolny kształt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" name="Dowolny kształt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" name="Dowolny kształt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3" name="Dowolny kształt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4" name="Dowolny kształt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5" name="Dowolny kształt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6" name="Dowolny kształt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7" name="Dowolny kształt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8" name="Dowolny kształt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9" name="Dowolny kształt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0" name="Dowolny kształt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1" name="Dowolny kształt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6" name="Obraz — symbol zastępczy 33" descr="Pusty symbol zastępczy pozwalający dodać obraz. Kliknij symbol zastępczy i wybierz obraz, który chcesz dodać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dirty="0"/>
          </a:p>
        </p:txBody>
      </p:sp>
      <p:sp>
        <p:nvSpPr>
          <p:cNvPr id="39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grpSp>
        <p:nvGrpSpPr>
          <p:cNvPr id="22" name="Grupa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Dowolny kształt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4" name="Dowolny kształt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5" name="Dowolny kształt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6" name="Dowolny kształt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7" name="Dowolny kształt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8" name="Dowolny kształt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9" name="Dowolny kształt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0" name="Dowolny kształt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1" name="Dowolny kształt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2" name="Dowolny kształt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3" name="Dowolny kształt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4" name="Dowolny kształt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7" name="Obraz — symbol zastępczy 33" descr="Pusty symbol zastępczy pozwalający dodać obraz. Kliknij symbol zastępczy i wybierz obraz, który chcesz dodać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dirty="0"/>
          </a:p>
        </p:txBody>
      </p:sp>
      <p:sp>
        <p:nvSpPr>
          <p:cNvPr id="40" name="Tekst — symbol zastępczy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8" name="Numer slajdu — symbol zastępczy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Stopka — symbol zastępczy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Data — symbol zastępczy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2016-08-24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zy obrazy z podpis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"/>
          </a:p>
        </p:txBody>
      </p:sp>
      <p:grpSp>
        <p:nvGrpSpPr>
          <p:cNvPr id="52" name="Grupa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Dowolny kształt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4" name="Dowolny kształt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5" name="Dowolny kształt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6" name="Dowolny kształt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7" name="Dowolny kształt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8" name="Dowolny kształt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9" name="Dowolny kształt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0" name="Dowolny kształt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1" name="Dowolny kształt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2" name="Dowolny kształt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3" name="Dowolny kształt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4" name="Dowolny kształt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79" name="Obraz — symbol zastępczy 33" descr="Pusty symbol zastępczy pozwalający dodać obraz. Kliknij symbol zastępczy i wybierz obraz, który chcesz dodać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dirty="0"/>
          </a:p>
        </p:txBody>
      </p:sp>
      <p:sp>
        <p:nvSpPr>
          <p:cNvPr id="81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grpSp>
        <p:nvGrpSpPr>
          <p:cNvPr id="84" name="Grupa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Dowolny kształt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6" name="Dowolny kształt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7" name="Dowolny kształt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8" name="Dowolny kształt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9" name="Dowolny kształt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0" name="Dowolny kształt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1" name="Dowolny kształt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2" name="Dowolny kształt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3" name="Dowolny kształt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4" name="Dowolny kształt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5" name="Dowolny kształt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6" name="Dowolny kształt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78" name="Obraz — symbol zastępczy 33" descr="Pusty symbol zastępczy pozwalający dodać obraz. Kliknij symbol zastępczy i wybierz obraz, który chcesz dodać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dirty="0"/>
          </a:p>
        </p:txBody>
      </p:sp>
      <p:sp>
        <p:nvSpPr>
          <p:cNvPr id="82" name="Tekst — symbol zastępczy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grpSp>
        <p:nvGrpSpPr>
          <p:cNvPr id="97" name="Grupa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Dowolny kształt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9" name="Dowolny kształt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0" name="Dowolny kształt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1" name="Dowolny kształt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2" name="Dowolny kształt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3" name="Dowolny kształt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4" name="Dowolny kształt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5" name="Dowolny kształt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6" name="Dowolny kształt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7" name="Dowolny kształt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8" name="Dowolny kształt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9" name="Dowolny kształt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80" name="Obraz — symbol zastępczy 33" descr="Pusty symbol zastępczy pozwalający dodać obraz. Kliknij symbol zastępczy i wybierz obraz, który chcesz dodać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dirty="0"/>
          </a:p>
        </p:txBody>
      </p:sp>
      <p:sp>
        <p:nvSpPr>
          <p:cNvPr id="83" name="Tekst — symbol zastępczy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8" name="Numer slajdu — symbol zastępczy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Stopka — symbol zastępczy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Data — symbol zastępczy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2016-08-24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l"/>
              <a:t>Kliknij, aby edytować styl wzorca tytułu</a:t>
            </a:r>
            <a:endParaRPr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"/>
              <a:t>Edytuj style wzorca tekstu</a:t>
            </a:r>
          </a:p>
          <a:p>
            <a:pPr lvl="1" rtl="0"/>
            <a:r>
              <a:rPr lang="pl"/>
              <a:t>Drugi poziom</a:t>
            </a:r>
          </a:p>
          <a:p>
            <a:pPr lvl="2" rtl="0"/>
            <a:r>
              <a:rPr lang="pl"/>
              <a:t>Trzeci poziom</a:t>
            </a:r>
          </a:p>
          <a:p>
            <a:pPr lvl="3" rtl="0"/>
            <a:r>
              <a:rPr lang="pl"/>
              <a:t>Czwarty poziom</a:t>
            </a:r>
          </a:p>
          <a:p>
            <a:pPr lvl="4" rtl="0"/>
            <a:r>
              <a:rPr lang="pl"/>
              <a:t>Piąty poziom</a:t>
            </a:r>
            <a:endParaRPr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22B156B-59AE-415F-B24B-8756D48BB9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2016-08-24</a:t>
            </a:r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584477" y="1761931"/>
            <a:ext cx="7724226" cy="1828800"/>
          </a:xfrm>
        </p:spPr>
        <p:txBody>
          <a:bodyPr rtlCol="0">
            <a:normAutofit fontScale="90000"/>
          </a:bodyPr>
          <a:lstStyle/>
          <a:p>
            <a:pPr rtl="0"/>
            <a:r>
              <a:rPr lang="pl" dirty="0"/>
              <a:t>Polski sentymentalizm </a:t>
            </a:r>
            <a:br>
              <a:rPr lang="pl" dirty="0"/>
            </a:br>
            <a:r>
              <a:rPr lang="pl" dirty="0"/>
              <a:t>i jego przedstawiciele 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096000" y="4004388"/>
            <a:ext cx="5354252" cy="914400"/>
          </a:xfrm>
        </p:spPr>
        <p:txBody>
          <a:bodyPr rtlCol="0"/>
          <a:lstStyle/>
          <a:p>
            <a:pPr rtl="0"/>
            <a:r>
              <a:rPr lang="pl" dirty="0"/>
              <a:t>Franciszek Karpiński, </a:t>
            </a:r>
          </a:p>
          <a:p>
            <a:pPr rtl="0"/>
            <a:r>
              <a:rPr lang="pl" dirty="0"/>
              <a:t>Franciszek Dionizy Kniaźnin </a:t>
            </a:r>
          </a:p>
        </p:txBody>
      </p:sp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17579C-9329-52B4-9F58-FC02B309D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E144D7-EF6D-739F-BB85-1A66788311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14FB2739-AE2E-6A63-4AE4-5DFB2DE3D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7352"/>
            <a:ext cx="12217091" cy="5614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199C33DB-879C-AB9A-AEA3-F181A4D187C0}"/>
              </a:ext>
            </a:extLst>
          </p:cNvPr>
          <p:cNvSpPr txBox="1">
            <a:spLocks/>
          </p:cNvSpPr>
          <p:nvPr/>
        </p:nvSpPr>
        <p:spPr>
          <a:xfrm>
            <a:off x="8210939" y="2320990"/>
            <a:ext cx="3800879" cy="39592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2200" dirty="0"/>
              <a:t>*uczucia bohaterki</a:t>
            </a:r>
            <a:br>
              <a:rPr lang="pl-PL" sz="2200" dirty="0"/>
            </a:br>
            <a:r>
              <a:rPr lang="pl-PL" sz="2200" dirty="0"/>
              <a:t>*język:</a:t>
            </a:r>
            <a:br>
              <a:rPr lang="pl-PL" sz="2200" dirty="0"/>
            </a:br>
            <a:r>
              <a:rPr lang="pl-PL" sz="2200" dirty="0"/>
              <a:t>-jak nazywa ukochanego?</a:t>
            </a:r>
            <a:br>
              <a:rPr lang="pl-PL" sz="2200" dirty="0"/>
            </a:br>
            <a:r>
              <a:rPr lang="pl-PL" sz="2200" dirty="0"/>
              <a:t>- „tortury”, „umieram”</a:t>
            </a:r>
            <a:br>
              <a:rPr lang="pl-PL" sz="2200" dirty="0"/>
            </a:br>
            <a:r>
              <a:rPr lang="pl-PL" sz="2200" dirty="0"/>
              <a:t>-środki językowe</a:t>
            </a:r>
            <a:br>
              <a:rPr lang="pl-PL" sz="2200" dirty="0"/>
            </a:br>
            <a:r>
              <a:rPr lang="pl-PL" sz="2200" dirty="0"/>
              <a:t>-rola natury w sposobie przeżywania miłości</a:t>
            </a:r>
            <a:br>
              <a:rPr lang="pl-PL" sz="2200" dirty="0"/>
            </a:br>
            <a:r>
              <a:rPr lang="pl-PL" sz="2200" dirty="0"/>
              <a:t>*obraz miłości</a:t>
            </a:r>
            <a:br>
              <a:rPr lang="pl-PL" sz="2200" dirty="0"/>
            </a:br>
            <a:r>
              <a:rPr lang="pl-PL" sz="2200" dirty="0"/>
              <a:t>*forma listu a nastrój i sposób mówienia o miłości</a:t>
            </a:r>
            <a:br>
              <a:rPr lang="pl-PL" sz="2200" dirty="0"/>
            </a:br>
            <a:r>
              <a:rPr lang="pl-PL" sz="2200" dirty="0"/>
              <a:t>*system wartości</a:t>
            </a:r>
            <a:br>
              <a:rPr lang="pl-PL" sz="2200" dirty="0"/>
            </a:b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334833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1369C92-061F-B85E-869C-1E260676B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062" y="-382555"/>
            <a:ext cx="6858002" cy="1828800"/>
          </a:xfrm>
        </p:spPr>
        <p:txBody>
          <a:bodyPr>
            <a:normAutofit fontScale="90000"/>
          </a:bodyPr>
          <a:lstStyle/>
          <a:p>
            <a:r>
              <a:rPr lang="pl-PL" dirty="0"/>
              <a:t>Powieść sentymentalna, powieść epistolarna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5F2A966-40DF-F842-ACE0-BD3AACF3CA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6302" y="2099388"/>
            <a:ext cx="8173616" cy="2957804"/>
          </a:xfrm>
        </p:spPr>
        <p:txBody>
          <a:bodyPr>
            <a:normAutofit fontScale="92500" lnSpcReduction="20000"/>
          </a:bodyPr>
          <a:lstStyle/>
          <a:p>
            <a:r>
              <a:rPr lang="pl-PL" b="0" i="0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*Julia i Saint-</a:t>
            </a:r>
            <a:r>
              <a:rPr lang="pl-PL" b="0" i="0" dirty="0" err="1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Preux</a:t>
            </a:r>
            <a:r>
              <a:rPr lang="pl-PL" b="0" i="0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 zdają sobie sprawę, że ich uczucie nie może się spełnić</a:t>
            </a:r>
          </a:p>
          <a:p>
            <a:r>
              <a:rPr lang="pl-PL" dirty="0">
                <a:solidFill>
                  <a:srgbClr val="666666"/>
                </a:solidFill>
                <a:latin typeface="Open Sans" panose="020B0606030504020204" pitchFamily="34" charset="0"/>
              </a:rPr>
              <a:t>*</a:t>
            </a:r>
            <a:r>
              <a:rPr lang="pl-PL" b="0" i="0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starają się z nim walczyć </a:t>
            </a:r>
          </a:p>
          <a:p>
            <a:r>
              <a:rPr lang="pl-PL" b="0" i="0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*nie chcą się spotykać, chociaż bardzo za sobą tęsknią</a:t>
            </a:r>
          </a:p>
          <a:p>
            <a:r>
              <a:rPr lang="pl-PL" dirty="0">
                <a:solidFill>
                  <a:srgbClr val="666666"/>
                </a:solidFill>
                <a:latin typeface="Open Sans" panose="020B0606030504020204" pitchFamily="34" charset="0"/>
              </a:rPr>
              <a:t>*</a:t>
            </a:r>
            <a:r>
              <a:rPr lang="pl-PL" b="0" i="0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nie chcą do siebie pisać listów, chociaż jest to istotą ich życia</a:t>
            </a:r>
          </a:p>
          <a:p>
            <a:r>
              <a:rPr lang="pl-PL" b="0" i="0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*żałują, że się poznali, choć nie są w stanie wyobrazić sobie, że mogliby się nigdy w życiu nie spotkać</a:t>
            </a:r>
          </a:p>
          <a:p>
            <a:endParaRPr lang="pl-PL" dirty="0"/>
          </a:p>
          <a:p>
            <a:r>
              <a:rPr lang="pl-PL" dirty="0"/>
              <a:t>*list, więc ekspresja i subiektywizm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7365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2585A2-49D5-AAC5-0131-7FDB68216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3273" y="0"/>
            <a:ext cx="8938727" cy="886408"/>
          </a:xfrm>
        </p:spPr>
        <p:txBody>
          <a:bodyPr>
            <a:noAutofit/>
          </a:bodyPr>
          <a:lstStyle/>
          <a:p>
            <a:pPr algn="r"/>
            <a:r>
              <a:rPr lang="pl-PL" sz="2400" dirty="0"/>
              <a:t>A w Polsce…</a:t>
            </a:r>
            <a:br>
              <a:rPr lang="pl-PL" sz="2400" dirty="0"/>
            </a:br>
            <a:endParaRPr lang="pl-PL" sz="2400" dirty="0"/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598D637C-695B-17B2-2468-576161FD8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1306161"/>
            <a:ext cx="70485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EEB9218A-815C-68D6-446E-A6FCCEA298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06161"/>
            <a:ext cx="5143500" cy="555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866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E9A89D-8EF6-5132-68A3-4766CEE3F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EC39093-8BCB-DB28-359C-DADF4E887C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BC1BB80E-C80F-4599-1409-C9161BC0A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395" y="0"/>
            <a:ext cx="48720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>
            <a:extLst>
              <a:ext uri="{FF2B5EF4-FFF2-40B4-BE49-F238E27FC236}">
                <a16:creationId xmlns:a16="http://schemas.microsoft.com/office/drawing/2014/main" id="{188A2C91-0747-914F-56E5-CE13E8872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1450" y="1722664"/>
            <a:ext cx="4400550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19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51B85C8-F9C4-2AD0-64F5-969E9931D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343" y="-83975"/>
            <a:ext cx="9692983" cy="1828800"/>
          </a:xfrm>
        </p:spPr>
        <p:txBody>
          <a:bodyPr>
            <a:normAutofit/>
          </a:bodyPr>
          <a:lstStyle/>
          <a:p>
            <a:r>
              <a:rPr lang="pl-PL" dirty="0"/>
              <a:t>*część opisowa i refleksyjna</a:t>
            </a:r>
            <a:br>
              <a:rPr lang="pl-PL" dirty="0"/>
            </a:br>
            <a:r>
              <a:rPr lang="pl-PL" dirty="0"/>
              <a:t>*stan emocjonalny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F65D516-0784-6E8A-45C0-54FCC375A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19062" y="2240902"/>
            <a:ext cx="8882742" cy="2667000"/>
          </a:xfrm>
        </p:spPr>
        <p:txBody>
          <a:bodyPr>
            <a:normAutofit/>
          </a:bodyPr>
          <a:lstStyle/>
          <a:p>
            <a:r>
              <a:rPr lang="pl-PL" dirty="0"/>
              <a:t>Znajdź w tekście: uosobienie, metaforę, pytanie retoryczne, wykrzyknienie, epitet i archaizm, apostrofę</a:t>
            </a:r>
          </a:p>
          <a:p>
            <a:r>
              <a:rPr lang="pl-PL" dirty="0"/>
              <a:t>Liryka bezpośrednia</a:t>
            </a:r>
          </a:p>
          <a:p>
            <a:r>
              <a:rPr lang="pl-PL" dirty="0"/>
              <a:t>Ukochana jako słońce</a:t>
            </a:r>
          </a:p>
          <a:p>
            <a:r>
              <a:rPr lang="pl-PL" dirty="0"/>
              <a:t>Czas upływa, wszystko się zmienia, element stały: brak Justyny</a:t>
            </a:r>
          </a:p>
          <a:p>
            <a:r>
              <a:rPr lang="pl-PL" dirty="0"/>
              <a:t>Wiosna – nadzieja, dziewczyna – urodzaj </a:t>
            </a:r>
          </a:p>
        </p:txBody>
      </p:sp>
    </p:spTree>
    <p:extLst>
      <p:ext uri="{BB962C8B-B14F-4D97-AF65-F5344CB8AC3E}">
        <p14:creationId xmlns:p14="http://schemas.microsoft.com/office/powerpoint/2010/main" val="228354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007D49B-5F20-3112-FEA1-C34B0B5B4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12B20B6-8F6E-C98E-029F-7B9FFE3DC4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862A8567-DFC5-3FF8-41D2-9BDDB03FE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013" y="0"/>
            <a:ext cx="48799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>
            <a:extLst>
              <a:ext uri="{FF2B5EF4-FFF2-40B4-BE49-F238E27FC236}">
                <a16:creationId xmlns:a16="http://schemas.microsoft.com/office/drawing/2014/main" id="{555EEDDA-0C36-E242-ACC5-384D90372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0128" y="1769318"/>
            <a:ext cx="4471872" cy="5088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0374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FDEBCFD-F203-67DA-60B6-7443790AD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971" y="3013789"/>
            <a:ext cx="8310466" cy="1828800"/>
          </a:xfrm>
        </p:spPr>
        <p:txBody>
          <a:bodyPr>
            <a:normAutofit fontScale="90000"/>
          </a:bodyPr>
          <a:lstStyle/>
          <a:p>
            <a:pPr algn="r"/>
            <a:r>
              <a:rPr lang="pl-PL" dirty="0"/>
              <a:t>*sytuacja</a:t>
            </a:r>
            <a:br>
              <a:rPr lang="pl-PL" dirty="0"/>
            </a:br>
            <a:r>
              <a:rPr lang="pl-PL" dirty="0"/>
              <a:t>*co dostrzega?</a:t>
            </a:r>
            <a:br>
              <a:rPr lang="pl-PL" dirty="0"/>
            </a:br>
            <a:r>
              <a:rPr lang="pl-PL" dirty="0"/>
              <a:t>*przyroda a emocje</a:t>
            </a:r>
            <a:br>
              <a:rPr lang="pl-PL" dirty="0"/>
            </a:br>
            <a:r>
              <a:rPr lang="pl-PL" dirty="0"/>
              <a:t>*porównaj do utworu Karpińskiego</a:t>
            </a:r>
            <a:br>
              <a:rPr lang="pl-PL" dirty="0"/>
            </a:br>
            <a:r>
              <a:rPr lang="pl-PL" dirty="0"/>
              <a:t>*cechy sentymentalizmu</a:t>
            </a:r>
          </a:p>
        </p:txBody>
      </p:sp>
    </p:spTree>
    <p:extLst>
      <p:ext uri="{BB962C8B-B14F-4D97-AF65-F5344CB8AC3E}">
        <p14:creationId xmlns:p14="http://schemas.microsoft.com/office/powerpoint/2010/main" val="3538235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BEA04F-7380-AC99-F6D6-3C9635F10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3249" y="1419067"/>
            <a:ext cx="6858002" cy="1828800"/>
          </a:xfrm>
        </p:spPr>
        <p:txBody>
          <a:bodyPr/>
          <a:lstStyle/>
          <a:p>
            <a:r>
              <a:rPr lang="pl-PL" dirty="0"/>
              <a:t>Dwie lipy niczym dwoje zakochanych 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895A7F0-5884-77DF-6619-803C52ABEC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81355" y="3247867"/>
            <a:ext cx="6858002" cy="914400"/>
          </a:xfrm>
        </p:spPr>
        <p:txBody>
          <a:bodyPr/>
          <a:lstStyle/>
          <a:p>
            <a:r>
              <a:rPr lang="pl-PL" dirty="0"/>
              <a:t>Tęsknota, cierpienie, obrazowanie arkadyjskie, wyidealizowanie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5BD528A-1D88-2055-A004-E04DC51E04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9878" y="4189219"/>
            <a:ext cx="3515216" cy="226726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84430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BBEDF3-8C65-03FF-54D9-E35DCAEF1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B13C65F-DE10-C8B0-D703-52BFA5D5D2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4608016D-900A-9CBD-8D96-CE6570018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584" y="0"/>
            <a:ext cx="52355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>
            <a:extLst>
              <a:ext uri="{FF2B5EF4-FFF2-40B4-BE49-F238E27FC236}">
                <a16:creationId xmlns:a16="http://schemas.microsoft.com/office/drawing/2014/main" id="{D49A0758-80C6-87D6-9859-7DC2557FB1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650" y="519210"/>
            <a:ext cx="4324350" cy="535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5466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8EC48A-99FE-F2FA-749D-9087459D4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84995C4-4DD3-7F09-82D6-B8E5747BAD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25649BAD-0772-C89E-CF36-C49E1C1EDB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091" y="144285"/>
            <a:ext cx="9832909" cy="5571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>
            <a:extLst>
              <a:ext uri="{FF2B5EF4-FFF2-40B4-BE49-F238E27FC236}">
                <a16:creationId xmlns:a16="http://schemas.microsoft.com/office/drawing/2014/main" id="{2744009C-994D-0434-19DE-CE115DE80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5829300"/>
            <a:ext cx="1093470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050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dirty="0"/>
              <a:t>Porozmawiajmy</a:t>
            </a:r>
            <a:endParaRPr dirty="0"/>
          </a:p>
        </p:txBody>
      </p:sp>
      <p:sp>
        <p:nvSpPr>
          <p:cNvPr id="14" name="Zawartość — symbol zastępczy 13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pl-PL" dirty="0"/>
              <a:t>„Sentymentalny”, czyli jaki?</a:t>
            </a:r>
          </a:p>
          <a:p>
            <a:pPr rtl="0"/>
            <a:r>
              <a:rPr lang="pl-PL" dirty="0"/>
              <a:t>Czy wrażliwość jest dziś modna?  Czy to już wada?</a:t>
            </a:r>
          </a:p>
          <a:p>
            <a:pPr rtl="0"/>
            <a:r>
              <a:rPr lang="pl-PL" dirty="0"/>
              <a:t>Dziś trzeba być niezależnym, silnym… </a:t>
            </a:r>
          </a:p>
          <a:p>
            <a:pPr rtl="0"/>
            <a:r>
              <a:rPr lang="pl-PL" dirty="0"/>
              <a:t>Mamy odwagę być wrażliwymi?</a:t>
            </a:r>
            <a:endParaRPr dirty="0"/>
          </a:p>
        </p:txBody>
      </p:sp>
      <p:pic>
        <p:nvPicPr>
          <p:cNvPr id="3074" name="Picture 2" descr="Wrażliwość: czym jest? Wada czy zaleta? - PoradnikZdrowie.pl">
            <a:extLst>
              <a:ext uri="{FF2B5EF4-FFF2-40B4-BE49-F238E27FC236}">
                <a16:creationId xmlns:a16="http://schemas.microsoft.com/office/drawing/2014/main" id="{AFA9C59D-E16C-A28E-C62D-D47B908B5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114" y="2780522"/>
            <a:ext cx="3429348" cy="33224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7D58D7BD-029E-91B1-6600-16FB83EB23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4997" y="3926100"/>
            <a:ext cx="1698992" cy="228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8107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6A70638-49BE-EB66-993B-3C6D9CE53E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040B90F8-5522-FA09-3E16-885B9C5E6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549" y="0"/>
            <a:ext cx="7570451" cy="6968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5DDCB9-90AC-8D73-0CC5-F5BBCD30C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178" y="-112310"/>
            <a:ext cx="6858002" cy="1828800"/>
          </a:xfrm>
        </p:spPr>
        <p:txBody>
          <a:bodyPr/>
          <a:lstStyle/>
          <a:p>
            <a:r>
              <a:rPr lang="pl-PL" i="1" dirty="0"/>
              <a:t>Laura i Filon, </a:t>
            </a:r>
            <a:br>
              <a:rPr lang="pl-PL" i="1" dirty="0"/>
            </a:br>
            <a:r>
              <a:rPr lang="pl-PL" dirty="0"/>
              <a:t>s. 208</a:t>
            </a:r>
          </a:p>
        </p:txBody>
      </p:sp>
    </p:spTree>
    <p:extLst>
      <p:ext uri="{BB962C8B-B14F-4D97-AF65-F5344CB8AC3E}">
        <p14:creationId xmlns:p14="http://schemas.microsoft.com/office/powerpoint/2010/main" val="101287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>
            <a:extLst>
              <a:ext uri="{FF2B5EF4-FFF2-40B4-BE49-F238E27FC236}">
                <a16:creationId xmlns:a16="http://schemas.microsoft.com/office/drawing/2014/main" id="{45864455-E6FE-50DC-C471-2CA7D3046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649" y="4171950"/>
            <a:ext cx="5467350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D91D1E1F-A68D-CF2B-8337-2E27C3BCFBD7}"/>
              </a:ext>
            </a:extLst>
          </p:cNvPr>
          <p:cNvSpPr txBox="1"/>
          <p:nvPr/>
        </p:nvSpPr>
        <p:spPr>
          <a:xfrm>
            <a:off x="296246" y="259139"/>
            <a:ext cx="118957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/>
              <a:t>https://www.google.com/search?sca_esv=65c129acfcfbd652&amp;rlz=1C1ONGR_plPL1089PL1089&amp;sxsrf=ADLYWIJTUIjYs5_lf0BynLczPU1q3qdbzg:1731664353590&amp;q=laura+i+filon&amp;udm=7&amp;fbs=AEQNm0Dvr3xYvXRaGaB8liPABJYdK9WVUR2cKA9gt9irlqOJwXXVE0YgdQ31kLZzkKwNUNj6QMdvdwcGqjrNvZ75a-c3YTxyguhIqPIeacJb6l_c2ZqB6UXtOxheVZhmg-CYduKNAZckWRdmDapWJjrA1SQKf4hqJkzwL4d-T5rcXJdKP1DPCl7OjIbvrAB3_-wur2RRVs5W&amp;sa=X&amp;sqi=2&amp;ved=2ahUKEwiVxam1iN6JAxU_R_EDHSqUItgQtKgLegQIFBAB&amp;biw=1536&amp;bih=730&amp;dpr=1.25#fpstate=ive&amp;vld=cid:5222085e,vid:EbY95g4XaO4,st:0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A5BC7D1D-AC95-DFFD-CEEF-21FCDAEE7327}"/>
              </a:ext>
            </a:extLst>
          </p:cNvPr>
          <p:cNvSpPr txBox="1"/>
          <p:nvPr/>
        </p:nvSpPr>
        <p:spPr>
          <a:xfrm>
            <a:off x="3415004" y="1863626"/>
            <a:ext cx="84628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*liryka pośrednia, sytuacyjna</a:t>
            </a:r>
          </a:p>
          <a:p>
            <a:r>
              <a:rPr lang="pl-PL" dirty="0"/>
              <a:t>*monolog, dialog</a:t>
            </a:r>
          </a:p>
          <a:p>
            <a:r>
              <a:rPr lang="pl-PL" dirty="0"/>
              <a:t>*typowe imiona</a:t>
            </a:r>
          </a:p>
          <a:p>
            <a:r>
              <a:rPr lang="pl-PL" dirty="0"/>
              <a:t>*stęskniona czeka na ukochanego – zdradził? Miał jakiś wypadek?</a:t>
            </a:r>
          </a:p>
          <a:p>
            <a:r>
              <a:rPr lang="pl-PL" dirty="0"/>
              <a:t>*schowany Filon martwi się brakiem zaufania Laury</a:t>
            </a:r>
          </a:p>
          <a:p>
            <a:r>
              <a:rPr lang="pl-PL" dirty="0"/>
              <a:t>*zapewnienia o szczerej miłości</a:t>
            </a:r>
          </a:p>
          <a:p>
            <a:r>
              <a:rPr lang="pl-PL" dirty="0"/>
              <a:t>*arystokraci w wiejskich kostiumach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1205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BDF999-A59A-919E-0CD0-446CCBDA8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138" y="-255037"/>
            <a:ext cx="5055670" cy="1219200"/>
          </a:xfrm>
        </p:spPr>
        <p:txBody>
          <a:bodyPr/>
          <a:lstStyle/>
          <a:p>
            <a:r>
              <a:rPr lang="pl-PL" dirty="0"/>
              <a:t>Sentymentalizm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770A5F6-D444-E363-D777-EB20E851D2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145" y="1052804"/>
            <a:ext cx="8613904" cy="5310673"/>
          </a:xfrm>
        </p:spPr>
        <p:txBody>
          <a:bodyPr>
            <a:normAutofit fontScale="62500" lnSpcReduction="20000"/>
          </a:bodyPr>
          <a:lstStyle/>
          <a:p>
            <a:r>
              <a:rPr lang="pl-PL" dirty="0"/>
              <a:t>krytyka cywilizacji</a:t>
            </a:r>
          </a:p>
          <a:p>
            <a:r>
              <a:rPr lang="pl-PL" dirty="0"/>
              <a:t>konieczność powrotu do natury, wiara w pierwotną dobroć człowieka</a:t>
            </a:r>
          </a:p>
          <a:p>
            <a:r>
              <a:rPr lang="pl-PL" dirty="0"/>
              <a:t>sztuka zakładania ogrodów -&gt; naśladowanie dzikiej, nieokiełznanej natury</a:t>
            </a:r>
          </a:p>
          <a:p>
            <a:r>
              <a:rPr lang="pl-PL" dirty="0"/>
              <a:t>pastelowe pejzaże, sceny rodzajowe -&gt; urokliwe obrazki z życia mieszkańców wsi</a:t>
            </a:r>
          </a:p>
          <a:p>
            <a:r>
              <a:rPr lang="pl-PL" dirty="0"/>
              <a:t>porcelanowe bibeloty, figurki pasterek, pasterzy w stylizowanych strojach</a:t>
            </a:r>
          </a:p>
          <a:p>
            <a:r>
              <a:rPr lang="pl-PL" dirty="0"/>
              <a:t>wyobrażenie wytwornego towarzystwa o wiejskiej prostocie </a:t>
            </a:r>
          </a:p>
          <a:p>
            <a:r>
              <a:rPr lang="pl-PL" dirty="0"/>
              <a:t>muzyka inspirowana ludowymi melodiami</a:t>
            </a:r>
          </a:p>
          <a:p>
            <a:r>
              <a:rPr lang="pl-PL" dirty="0"/>
              <a:t>JEDNOSTKA I JEJ PRZEŻYCIA, nowy bohater – człowiek tkliwy, czuły, niewstydzący się łez i wzruszeń, szukający kontaktu z naturą, która była ŚWIADKIEM, TOWARZYSZEM, ŻRÓDŁEM EMOCJI </a:t>
            </a:r>
          </a:p>
          <a:p>
            <a:r>
              <a:rPr lang="pl-PL" dirty="0"/>
              <a:t>sielanka  - przedstawiała wyidealizowany obraz wiejskiego życia</a:t>
            </a:r>
          </a:p>
          <a:p>
            <a:r>
              <a:rPr lang="pl-PL" dirty="0"/>
              <a:t>konwencjonalizacja, sztuczne i schematyczne udawanie autentyczności, kostium pasterski i dzikie krajobrazy parków angielskich stały się modną zachcianką towarzystwa z wyższych sfer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6E0B20C5-B65E-00A8-1A9B-1BEBBE2CB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4049" y="0"/>
            <a:ext cx="34893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316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E78CC5-16A9-FCF6-2342-EBADA48FB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Przypominajka</a:t>
            </a:r>
            <a:r>
              <a:rPr lang="pl-PL" dirty="0"/>
              <a:t> </a:t>
            </a:r>
            <a:r>
              <a:rPr lang="pl-PL" dirty="0">
                <a:sym typeface="Wingdings" panose="05000000000000000000" pitchFamily="2" charset="2"/>
              </a:rPr>
              <a:t>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E97A72A-4B10-1B46-23D9-9DBBE62190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0F556AF-A81A-491A-2CA9-B57851519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953" y="1752600"/>
            <a:ext cx="9353550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607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1AF2AFB9-8C7E-65D4-158D-4FF8D9A9D1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050" y="2152650"/>
            <a:ext cx="8743950" cy="470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5748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3FC0D5-5658-5F94-4F3D-9B60E1AD5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FB7A37B-2F10-78AF-33F2-858C4AFC26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3B28A7B0-A29B-EFFE-27E1-57195E294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636" y="1133863"/>
            <a:ext cx="8743950" cy="363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4799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8AFA38-1B55-6DDC-4764-852D616A6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84327E2-2906-B6F2-778F-A39C6F7B75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F1C70086-3261-399B-339A-B4A0265531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2550" y="0"/>
            <a:ext cx="19494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D6AD8D26-07BB-6796-60A3-73CFB7AE0B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182" y="951722"/>
            <a:ext cx="6919368" cy="5906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116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38DA740F-C4D7-705B-D237-FC8D88D3C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172" y="0"/>
            <a:ext cx="6479213" cy="584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078A98A0-AA3F-A02D-DA98-7C39294AA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50" y="5848350"/>
            <a:ext cx="9201150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83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23054C0-BEA0-314A-2AD0-58C2309DD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F7AE6AA-004B-C5D0-8145-332E4BA645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8A777CBD-D3BD-3A9C-7827-89BE7E553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0" y="0"/>
            <a:ext cx="62245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51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Ilustracja natury 16: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3431377.potx" id="{56A48130-F36A-41C3-8C0C-0EF853C6708B}" vid="{0432F83B-7085-406B-BFE7-677E72A6CADA}"/>
    </a:ext>
  </a:extLst>
</a:theme>
</file>

<file path=ppt/theme/theme2.xml><?xml version="1.0" encoding="utf-8"?>
<a:theme xmlns:a="http://schemas.openxmlformats.org/drawingml/2006/main" name="Motyw pakietu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Tęczowa prezentacja</Template>
  <TotalTime>121</TotalTime>
  <Words>531</Words>
  <Application>Microsoft Office PowerPoint</Application>
  <PresentationFormat>Panoramiczny</PresentationFormat>
  <Paragraphs>48</Paragraphs>
  <Slides>21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26" baseType="lpstr">
      <vt:lpstr>Arial</vt:lpstr>
      <vt:lpstr>Open Sans</vt:lpstr>
      <vt:lpstr>Segoe Print</vt:lpstr>
      <vt:lpstr>Wingdings</vt:lpstr>
      <vt:lpstr>Ilustracja natury 16:9</vt:lpstr>
      <vt:lpstr>Polski sentymentalizm  i jego przedstawiciele </vt:lpstr>
      <vt:lpstr>Porozmawiajmy</vt:lpstr>
      <vt:lpstr>Sentymentalizm</vt:lpstr>
      <vt:lpstr>Przypominajka 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Powieść sentymentalna, powieść epistolarna</vt:lpstr>
      <vt:lpstr>A w Polsce… </vt:lpstr>
      <vt:lpstr>Prezentacja programu PowerPoint</vt:lpstr>
      <vt:lpstr>*część opisowa i refleksyjna *stan emocjonalny</vt:lpstr>
      <vt:lpstr>Prezentacja programu PowerPoint</vt:lpstr>
      <vt:lpstr>*sytuacja *co dostrzega? *przyroda a emocje *porównaj do utworu Karpińskiego *cechy sentymentalizmu</vt:lpstr>
      <vt:lpstr>Dwie lipy niczym dwoje zakochanych </vt:lpstr>
      <vt:lpstr>Prezentacja programu PowerPoint</vt:lpstr>
      <vt:lpstr>Prezentacja programu PowerPoint</vt:lpstr>
      <vt:lpstr>Laura i Filon,  s. 208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Izabela Drężek</dc:creator>
  <cp:lastModifiedBy>Pawłowska Monika</cp:lastModifiedBy>
  <cp:revision>4</cp:revision>
  <dcterms:created xsi:type="dcterms:W3CDTF">2024-11-15T08:41:31Z</dcterms:created>
  <dcterms:modified xsi:type="dcterms:W3CDTF">2024-11-20T11:20:58Z</dcterms:modified>
</cp:coreProperties>
</file>