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47"/>
  </p:notesMasterIdLst>
  <p:handoutMasterIdLst>
    <p:handoutMasterId r:id="rId48"/>
  </p:handoutMasterIdLst>
  <p:sldIdLst>
    <p:sldId id="269" r:id="rId2"/>
    <p:sldId id="270" r:id="rId3"/>
    <p:sldId id="271" r:id="rId4"/>
    <p:sldId id="272" r:id="rId5"/>
    <p:sldId id="274" r:id="rId6"/>
    <p:sldId id="273" r:id="rId7"/>
    <p:sldId id="275" r:id="rId8"/>
    <p:sldId id="276" r:id="rId9"/>
    <p:sldId id="278" r:id="rId10"/>
    <p:sldId id="268" r:id="rId11"/>
    <p:sldId id="279" r:id="rId12"/>
    <p:sldId id="280" r:id="rId13"/>
    <p:sldId id="289" r:id="rId14"/>
    <p:sldId id="258" r:id="rId15"/>
    <p:sldId id="261" r:id="rId16"/>
    <p:sldId id="256" r:id="rId17"/>
    <p:sldId id="277" r:id="rId18"/>
    <p:sldId id="292" r:id="rId19"/>
    <p:sldId id="293" r:id="rId20"/>
    <p:sldId id="257" r:id="rId21"/>
    <p:sldId id="290" r:id="rId22"/>
    <p:sldId id="259" r:id="rId23"/>
    <p:sldId id="265" r:id="rId24"/>
    <p:sldId id="266" r:id="rId25"/>
    <p:sldId id="262" r:id="rId26"/>
    <p:sldId id="267" r:id="rId27"/>
    <p:sldId id="263" r:id="rId28"/>
    <p:sldId id="294" r:id="rId29"/>
    <p:sldId id="295" r:id="rId30"/>
    <p:sldId id="296" r:id="rId31"/>
    <p:sldId id="297" r:id="rId32"/>
    <p:sldId id="298" r:id="rId33"/>
    <p:sldId id="299" r:id="rId34"/>
    <p:sldId id="260" r:id="rId35"/>
    <p:sldId id="264" r:id="rId36"/>
    <p:sldId id="302" r:id="rId37"/>
    <p:sldId id="303" r:id="rId38"/>
    <p:sldId id="305" r:id="rId39"/>
    <p:sldId id="306" r:id="rId40"/>
    <p:sldId id="307" r:id="rId41"/>
    <p:sldId id="308" r:id="rId42"/>
    <p:sldId id="309" r:id="rId43"/>
    <p:sldId id="310" r:id="rId44"/>
    <p:sldId id="311" r:id="rId45"/>
    <p:sldId id="314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8" autoAdjust="0"/>
    <p:restoredTop sz="94660"/>
  </p:normalViewPr>
  <p:slideViewPr>
    <p:cSldViewPr snapToGrid="0">
      <p:cViewPr varScale="1">
        <p:scale>
          <a:sx n="70" d="100"/>
          <a:sy n="70" d="100"/>
        </p:scale>
        <p:origin x="43" y="32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391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C41D526-68D0-464A-A0A2-6E73CAC45563}" type="datetime1">
              <a:rPr lang="pl-PL" smtClean="0"/>
              <a:t>02.01.2025</a:t>
            </a:fld>
            <a:endParaRPr lang="pl-PL" dirty="0"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FDC7F4F-41CA-4B09-9309-82952A673BC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991432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D3BB8F-9176-420B-803C-F3DE59B655B0}" type="datetime1">
              <a:rPr lang="pl-PL" smtClean="0"/>
              <a:pPr/>
              <a:t>02.01.2025</a:t>
            </a:fld>
            <a:endParaRPr lang="pl-PL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l-PL" noProof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F945297-9661-4111-AC4D-7C1869DFF06C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41929443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7F945297-9661-4111-AC4D-7C1869DFF06C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019877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7F945297-9661-4111-AC4D-7C1869DFF06C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44711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7B4E4F9-2046-4FCF-A38B-BD14B55EF662}" type="datetime1">
              <a:rPr lang="pl-PL" noProof="0" smtClean="0"/>
              <a:t>02.01.2025</a:t>
            </a:fld>
            <a:endParaRPr lang="pl-PL" noProof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2FB8604-3E91-4806-A5CC-428F0C480F73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2568119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A8D1615-3632-4AC7-83E5-3991BF524295}" type="datetime1">
              <a:rPr lang="pl-PL" noProof="0" smtClean="0"/>
              <a:t>02.01.2025</a:t>
            </a:fld>
            <a:endParaRPr lang="pl-PL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2FB8604-3E91-4806-A5CC-428F0C480F73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966226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704FC61-37B5-4A95-A0F1-675D3B6AF7F5}" type="datetime1">
              <a:rPr lang="pl-PL" noProof="0" smtClean="0"/>
              <a:t>02.01.2025</a:t>
            </a:fld>
            <a:endParaRPr lang="pl-PL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2FB8604-3E91-4806-A5CC-428F0C480F73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347799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E7D23FE-8EAD-4006-A444-CA906938B7F5}" type="datetime1">
              <a:rPr lang="pl-PL" noProof="0" smtClean="0"/>
              <a:t>02.01.2025</a:t>
            </a:fld>
            <a:endParaRPr lang="pl-PL" noProof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2FB8604-3E91-4806-A5CC-428F0C480F73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938089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9E69844-9F1A-47DD-BD4E-534899A783D0}" type="datetime1">
              <a:rPr lang="pl-PL" noProof="0" smtClean="0"/>
              <a:t>02.01.2025</a:t>
            </a:fld>
            <a:endParaRPr lang="pl-PL" noProof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2FB8604-3E91-4806-A5CC-428F0C480F73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1516437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82F9C9A-D781-4593-A6DA-C2189B8F513F}" type="datetime1">
              <a:rPr lang="pl-PL" noProof="0" smtClean="0"/>
              <a:t>02.01.2025</a:t>
            </a:fld>
            <a:endParaRPr lang="pl-PL" noProof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2FB8604-3E91-4806-A5CC-428F0C480F73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492906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ED15957-5B78-4718-B04F-FE460EB467DF}" type="datetime1">
              <a:rPr lang="pl-PL" noProof="0" smtClean="0"/>
              <a:t>02.01.2025</a:t>
            </a:fld>
            <a:endParaRPr lang="pl-PL" noProof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2FB8604-3E91-4806-A5CC-428F0C480F73}" type="slidenum">
              <a:rPr lang="pl-PL" noProof="0" smtClean="0"/>
              <a:pPr/>
              <a:t>‹#›</a:t>
            </a:fld>
            <a:endParaRPr lang="pl-PL" noProof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377538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968ACB0-F153-4A2E-BE47-B3ABEC6E566A}" type="datetime1">
              <a:rPr lang="pl-PL" noProof="0" smtClean="0"/>
              <a:t>02.01.2025</a:t>
            </a:fld>
            <a:endParaRPr lang="pl-PL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2FB8604-3E91-4806-A5CC-428F0C480F73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678455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A283C64-3592-4D03-B1E3-963DE65FE25C}" type="datetime1">
              <a:rPr lang="pl-PL" noProof="0" smtClean="0"/>
              <a:t>02.01.2025</a:t>
            </a:fld>
            <a:endParaRPr lang="pl-PL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2FB8604-3E91-4806-A5CC-428F0C480F73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233212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BD6CC0D-710A-45E3-8C49-0954AAC934BD}" type="datetime1">
              <a:rPr lang="pl-PL" noProof="0" smtClean="0"/>
              <a:t>02.01.2025</a:t>
            </a:fld>
            <a:endParaRPr lang="pl-PL" noProof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 rtl="0"/>
            <a:r>
              <a:rPr lang="pl-PL" noProof="0"/>
              <a:t>Dodaj stopkę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2FB8604-3E91-4806-A5CC-428F0C480F73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138057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pPr rtl="0"/>
            <a:fld id="{56AB74C9-26DA-4CF4-8BAB-23717B2A5B6A}" type="datetime1">
              <a:rPr lang="pl-PL" noProof="0" smtClean="0"/>
              <a:t>02.01.2025</a:t>
            </a:fld>
            <a:endParaRPr lang="pl-PL" noProof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 rtl="0"/>
            <a:r>
              <a:rPr lang="pl-PL" noProof="0"/>
              <a:t>Dodaj stopkę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2FB8604-3E91-4806-A5CC-428F0C480F73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285112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 rtl="0"/>
            <a:fld id="{CED15957-5B78-4718-B04F-FE460EB467DF}" type="datetime1">
              <a:rPr lang="pl-PL" noProof="0" smtClean="0"/>
              <a:t>02.01.2025</a:t>
            </a:fld>
            <a:endParaRPr lang="pl-PL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 rtl="0"/>
            <a:r>
              <a:rPr lang="pl-PL" noProof="0"/>
              <a:t>Dodaj stopkę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pPr rtl="0"/>
            <a:fld id="{92FB8604-3E91-4806-A5CC-428F0C480F73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016004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pl-PL" dirty="0"/>
              <a:t>Czucie i wiara, czy mędrca szkiełko i oko?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 lnSpcReduction="10000"/>
          </a:bodyPr>
          <a:lstStyle/>
          <a:p>
            <a:pPr rtl="0"/>
            <a:r>
              <a:rPr lang="pl-PL" dirty="0"/>
              <a:t>„Oda do młodości”</a:t>
            </a:r>
          </a:p>
          <a:p>
            <a:pPr rtl="0"/>
            <a:r>
              <a:rPr lang="pl-PL" dirty="0"/>
              <a:t>„Romantyczność”</a:t>
            </a:r>
          </a:p>
          <a:p>
            <a:pPr rtl="0"/>
            <a:r>
              <a:rPr lang="pl-PL" dirty="0"/>
              <a:t>Ballady: „Rybka”, „Ucieczka”</a:t>
            </a:r>
          </a:p>
        </p:txBody>
      </p:sp>
    </p:spTree>
    <p:extLst>
      <p:ext uri="{BB962C8B-B14F-4D97-AF65-F5344CB8AC3E}">
        <p14:creationId xmlns:p14="http://schemas.microsoft.com/office/powerpoint/2010/main" val="204252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E7581B03-8C6D-E31D-D231-CAFAD4C5E3B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981200" y="1481328"/>
            <a:ext cx="8229600" cy="5376672"/>
          </a:xfrm>
        </p:spPr>
        <p:txBody>
          <a:bodyPr>
            <a:normAutofit/>
          </a:bodyPr>
          <a:lstStyle/>
          <a:p>
            <a:pPr marL="365760" indent="-255905">
              <a:buFont typeface="Wingdings 3"/>
              <a:buChar char=""/>
              <a:defRPr/>
            </a:pPr>
            <a:endParaRPr lang="pl-PL" dirty="0"/>
          </a:p>
          <a:p>
            <a:pPr marL="365760" indent="-255905">
              <a:buFont typeface="Wingdings 3"/>
              <a:buChar char=""/>
              <a:defRPr/>
            </a:pPr>
            <a:endParaRPr lang="pl-PL" dirty="0"/>
          </a:p>
          <a:p>
            <a:pPr marL="1389380" lvl="4" indent="-182880">
              <a:buFont typeface="Wingdings 2"/>
              <a:buChar char=""/>
              <a:defRPr/>
            </a:pPr>
            <a:endParaRPr lang="pl-PL" dirty="0"/>
          </a:p>
          <a:p>
            <a:pPr lvl="5">
              <a:buFont typeface="Wingdings 2"/>
              <a:buNone/>
              <a:defRPr/>
            </a:pPr>
            <a:r>
              <a:rPr lang="pl-PL" sz="2800" b="1" dirty="0">
                <a:solidFill>
                  <a:srgbClr val="FF0000"/>
                </a:solidFill>
              </a:rPr>
              <a:t>			SIŁA TWÓRCZA</a:t>
            </a:r>
          </a:p>
          <a:p>
            <a:pPr lvl="5">
              <a:buFont typeface="Wingdings 2"/>
              <a:buNone/>
              <a:defRPr/>
            </a:pPr>
            <a:r>
              <a:rPr lang="pl-PL" dirty="0"/>
              <a:t>(POTĘGA MŁODZIEŃCZYCH MARZEŃ I UCZUĆ</a:t>
            </a:r>
          </a:p>
          <a:p>
            <a:pPr lvl="5">
              <a:buFont typeface="Wingdings 2"/>
              <a:buNone/>
              <a:defRPr/>
            </a:pPr>
            <a:r>
              <a:rPr lang="pl-PL" dirty="0"/>
              <a:t>ENTUZJAZM I FANTAZJA</a:t>
            </a:r>
          </a:p>
          <a:p>
            <a:pPr lvl="5">
              <a:buFont typeface="Wingdings 2"/>
              <a:buNone/>
              <a:defRPr/>
            </a:pPr>
            <a:r>
              <a:rPr lang="pl-PL" dirty="0"/>
              <a:t>ENERGIA I CHĘĆ PODEJMOWANIA NOWYCH WYZWAŃ)</a:t>
            </a:r>
          </a:p>
          <a:p>
            <a:pPr lvl="5">
              <a:buFont typeface="Wingdings 2"/>
              <a:buNone/>
              <a:defRPr/>
            </a:pPr>
            <a:endParaRPr lang="pl-PL" dirty="0"/>
          </a:p>
          <a:p>
            <a:pPr lvl="5">
              <a:buFont typeface="Wingdings 2"/>
              <a:buNone/>
              <a:defRPr/>
            </a:pPr>
            <a:endParaRPr lang="pl-PL" dirty="0"/>
          </a:p>
          <a:p>
            <a:pPr lvl="5">
              <a:buFont typeface="Wingdings 2"/>
              <a:buNone/>
              <a:defRPr/>
            </a:pPr>
            <a:endParaRPr lang="pl-PL" dirty="0"/>
          </a:p>
          <a:p>
            <a:pPr lvl="5">
              <a:buFont typeface="Wingdings 2"/>
              <a:buNone/>
              <a:defRPr/>
            </a:pPr>
            <a:r>
              <a:rPr lang="pl-PL" dirty="0"/>
              <a:t>PRZYSZŁOŚĆ WAŻNIEJSZA OD PRZESZŁOŚCI</a:t>
            </a:r>
          </a:p>
          <a:p>
            <a:pPr lvl="5">
              <a:buFont typeface="Wingdings 2"/>
              <a:buNone/>
              <a:defRPr/>
            </a:pPr>
            <a:r>
              <a:rPr lang="pl-PL" dirty="0"/>
              <a:t>(starsi – „mędrcy” – korzystający z mądrości przodków</a:t>
            </a:r>
          </a:p>
          <a:p>
            <a:pPr lvl="5">
              <a:buFont typeface="Wingdings 2"/>
              <a:buNone/>
              <a:defRPr/>
            </a:pPr>
            <a:r>
              <a:rPr lang="pl-PL" dirty="0"/>
              <a:t>młodsi – naśladowcy wzorców?!)</a:t>
            </a:r>
          </a:p>
          <a:p>
            <a:pPr lvl="5">
              <a:buFont typeface="Wingdings 2"/>
              <a:buNone/>
              <a:defRPr/>
            </a:pPr>
            <a:endParaRPr lang="pl-PL" dirty="0"/>
          </a:p>
        </p:txBody>
      </p:sp>
      <p:sp>
        <p:nvSpPr>
          <p:cNvPr id="8195" name="Tytuł 2">
            <a:extLst>
              <a:ext uri="{FF2B5EF4-FFF2-40B4-BE49-F238E27FC236}">
                <a16:creationId xmlns:a16="http://schemas.microsoft.com/office/drawing/2014/main" id="{58240952-E4D8-A1AB-C520-46338179A5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74825" y="274638"/>
            <a:ext cx="8713788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pl-PL" altLang="zh-CN" sz="3200">
                <a:cs typeface="方正姚体"/>
              </a:rPr>
              <a:t>NOWOCZESNY </a:t>
            </a:r>
            <a:r>
              <a:rPr lang="pl-PL" altLang="zh-CN" sz="3200">
                <a:solidFill>
                  <a:srgbClr val="FF0000"/>
                </a:solidFill>
                <a:cs typeface="方正姚体"/>
              </a:rPr>
              <a:t>KULT CZŁOWIEKA MŁODEGO</a:t>
            </a:r>
          </a:p>
        </p:txBody>
      </p:sp>
      <p:sp>
        <p:nvSpPr>
          <p:cNvPr id="4" name="Strzałka w dół 3">
            <a:extLst>
              <a:ext uri="{FF2B5EF4-FFF2-40B4-BE49-F238E27FC236}">
                <a16:creationId xmlns:a16="http://schemas.microsoft.com/office/drawing/2014/main" id="{CC153AC6-1C79-8B2C-5A7F-E1AE7D8147FF}"/>
              </a:ext>
            </a:extLst>
          </p:cNvPr>
          <p:cNvSpPr/>
          <p:nvPr/>
        </p:nvSpPr>
        <p:spPr>
          <a:xfrm>
            <a:off x="5519739" y="1268414"/>
            <a:ext cx="1152525" cy="12969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5" name="Strzałka w dół 4">
            <a:extLst>
              <a:ext uri="{FF2B5EF4-FFF2-40B4-BE49-F238E27FC236}">
                <a16:creationId xmlns:a16="http://schemas.microsoft.com/office/drawing/2014/main" id="{673066C8-BC25-FB09-960F-57F688163A11}"/>
              </a:ext>
            </a:extLst>
          </p:cNvPr>
          <p:cNvSpPr/>
          <p:nvPr/>
        </p:nvSpPr>
        <p:spPr>
          <a:xfrm>
            <a:off x="5735638" y="4508501"/>
            <a:ext cx="647700" cy="5048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4E32558-A426-0733-FD81-B0F3DFD59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769" y="233265"/>
            <a:ext cx="7729728" cy="1188720"/>
          </a:xfrm>
        </p:spPr>
        <p:txBody>
          <a:bodyPr/>
          <a:lstStyle/>
          <a:p>
            <a:r>
              <a:rPr lang="pl-PL" dirty="0"/>
              <a:t>motywy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92F0546-1485-EDC8-8B0A-D6F4570D1B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753" y="1511559"/>
            <a:ext cx="10129797" cy="5113176"/>
          </a:xfrm>
        </p:spPr>
        <p:txBody>
          <a:bodyPr>
            <a:normAutofit fontScale="92500" lnSpcReduction="20000"/>
          </a:bodyPr>
          <a:lstStyle/>
          <a:p>
            <a:pPr marL="365760" indent="-255905" algn="just" eaLnBrk="1" fontAlgn="auto" hangingPunct="1">
              <a:spcAft>
                <a:spcPts val="0"/>
              </a:spcAft>
              <a:buClr>
                <a:schemeClr val="accent3"/>
              </a:buClr>
              <a:buFont typeface="Arial" panose="020B0604020202020204" pitchFamily="34" charset="0"/>
              <a:buNone/>
              <a:defRPr/>
            </a:pPr>
            <a:r>
              <a:rPr lang="pl-PL" sz="1800" b="1" dirty="0"/>
              <a:t>Motyw młodości</a:t>
            </a:r>
            <a:endParaRPr lang="pl-PL" sz="1800" dirty="0"/>
          </a:p>
          <a:p>
            <a:pPr marL="365760" indent="-255905" algn="just" eaLnBrk="1" fontAlgn="auto" hangingPunct="1">
              <a:spcAft>
                <a:spcPts val="0"/>
              </a:spcAft>
              <a:buClr>
                <a:schemeClr val="accent3"/>
              </a:buClr>
              <a:buFont typeface="Georgia" panose="02040502050405020303"/>
              <a:buChar char="•"/>
              <a:defRPr/>
            </a:pPr>
            <a:r>
              <a:rPr lang="pl-PL" sz="1800" b="1" dirty="0"/>
              <a:t>jako wartość napędzająca wszelkie kreatywne działania</a:t>
            </a:r>
            <a:r>
              <a:rPr lang="pl-PL" sz="1800" dirty="0"/>
              <a:t>, zmierzające do stworzenia nowej rzeczywistości, opartej na nowych ideałach. To ona daje siłę, zapał i determinuje młodych do podejmowania walki </a:t>
            </a:r>
            <a:r>
              <a:rPr lang="pl-PL" sz="1800" b="1" dirty="0"/>
              <a:t>z ustalonym porządkiem „obszaru gnuśności”</a:t>
            </a:r>
            <a:r>
              <a:rPr lang="pl-PL" sz="1800" dirty="0"/>
              <a:t>, w jakim żyją i który propagują starzy;</a:t>
            </a:r>
          </a:p>
          <a:p>
            <a:pPr marL="365760" indent="-255905" algn="just" eaLnBrk="1" fontAlgn="auto" hangingPunct="1">
              <a:spcAft>
                <a:spcPts val="0"/>
              </a:spcAft>
              <a:buClr>
                <a:schemeClr val="accent3"/>
              </a:buClr>
              <a:buFont typeface="Georgia" panose="02040502050405020303"/>
              <a:buChar char="•"/>
              <a:defRPr/>
            </a:pPr>
            <a:r>
              <a:rPr lang="pl-PL" sz="1800" dirty="0"/>
              <a:t>dodaje skrzydeł, wynosi ponad przeciętność i ułatwia jasne widzenie – młodzi są kimś wyjątkowym, przedstawicielami nowej epoki, ludźmi z szerszymi – od przedstawicieli racjonalnego, pełnego twardych zasad oświecenia – horyzontami.</a:t>
            </a:r>
          </a:p>
          <a:p>
            <a:pPr marL="365760" indent="-255905" algn="just" eaLnBrk="1" fontAlgn="auto" hangingPunct="1">
              <a:spcAft>
                <a:spcPts val="0"/>
              </a:spcAft>
              <a:buClr>
                <a:schemeClr val="accent3"/>
              </a:buClr>
              <a:buFont typeface="Arial" panose="020B0604020202020204" pitchFamily="34" charset="0"/>
              <a:buNone/>
              <a:defRPr/>
            </a:pPr>
            <a:r>
              <a:rPr lang="pl-PL" sz="1800" b="1" dirty="0"/>
              <a:t>Motyw konfliktu pokoleniowego</a:t>
            </a:r>
            <a:endParaRPr lang="pl-PL" sz="1800" dirty="0"/>
          </a:p>
          <a:p>
            <a:pPr marL="365760" indent="-255905" algn="just" eaLnBrk="1" fontAlgn="auto" hangingPunct="1">
              <a:spcAft>
                <a:spcPts val="0"/>
              </a:spcAft>
              <a:buClr>
                <a:schemeClr val="accent3"/>
              </a:buClr>
              <a:buFont typeface="Georgia" panose="02040502050405020303"/>
              <a:buChar char="•"/>
              <a:defRPr/>
            </a:pPr>
            <a:r>
              <a:rPr lang="pl-PL" b="1" dirty="0"/>
              <a:t>s</a:t>
            </a:r>
            <a:r>
              <a:rPr lang="pl-PL" sz="1800" b="1" dirty="0"/>
              <a:t>tarzy reprezentują materializm i oświeceniowe idee, natomiast młodzi są zwolennikami nowych, romantycznych pomysłów, dawny porządek uznając za ograniczający, gnuśny</a:t>
            </a:r>
            <a:br>
              <a:rPr lang="pl-PL" sz="1800" b="1" dirty="0"/>
            </a:br>
            <a:r>
              <a:rPr lang="pl-PL" sz="1800" b="1" dirty="0"/>
              <a:t> i egoistyczny</a:t>
            </a:r>
            <a:r>
              <a:rPr lang="pl-PL" sz="1800" dirty="0"/>
              <a:t>. Sami są idealistami. Uważają, że zwyciężą swoim zapałem, młodością oraz wspólnym działaniem.</a:t>
            </a:r>
          </a:p>
          <a:p>
            <a:pPr marL="365760" indent="-255905" algn="just" eaLnBrk="1" fontAlgn="auto" hangingPunct="1">
              <a:spcAft>
                <a:spcPts val="0"/>
              </a:spcAft>
              <a:buClr>
                <a:schemeClr val="accent3"/>
              </a:buClr>
              <a:buFont typeface="Arial" panose="020B0604020202020204" pitchFamily="34" charset="0"/>
              <a:buNone/>
              <a:defRPr/>
            </a:pPr>
            <a:r>
              <a:rPr lang="pl-PL" sz="1800" b="1" dirty="0"/>
              <a:t>Motyw artysty</a:t>
            </a:r>
            <a:endParaRPr lang="pl-PL" sz="1800" dirty="0"/>
          </a:p>
          <a:p>
            <a:pPr marL="365760" indent="-255905" algn="just" eaLnBrk="1" fontAlgn="auto" hangingPunct="1">
              <a:spcAft>
                <a:spcPts val="0"/>
              </a:spcAft>
              <a:buClr>
                <a:schemeClr val="accent3"/>
              </a:buClr>
              <a:buFont typeface="Georgia" panose="02040502050405020303"/>
              <a:buChar char="•"/>
              <a:defRPr/>
            </a:pPr>
            <a:r>
              <a:rPr lang="pl-PL" sz="1800" b="1" dirty="0"/>
              <a:t>motyw poety-ptaka</a:t>
            </a:r>
            <a:r>
              <a:rPr lang="pl-PL" sz="1800" dirty="0"/>
              <a:t>, który wznosi się ponad świat i ludzi, co symbolizuje jego otwartość, kreatywność, twórczy potencjał. Poeta w romantyzmie znajdować będzie na uprzywilejowanej pozycji nie tylko jako „rządca” ludzkich dusz, ale też jako </a:t>
            </a:r>
            <a:r>
              <a:rPr lang="pl-PL" sz="1800" b="1" dirty="0"/>
              <a:t>jednostka niezwykła, której udało się wyzwolić z ograniczeń społecznych i kulturowych</a:t>
            </a:r>
            <a:r>
              <a:rPr lang="pl-PL" sz="1800" dirty="0"/>
              <a:t>.</a:t>
            </a:r>
          </a:p>
          <a:p>
            <a:pPr marL="365760" indent="-255905" algn="just" eaLnBrk="1" fontAlgn="auto" hangingPunct="1">
              <a:spcAft>
                <a:spcPts val="0"/>
              </a:spcAft>
              <a:buClr>
                <a:schemeClr val="accent3"/>
              </a:buClr>
              <a:buFont typeface="Arial" panose="020B0604020202020204" pitchFamily="34" charset="0"/>
              <a:buNone/>
              <a:defRPr/>
            </a:pPr>
            <a:r>
              <a:rPr lang="pl-PL" sz="1800" b="1" dirty="0"/>
              <a:t>****Zapowiedź nowego świata</a:t>
            </a:r>
          </a:p>
          <a:p>
            <a:endParaRPr lang="pl-PL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B4602E10-5E3E-38DA-D10A-EEBDC38E4D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9675" y="12126"/>
            <a:ext cx="1642324" cy="2321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FA6829A0-05F3-A44E-86BE-B7E4C3D2A2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0060" y="2353760"/>
            <a:ext cx="1581939" cy="2235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794653E1-35AE-ACA7-C5A4-EAB411DFC5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5959" y="4610049"/>
            <a:ext cx="1581939" cy="2235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895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34B50B-37E3-0205-8388-474D5E416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8DE6504-2D5B-365D-6BDC-9FB3FC63E4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graphicFrame>
        <p:nvGraphicFramePr>
          <p:cNvPr id="5" name="Symbol zastępczy zawartości 23553">
            <a:extLst>
              <a:ext uri="{FF2B5EF4-FFF2-40B4-BE49-F238E27FC236}">
                <a16:creationId xmlns:a16="http://schemas.microsoft.com/office/drawing/2014/main" id="{BB392893-7E69-5DA5-AED7-B20EC137D01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2009794"/>
              </p:ext>
            </p:extLst>
          </p:nvPr>
        </p:nvGraphicFramePr>
        <p:xfrm>
          <a:off x="1040798" y="0"/>
          <a:ext cx="9144001" cy="6670675"/>
        </p:xfrm>
        <a:graphic>
          <a:graphicData uri="http://schemas.openxmlformats.org/drawingml/2006/table">
            <a:tbl>
              <a:tblPr/>
              <a:tblGrid>
                <a:gridCol w="3067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769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812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Georgia" panose="02040502050405020303" pitchFamily="18" charset="0"/>
                        </a:rPr>
                        <a:t>Cechy oświeceniowe</a:t>
                      </a:r>
                      <a:endParaRPr lang="pl-PL" altLang="en-US" sz="1800" b="1" dirty="0">
                        <a:solidFill>
                          <a:srgbClr val="FFFFFF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T="45727" marB="45727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Georgia" panose="02040502050405020303" pitchFamily="18" charset="0"/>
                        </a:rPr>
                        <a:t>Cechy romantyczne</a:t>
                      </a:r>
                      <a:endParaRPr lang="pl-PL" altLang="en-US" sz="1800" b="1" dirty="0">
                        <a:solidFill>
                          <a:srgbClr val="FFFFFF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T="45727" marB="45727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04863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Font typeface="Wingdings" panose="05000000000000000000" pitchFamily="2" charset="2"/>
                        <a:buChar char="ü"/>
                      </a:pPr>
                      <a:r>
                        <a:rPr sz="1800" dirty="0">
                          <a:solidFill>
                            <a:srgbClr val="000000"/>
                          </a:solidFill>
                          <a:latin typeface="Georgia" panose="02040502050405020303" pitchFamily="18" charset="0"/>
                        </a:rPr>
                        <a:t>odwołania do mitologii (Herakles, Hebe)</a:t>
                      </a:r>
                    </a:p>
                    <a:p>
                      <a:pPr lvl="0" eaLnBrk="1" hangingPunct="1">
                        <a:buFont typeface="Wingdings" panose="05000000000000000000" pitchFamily="2" charset="2"/>
                        <a:buChar char="ü"/>
                      </a:pPr>
                      <a:r>
                        <a:rPr sz="1800" dirty="0">
                          <a:solidFill>
                            <a:srgbClr val="000000"/>
                          </a:solidFill>
                          <a:latin typeface="Georgia" panose="02040502050405020303" pitchFamily="18" charset="0"/>
                        </a:rPr>
                        <a:t>utylitaryzm</a:t>
                      </a:r>
                    </a:p>
                    <a:p>
                      <a:pPr lvl="0" eaLnBrk="1" hangingPunct="1">
                        <a:buFont typeface="Wingdings" panose="05000000000000000000" pitchFamily="2" charset="2"/>
                        <a:buChar char="ü"/>
                      </a:pPr>
                      <a:r>
                        <a:rPr sz="1800" dirty="0">
                          <a:solidFill>
                            <a:srgbClr val="000000"/>
                          </a:solidFill>
                          <a:latin typeface="Georgia" panose="02040502050405020303" pitchFamily="18" charset="0"/>
                        </a:rPr>
                        <a:t>wiara w możliwości udoskonalenia świata przez człowieka</a:t>
                      </a:r>
                    </a:p>
                    <a:p>
                      <a:pPr lvl="0" eaLnBrk="1" hangingPunct="1">
                        <a:buFont typeface="Wingdings" panose="05000000000000000000" pitchFamily="2" charset="2"/>
                        <a:buChar char="ü"/>
                      </a:pPr>
                      <a:r>
                        <a:rPr sz="1800" dirty="0">
                          <a:solidFill>
                            <a:srgbClr val="000000"/>
                          </a:solidFill>
                          <a:latin typeface="Georgia" panose="02040502050405020303" pitchFamily="18" charset="0"/>
                        </a:rPr>
                        <a:t>forma utworu (gatunek, styl)</a:t>
                      </a:r>
                    </a:p>
                    <a:p>
                      <a:pPr lvl="0" eaLnBrk="1" hangingPunct="1">
                        <a:buNone/>
                      </a:pPr>
                      <a:endParaRPr sz="1800" b="1" dirty="0">
                        <a:solidFill>
                          <a:srgbClr val="000000"/>
                        </a:solidFill>
                        <a:latin typeface="Georgia" panose="02040502050405020303" pitchFamily="18" charset="0"/>
                      </a:endParaRPr>
                    </a:p>
                    <a:p>
                      <a:pPr lvl="0" eaLnBrk="1" hangingPunct="1">
                        <a:buNone/>
                      </a:pPr>
                      <a:r>
                        <a:rPr sz="1800" b="1" dirty="0">
                          <a:solidFill>
                            <a:srgbClr val="000000"/>
                          </a:solidFill>
                          <a:latin typeface="Georgia" panose="02040502050405020303" pitchFamily="18" charset="0"/>
                        </a:rPr>
                        <a:t>Idee</a:t>
                      </a:r>
                      <a:r>
                        <a:rPr sz="1800" dirty="0">
                          <a:solidFill>
                            <a:srgbClr val="000000"/>
                          </a:solidFill>
                          <a:latin typeface="Georgia" panose="02040502050405020303" pitchFamily="18" charset="0"/>
                        </a:rPr>
                        <a:t> </a:t>
                      </a:r>
                    </a:p>
                    <a:p>
                      <a:pPr lvl="0" eaLnBrk="1" hangingPunct="1">
                        <a:buFont typeface="Wingdings" panose="05000000000000000000" pitchFamily="2" charset="2"/>
                        <a:buChar char="ü"/>
                      </a:pPr>
                      <a:r>
                        <a:rPr sz="1800" dirty="0">
                          <a:solidFill>
                            <a:srgbClr val="000000"/>
                          </a:solidFill>
                          <a:latin typeface="Georgia" panose="02040502050405020303" pitchFamily="18" charset="0"/>
                        </a:rPr>
                        <a:t>wiara w postęp, </a:t>
                      </a:r>
                    </a:p>
                    <a:p>
                      <a:pPr lvl="0" eaLnBrk="1" hangingPunct="1">
                        <a:buFont typeface="Wingdings" panose="05000000000000000000" pitchFamily="2" charset="2"/>
                        <a:buChar char="ü"/>
                      </a:pPr>
                      <a:r>
                        <a:rPr sz="1800" dirty="0">
                          <a:solidFill>
                            <a:srgbClr val="000000"/>
                          </a:solidFill>
                          <a:latin typeface="Georgia" panose="02040502050405020303" pitchFamily="18" charset="0"/>
                        </a:rPr>
                        <a:t>walka z przesądami,</a:t>
                      </a:r>
                    </a:p>
                    <a:p>
                      <a:pPr lvl="0" eaLnBrk="1" hangingPunct="1">
                        <a:buFont typeface="Wingdings" panose="05000000000000000000" pitchFamily="2" charset="2"/>
                        <a:buChar char="ü"/>
                      </a:pPr>
                      <a:r>
                        <a:rPr sz="1800" dirty="0">
                          <a:solidFill>
                            <a:srgbClr val="000000"/>
                          </a:solidFill>
                          <a:latin typeface="Georgia" panose="02040502050405020303" pitchFamily="18" charset="0"/>
                        </a:rPr>
                        <a:t>przyjaźń i solidarność </a:t>
                      </a:r>
                    </a:p>
                    <a:p>
                      <a:pPr lvl="0" eaLnBrk="1" hangingPunct="1">
                        <a:buFont typeface="Wingdings" panose="05000000000000000000" pitchFamily="2" charset="2"/>
                        <a:buChar char="ü"/>
                      </a:pPr>
                      <a:r>
                        <a:rPr sz="1800" dirty="0">
                          <a:solidFill>
                            <a:srgbClr val="000000"/>
                          </a:solidFill>
                          <a:latin typeface="Georgia" panose="02040502050405020303" pitchFamily="18" charset="0"/>
                        </a:rPr>
                        <a:t>dążenie do szczęścia całej ludzkości jako obowiązek jednostki,</a:t>
                      </a:r>
                    </a:p>
                    <a:p>
                      <a:pPr lvl="0" eaLnBrk="1" hangingPunct="1">
                        <a:buFont typeface="Wingdings" panose="05000000000000000000" pitchFamily="2" charset="2"/>
                        <a:buChar char="ü"/>
                      </a:pPr>
                      <a:r>
                        <a:rPr sz="1800" dirty="0">
                          <a:solidFill>
                            <a:srgbClr val="000000"/>
                          </a:solidFill>
                          <a:latin typeface="Georgia" panose="02040502050405020303" pitchFamily="18" charset="0"/>
                        </a:rPr>
                        <a:t>rewolucyjny jakobinizm - "gwałt niech się gwałtem odciska".</a:t>
                      </a:r>
                    </a:p>
                    <a:p>
                      <a:pPr lvl="0" eaLnBrk="1" hangingPunct="1">
                        <a:buNone/>
                      </a:pPr>
                      <a:endParaRPr sz="1800" dirty="0">
                        <a:solidFill>
                          <a:srgbClr val="000000"/>
                        </a:solidFill>
                        <a:latin typeface="Georgia" panose="02040502050405020303" pitchFamily="18" charset="0"/>
                      </a:endParaRPr>
                    </a:p>
                    <a:p>
                      <a:pPr lvl="0" eaLnBrk="1" hangingPunct="1">
                        <a:buNone/>
                      </a:pPr>
                      <a:endParaRPr lang="pl-PL" altLang="en-US" sz="1800" dirty="0">
                        <a:solidFill>
                          <a:srgbClr val="000000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T="45727" marB="45727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DA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Font typeface="Wingdings" panose="05000000000000000000" pitchFamily="2" charset="2"/>
                        <a:buChar char="ü"/>
                      </a:pPr>
                      <a:r>
                        <a:rPr sz="1800" dirty="0">
                          <a:solidFill>
                            <a:srgbClr val="000000"/>
                          </a:solidFill>
                          <a:latin typeface="Georgia" panose="02040502050405020303" pitchFamily="18" charset="0"/>
                        </a:rPr>
                        <a:t>odwoływanie się do sfery emocji</a:t>
                      </a:r>
                    </a:p>
                    <a:p>
                      <a:pPr lvl="0" eaLnBrk="1" hangingPunct="1">
                        <a:buFont typeface="Wingdings" panose="05000000000000000000" pitchFamily="2" charset="2"/>
                        <a:buChar char="ü"/>
                      </a:pPr>
                      <a:r>
                        <a:rPr sz="1800" dirty="0">
                          <a:solidFill>
                            <a:srgbClr val="000000"/>
                          </a:solidFill>
                          <a:latin typeface="Georgia" panose="02040502050405020303" pitchFamily="18" charset="0"/>
                        </a:rPr>
                        <a:t>pojęcie </a:t>
                      </a:r>
                      <a:r>
                        <a:rPr sz="1800" i="1" dirty="0">
                          <a:solidFill>
                            <a:srgbClr val="000000"/>
                          </a:solidFill>
                          <a:latin typeface="Georgia" panose="02040502050405020303" pitchFamily="18" charset="0"/>
                        </a:rPr>
                        <a:t>świata ducha</a:t>
                      </a:r>
                      <a:r>
                        <a:rPr sz="1800" dirty="0">
                          <a:solidFill>
                            <a:srgbClr val="000000"/>
                          </a:solidFill>
                          <a:latin typeface="Georgia" panose="02040502050405020303" pitchFamily="18" charset="0"/>
                        </a:rPr>
                        <a:t> (ideał osiągalny dzięki sile sprawczej marzeń – synonim rzeczywistości idealnej – wskazywany przez Schillera, patrona literackiego ody)</a:t>
                      </a:r>
                    </a:p>
                    <a:p>
                      <a:pPr lvl="0" eaLnBrk="1" hangingPunct="1">
                        <a:buFont typeface="Wingdings" panose="05000000000000000000" pitchFamily="2" charset="2"/>
                        <a:buChar char="ü"/>
                      </a:pPr>
                      <a:r>
                        <a:rPr sz="1800" dirty="0">
                          <a:solidFill>
                            <a:srgbClr val="000000"/>
                          </a:solidFill>
                          <a:latin typeface="Georgia" panose="02040502050405020303" pitchFamily="18" charset="0"/>
                        </a:rPr>
                        <a:t>skontrastowanie dwóch światów – pokolenia starych i świata młodych</a:t>
                      </a:r>
                    </a:p>
                    <a:p>
                      <a:pPr lvl="0" eaLnBrk="1" hangingPunct="1">
                        <a:buFont typeface="Wingdings" panose="05000000000000000000" pitchFamily="2" charset="2"/>
                        <a:buChar char="ü"/>
                      </a:pPr>
                      <a:r>
                        <a:rPr sz="1800" dirty="0">
                          <a:solidFill>
                            <a:srgbClr val="000000"/>
                          </a:solidFill>
                          <a:latin typeface="Georgia" panose="02040502050405020303" pitchFamily="18" charset="0"/>
                        </a:rPr>
                        <a:t> wzywanie do rewolucyjnej przemiany </a:t>
                      </a:r>
                    </a:p>
                    <a:p>
                      <a:pPr lvl="0" eaLnBrk="1" hangingPunct="1">
                        <a:buFont typeface="Wingdings" panose="05000000000000000000" pitchFamily="2" charset="2"/>
                        <a:buChar char="ü"/>
                      </a:pPr>
                      <a:r>
                        <a:rPr sz="1800" dirty="0">
                          <a:solidFill>
                            <a:srgbClr val="000000"/>
                          </a:solidFill>
                          <a:latin typeface="Georgia" panose="02040502050405020303" pitchFamily="18" charset="0"/>
                        </a:rPr>
                        <a:t>motyw młodości jako potęgi nawoływania do czynu, heroizmu</a:t>
                      </a:r>
                    </a:p>
                    <a:p>
                      <a:pPr lvl="0" eaLnBrk="1" hangingPunct="1">
                        <a:buFont typeface="Wingdings" panose="05000000000000000000" pitchFamily="2" charset="2"/>
                        <a:buChar char="ü"/>
                      </a:pPr>
                      <a:r>
                        <a:rPr sz="1800" dirty="0">
                          <a:solidFill>
                            <a:srgbClr val="000000"/>
                          </a:solidFill>
                          <a:latin typeface="Georgia" panose="02040502050405020303" pitchFamily="18" charset="0"/>
                        </a:rPr>
                        <a:t> użycie nowego obrazowania poetyckiego</a:t>
                      </a:r>
                    </a:p>
                    <a:p>
                      <a:pPr lvl="0" eaLnBrk="1" hangingPunct="1">
                        <a:buNone/>
                      </a:pPr>
                      <a:endParaRPr sz="1800" b="1" dirty="0">
                        <a:solidFill>
                          <a:srgbClr val="000000"/>
                        </a:solidFill>
                        <a:latin typeface="Georgia" panose="02040502050405020303" pitchFamily="18" charset="0"/>
                      </a:endParaRPr>
                    </a:p>
                    <a:p>
                      <a:pPr lvl="0" eaLnBrk="1" hangingPunct="1">
                        <a:buNone/>
                      </a:pPr>
                      <a:r>
                        <a:rPr sz="1800" b="1" dirty="0">
                          <a:solidFill>
                            <a:srgbClr val="000000"/>
                          </a:solidFill>
                          <a:latin typeface="Georgia" panose="02040502050405020303" pitchFamily="18" charset="0"/>
                        </a:rPr>
                        <a:t>Idee</a:t>
                      </a:r>
                      <a:r>
                        <a:rPr sz="1800" dirty="0">
                          <a:solidFill>
                            <a:srgbClr val="000000"/>
                          </a:solidFill>
                          <a:latin typeface="Georgia" panose="02040502050405020303" pitchFamily="18" charset="0"/>
                        </a:rPr>
                        <a:t> </a:t>
                      </a:r>
                    </a:p>
                    <a:p>
                      <a:pPr lvl="0" eaLnBrk="1" hangingPunct="1">
                        <a:buFont typeface="Wingdings" panose="05000000000000000000" pitchFamily="2" charset="2"/>
                        <a:buChar char="ü"/>
                      </a:pPr>
                      <a:r>
                        <a:rPr sz="1800" dirty="0">
                          <a:solidFill>
                            <a:srgbClr val="000000"/>
                          </a:solidFill>
                          <a:latin typeface="Georgia" panose="02040502050405020303" pitchFamily="18" charset="0"/>
                        </a:rPr>
                        <a:t>przeciwstawienie "młodych" – „starym”</a:t>
                      </a:r>
                    </a:p>
                    <a:p>
                      <a:pPr lvl="0" eaLnBrk="1" hangingPunct="1">
                        <a:buFont typeface="Wingdings" panose="05000000000000000000" pitchFamily="2" charset="2"/>
                        <a:buChar char="ü"/>
                      </a:pPr>
                      <a:r>
                        <a:rPr sz="1800" dirty="0">
                          <a:solidFill>
                            <a:srgbClr val="000000"/>
                          </a:solidFill>
                          <a:latin typeface="Georgia" panose="02040502050405020303" pitchFamily="18" charset="0"/>
                        </a:rPr>
                        <a:t>kult  młodości ukazanej nie jako kategoria biologiczna czy socjologiczna, ale jako siła kreacyjna o boskiej potędze (jak Bóg stworzył "świat rzeczy", tak młodość stworzy "świat ducha")</a:t>
                      </a:r>
                    </a:p>
                    <a:p>
                      <a:pPr lvl="0" eaLnBrk="1" hangingPunct="1">
                        <a:buFont typeface="Wingdings" panose="05000000000000000000" pitchFamily="2" charset="2"/>
                        <a:buChar char="ü"/>
                      </a:pPr>
                      <a:r>
                        <a:rPr sz="1800" dirty="0">
                          <a:solidFill>
                            <a:srgbClr val="000000"/>
                          </a:solidFill>
                          <a:latin typeface="Georgia" panose="02040502050405020303" pitchFamily="18" charset="0"/>
                        </a:rPr>
                        <a:t>wyższość "świata ducha" nad "światem rzeczy",</a:t>
                      </a:r>
                    </a:p>
                    <a:p>
                      <a:pPr lvl="0" eaLnBrk="1" hangingPunct="1">
                        <a:buFont typeface="Wingdings" panose="05000000000000000000" pitchFamily="2" charset="2"/>
                        <a:buChar char="ü"/>
                      </a:pPr>
                      <a:r>
                        <a:rPr sz="1800" dirty="0">
                          <a:solidFill>
                            <a:srgbClr val="000000"/>
                          </a:solidFill>
                          <a:latin typeface="Georgia" panose="02040502050405020303" pitchFamily="18" charset="0"/>
                        </a:rPr>
                        <a:t>odrzucenie racjonalizmu ("rozumni szałem"; "łam czego rozum nie złamie") i empiryzmu ("Tam sięgaj, gdzie wzrok nie sięga")</a:t>
                      </a:r>
                    </a:p>
                    <a:p>
                      <a:pPr lvl="0" eaLnBrk="1" hangingPunct="1">
                        <a:buNone/>
                      </a:pPr>
                      <a:endParaRPr lang="pl-PL" altLang="en-US" sz="1800" dirty="0">
                        <a:solidFill>
                          <a:srgbClr val="000000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T="45727" marB="45727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3405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ytuł 1">
            <a:extLst>
              <a:ext uri="{FF2B5EF4-FFF2-40B4-BE49-F238E27FC236}">
                <a16:creationId xmlns:a16="http://schemas.microsoft.com/office/drawing/2014/main" id="{FCFC9E8E-A7AE-AE81-2BA0-7489A064F0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23021" y="486"/>
            <a:ext cx="8229600" cy="895253"/>
          </a:xfrm>
        </p:spPr>
        <p:txBody>
          <a:bodyPr/>
          <a:lstStyle/>
          <a:p>
            <a:pPr eaLnBrk="1" hangingPunct="1"/>
            <a:r>
              <a:rPr lang="pl-PL" altLang="en-US" sz="3600"/>
              <a:t>„Oda...”</a:t>
            </a:r>
          </a:p>
        </p:txBody>
      </p:sp>
      <p:sp>
        <p:nvSpPr>
          <p:cNvPr id="24579" name="Symbol zastępczy zawartości 2">
            <a:extLst>
              <a:ext uri="{FF2B5EF4-FFF2-40B4-BE49-F238E27FC236}">
                <a16:creationId xmlns:a16="http://schemas.microsoft.com/office/drawing/2014/main" id="{C93DF83E-6D92-ABA9-5A35-264744EC6D5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05273" y="1101012"/>
            <a:ext cx="11849877" cy="5764925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pl-PL" altLang="en-US" b="1" dirty="0"/>
              <a:t>oda </a:t>
            </a:r>
            <a:r>
              <a:rPr lang="pl-PL" altLang="en-US" dirty="0"/>
              <a:t>(utwór utrzymany jest w tonie wysokim, posługuje się podniosłym, patetycznym językiem, skierowany do określonego już w tytule adresata). Pochwalna treść ody skierowana zostaje tu nie wobec wybitnego człowieka czy wielkiego wydarzenia, a do </a:t>
            </a:r>
            <a:r>
              <a:rPr lang="pl-PL" altLang="en-US" b="1" dirty="0"/>
              <a:t>stanu, w jakim człowiek się przez pewien czas znajduje -  młodości.</a:t>
            </a:r>
            <a:r>
              <a:rPr lang="pl-PL" altLang="en-US" dirty="0"/>
              <a:t> </a:t>
            </a:r>
          </a:p>
          <a:p>
            <a:pPr eaLnBrk="1" hangingPunct="1"/>
            <a:r>
              <a:rPr lang="pl-PL" altLang="en-US" dirty="0"/>
              <a:t>podstawą konstrukcji wiersza jest </a:t>
            </a:r>
            <a:r>
              <a:rPr lang="pl-PL" altLang="en-US" b="1" dirty="0"/>
              <a:t>kontrast </a:t>
            </a:r>
            <a:r>
              <a:rPr lang="pl-PL" altLang="en-US" dirty="0"/>
              <a:t>pomiędzy światem młodych i starych. </a:t>
            </a:r>
          </a:p>
          <a:p>
            <a:pPr eaLnBrk="1" hangingPunct="1"/>
            <a:r>
              <a:rPr lang="pl-PL" altLang="en-US" dirty="0"/>
              <a:t>świat starych to pokryty mgłą „obszar gnuśności zalany odmętem”.  Pojawiają się tu elementy brzydoty, pokrywają go „wody trupie”. To świat martwy, świat ludzi ospałych, bezczynnych. Zarzuca się im </a:t>
            </a:r>
            <a:r>
              <a:rPr lang="pl-PL" altLang="en-US" b="1" dirty="0"/>
              <a:t>egoizm,</a:t>
            </a:r>
            <a:r>
              <a:rPr lang="pl-PL" altLang="en-US" dirty="0"/>
              <a:t> porównuje do „płaza w skorupie”. </a:t>
            </a:r>
            <a:r>
              <a:rPr lang="pl-PL" altLang="en-US" b="1" dirty="0"/>
              <a:t>Są samolubni, samotn</a:t>
            </a:r>
            <a:r>
              <a:rPr lang="pl-PL" altLang="en-US" dirty="0"/>
              <a:t>i. Ten świat odchodzi już w przeszłość. Chaos skłóconych, zwaśnionych, przemija. </a:t>
            </a:r>
          </a:p>
          <a:p>
            <a:pPr eaLnBrk="1" hangingPunct="1"/>
            <a:r>
              <a:rPr lang="pl-PL" altLang="en-US" dirty="0"/>
              <a:t>nowa rzeczywistość to „wychodzący z zamętu świat ducha”, który powstaje „z bożej mocy”. Poeta </a:t>
            </a:r>
            <a:r>
              <a:rPr lang="pl-PL" altLang="en-US" b="1" dirty="0"/>
              <a:t>zwraca się do młodości jako tej, dzięki której ów nowy świat powstanie. </a:t>
            </a:r>
            <a:r>
              <a:rPr lang="pl-PL" altLang="en-US" dirty="0"/>
              <a:t>Pojawiają się obrazy młodości wzlatującej nad światem, która dodaje skrzydeł, która niczym słońce zapanować ma nad światem</a:t>
            </a:r>
          </a:p>
          <a:p>
            <a:pPr eaLnBrk="1" hangingPunct="1"/>
            <a:r>
              <a:rPr lang="pl-PL" altLang="en-US" dirty="0"/>
              <a:t>t</a:t>
            </a:r>
            <a:r>
              <a:rPr lang="pl-PL" altLang="en-US" sz="1800" dirty="0"/>
              <a:t>en świat stworzą młodzi ludzie mający wyższe niż ich poprzednicy cele, gotowi do działań, poświęceń dla innych, altruiści, potrafiący przezwyciężać słabości, walczyć nawet za cenę życia o szczęście innych</a:t>
            </a:r>
          </a:p>
          <a:p>
            <a:pPr eaLnBrk="1" hangingPunct="1"/>
            <a:r>
              <a:rPr lang="pl-PL" altLang="en-US" dirty="0"/>
              <a:t>d</a:t>
            </a:r>
            <a:r>
              <a:rPr lang="pl-PL" altLang="en-US" sz="1800" dirty="0"/>
              <a:t>ziałania młodych - walka</a:t>
            </a:r>
            <a:r>
              <a:rPr lang="pl-PL" altLang="en-US" sz="1800" b="1" dirty="0"/>
              <a:t> Heraklesa</a:t>
            </a:r>
            <a:r>
              <a:rPr lang="pl-PL" altLang="en-US" sz="1800" dirty="0"/>
              <a:t>, które mają zniszczyć wszystko to, co w przeszłości było barbarzyńskie. Podkreśla się też wyraźnie siłę tego młodego pokolenia tkwiącą we wspólnocie, w zjednoczeniu się w podejmowanych wysiłkach.</a:t>
            </a:r>
          </a:p>
          <a:p>
            <a:pPr eaLnBrk="1" hangingPunct="1"/>
            <a:r>
              <a:rPr lang="pl-PL" altLang="en-US" sz="1800" dirty="0"/>
              <a:t>Muszą oni podejmować wyzwania, przekraczać dotychczasowe horyzonty i bariery. </a:t>
            </a:r>
          </a:p>
          <a:p>
            <a:pPr eaLnBrk="1" hangingPunct="1"/>
            <a:r>
              <a:rPr lang="pl-PL" altLang="en-US" sz="1800" dirty="0"/>
              <a:t>krytyka oświeceniowego sposobu poznawania świata: rozumowego, racjonalnego</a:t>
            </a:r>
          </a:p>
          <a:p>
            <a:pPr eaLnBrk="1" hangingPunct="1"/>
            <a:r>
              <a:rPr lang="pl-PL" altLang="en-US" sz="1800" dirty="0"/>
              <a:t>przekonanie, iż świat należy poznawać drogą intuicji; zapowiedź nadejścia </a:t>
            </a:r>
            <a:r>
              <a:rPr lang="pl-PL" altLang="en-US" sz="1800" b="1" dirty="0"/>
              <a:t>nowej epoki.</a:t>
            </a:r>
            <a:endParaRPr lang="pl-PL" altLang="en-US" sz="1800" dirty="0"/>
          </a:p>
          <a:p>
            <a:pPr eaLnBrk="1" hangingPunct="1"/>
            <a:endParaRPr lang="pl-PL" altLang="en-US" sz="1800" dirty="0"/>
          </a:p>
          <a:p>
            <a:pPr eaLnBrk="1" hangingPunct="1"/>
            <a:endParaRPr lang="pl-PL" altLang="en-US" dirty="0"/>
          </a:p>
          <a:p>
            <a:pPr eaLnBrk="1" hangingPunct="1"/>
            <a:endParaRPr lang="pl-PL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300EDA5-9FA7-F2F7-CA78-2B443E6DCB9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0" y="475862"/>
            <a:ext cx="7658101" cy="6728797"/>
          </a:xfrm>
        </p:spPr>
        <p:txBody>
          <a:bodyPr rtlCol="0">
            <a:normAutofit/>
          </a:bodyPr>
          <a:lstStyle/>
          <a:p>
            <a:pPr marL="365760" indent="-255905" algn="just">
              <a:buClr>
                <a:schemeClr val="accent3"/>
              </a:buClr>
              <a:buNone/>
              <a:defRPr/>
            </a:pPr>
            <a:r>
              <a:rPr lang="pl-PL" b="1" dirty="0"/>
              <a:t>		Tekst utworu został zorganizowany wokół opozycji młodości i starości.</a:t>
            </a:r>
            <a:r>
              <a:rPr lang="pl-PL" dirty="0"/>
              <a:t> Starość jest tutaj oceniana negatywnie, w przeciwieństwie do młodości, która w romantyzmie stanowi jedną z najważniejszych wartości. Starość zostaje zobrazowana w postaci ziemi, a więc przestrzeni ograniczonej. Młodość to natomiast niebo i lot, czyli nieskończoność i wolność. Ponadto starość to stan martwego czasu teraźniejszego i konserwatyzmu w przeciwieństwie do młodości, która oznacza kreację, zdolność do przemiany świata i rozwoju.</a:t>
            </a:r>
          </a:p>
          <a:p>
            <a:pPr marL="365760" indent="-255905" algn="just">
              <a:buClr>
                <a:schemeClr val="accent3"/>
              </a:buClr>
              <a:buNone/>
              <a:defRPr/>
            </a:pPr>
            <a:r>
              <a:rPr lang="pl-PL" dirty="0"/>
              <a:t> </a:t>
            </a:r>
            <a:br>
              <a:rPr lang="pl-PL" dirty="0"/>
            </a:br>
            <a:br>
              <a:rPr lang="pl-PL" dirty="0"/>
            </a:br>
            <a:r>
              <a:rPr lang="pl-PL" dirty="0"/>
              <a:t>	Zostaje tu uruchomiony</a:t>
            </a:r>
            <a:r>
              <a:rPr lang="pl-PL" b="1" dirty="0"/>
              <a:t> romantyczny mit rewolucji</a:t>
            </a:r>
            <a:r>
              <a:rPr lang="pl-PL" dirty="0"/>
              <a:t>. Siłą młodości jest </a:t>
            </a:r>
            <a:r>
              <a:rPr lang="pl-PL" b="1" dirty="0"/>
              <a:t>zdolność łamania wszelkich schematów i konwencji osiągana dzięki wspólnocie, jedności myśli i dusz.</a:t>
            </a:r>
            <a:r>
              <a:rPr lang="pl-PL" dirty="0"/>
              <a:t> Starość z kolei cechuje egoizm i koncentracja na wartościach materialnych. To siła młodości zapewnia sławę i nieśmiertelność, a ponadto dokonuje heroicznych czynów wzorem mitologicznego Heraklesa. Przykład tego bohatera Mickiewicz wykorzystuje nie bez przyczyny. Po śmierci Herakles został bowiem mężem bogini Hebe, czyli patronki młodości. Starość oznacza natomiast, w przeciwieństwie do wzniosłych dokonań mitologicznego herosa, niezdolność do czynu i przypadkowość. Wiąże się z nią zniewolenie fizyczne i duchowe. </a:t>
            </a:r>
          </a:p>
        </p:txBody>
      </p:sp>
      <p:pic>
        <p:nvPicPr>
          <p:cNvPr id="26627" name="Picture 4" descr="Znalezione obrazy dla zapytania hebe mitologia">
            <a:extLst>
              <a:ext uri="{FF2B5EF4-FFF2-40B4-BE49-F238E27FC236}">
                <a16:creationId xmlns:a16="http://schemas.microsoft.com/office/drawing/2014/main" id="{FA75DC7D-F860-8576-9403-64F15DC8AF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514" y="898719"/>
            <a:ext cx="2924175" cy="472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C60FD12-4C23-EC8A-D498-65D7A7CD9D4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4645" y="186612"/>
            <a:ext cx="10593355" cy="6649163"/>
          </a:xfrm>
        </p:spPr>
        <p:txBody>
          <a:bodyPr rtlCol="0">
            <a:normAutofit/>
          </a:bodyPr>
          <a:lstStyle/>
          <a:p>
            <a:pPr marL="365760" indent="-255905">
              <a:buClr>
                <a:schemeClr val="accent3"/>
              </a:buClr>
              <a:buNone/>
              <a:defRPr/>
            </a:pPr>
            <a:r>
              <a:rPr lang="pl-PL" b="1" dirty="0"/>
              <a:t>Tropy stylistyczne, składniowa i brzmieniowa organizacja tekstu:</a:t>
            </a:r>
          </a:p>
          <a:p>
            <a:pPr marL="365760" indent="-255905">
              <a:buClr>
                <a:schemeClr val="accent3"/>
              </a:buClr>
              <a:buNone/>
              <a:defRPr/>
            </a:pPr>
            <a:endParaRPr lang="pl-PL" dirty="0"/>
          </a:p>
          <a:p>
            <a:pPr marL="365760" indent="-255905">
              <a:buClr>
                <a:schemeClr val="accent3"/>
              </a:buClr>
              <a:defRPr/>
            </a:pPr>
            <a:r>
              <a:rPr lang="pl-PL" dirty="0"/>
              <a:t>powtórzenia </a:t>
            </a:r>
            <a:r>
              <a:rPr lang="pl-PL" i="1" dirty="0"/>
              <a:t>Bez serc, bez ducha</a:t>
            </a:r>
            <a:r>
              <a:rPr lang="pl-PL" dirty="0"/>
              <a:t>,</a:t>
            </a:r>
            <a:r>
              <a:rPr lang="pl-PL" i="1" dirty="0"/>
              <a:t> Młodości!</a:t>
            </a:r>
            <a:r>
              <a:rPr lang="pl-PL" dirty="0"/>
              <a:t> </a:t>
            </a:r>
          </a:p>
          <a:p>
            <a:pPr marL="365760" indent="-255905">
              <a:buClr>
                <a:schemeClr val="accent3"/>
              </a:buClr>
              <a:defRPr/>
            </a:pPr>
            <a:r>
              <a:rPr lang="pl-PL" dirty="0"/>
              <a:t>klamra </a:t>
            </a:r>
            <a:r>
              <a:rPr lang="pl-PL" i="1" dirty="0"/>
              <a:t>Razem młodzi przyjaciele!</a:t>
            </a:r>
            <a:r>
              <a:rPr lang="pl-PL" dirty="0"/>
              <a:t> </a:t>
            </a:r>
          </a:p>
          <a:p>
            <a:pPr marL="365760" indent="-255905">
              <a:buClr>
                <a:schemeClr val="accent3"/>
              </a:buClr>
              <a:defRPr/>
            </a:pPr>
            <a:r>
              <a:rPr lang="pl-PL" dirty="0"/>
              <a:t>wykrzykniki wzmacniają retoryczność wypowiedzi, emocjonalność i ekspresyjność. Jednocześnie zwiększają funkcję impresywną tekstu.</a:t>
            </a:r>
          </a:p>
          <a:p>
            <a:pPr marL="365760" indent="-255905">
              <a:buClr>
                <a:schemeClr val="accent3"/>
              </a:buClr>
              <a:defRPr/>
            </a:pPr>
            <a:r>
              <a:rPr lang="pl-PL" dirty="0"/>
              <a:t>apostrofy </a:t>
            </a:r>
          </a:p>
          <a:p>
            <a:pPr marL="365760" indent="-255905">
              <a:buClr>
                <a:schemeClr val="accent3"/>
              </a:buClr>
              <a:defRPr/>
            </a:pPr>
            <a:r>
              <a:rPr lang="pl-PL" dirty="0"/>
              <a:t>epitety metaforyczne, </a:t>
            </a:r>
            <a:r>
              <a:rPr lang="pl-PL" i="1" dirty="0"/>
              <a:t>wody trupie</a:t>
            </a:r>
            <a:r>
              <a:rPr lang="pl-PL" dirty="0"/>
              <a:t>, </a:t>
            </a:r>
            <a:r>
              <a:rPr lang="pl-PL" i="1" dirty="0"/>
              <a:t>nieczułe lody</a:t>
            </a:r>
            <a:r>
              <a:rPr lang="pl-PL" dirty="0"/>
              <a:t> </a:t>
            </a:r>
          </a:p>
          <a:p>
            <a:pPr marL="365760" indent="-255905">
              <a:buClr>
                <a:schemeClr val="accent3"/>
              </a:buClr>
              <a:defRPr/>
            </a:pPr>
            <a:r>
              <a:rPr lang="pl-PL" dirty="0"/>
              <a:t>personifikacje</a:t>
            </a:r>
            <a:r>
              <a:rPr lang="pl-PL" i="1" dirty="0"/>
              <a:t>, Młodość go pocznie na swoim łonie, wyjdzie świat ducha</a:t>
            </a:r>
            <a:endParaRPr lang="pl-PL" dirty="0"/>
          </a:p>
          <a:p>
            <a:pPr marL="365760" indent="-255905">
              <a:buClr>
                <a:schemeClr val="accent3"/>
              </a:buClr>
              <a:defRPr/>
            </a:pPr>
            <a:r>
              <a:rPr lang="pl-PL" dirty="0"/>
              <a:t>porównania </a:t>
            </a:r>
            <a:r>
              <a:rPr lang="pl-PL" i="1" dirty="0"/>
              <a:t>Jako piorun twe ramię</a:t>
            </a:r>
            <a:r>
              <a:rPr lang="pl-PL" dirty="0"/>
              <a:t> </a:t>
            </a:r>
          </a:p>
          <a:p>
            <a:pPr marL="365760" indent="-255905">
              <a:buClr>
                <a:schemeClr val="accent3"/>
              </a:buClr>
              <a:defRPr/>
            </a:pPr>
            <a:r>
              <a:rPr lang="pl-PL" dirty="0"/>
              <a:t>hiperbole </a:t>
            </a:r>
            <a:r>
              <a:rPr lang="pl-PL" i="1" dirty="0"/>
              <a:t>kolisko, ogromy, wieczna mgła, odmęt</a:t>
            </a:r>
            <a:endParaRPr lang="pl-PL" dirty="0"/>
          </a:p>
          <a:p>
            <a:pPr marL="365760" indent="-255905">
              <a:buClr>
                <a:schemeClr val="accent3"/>
              </a:buClr>
              <a:defRPr/>
            </a:pPr>
            <a:r>
              <a:rPr lang="pl-PL" dirty="0"/>
              <a:t>onomatopeje </a:t>
            </a:r>
            <a:r>
              <a:rPr lang="pl-PL" i="1" dirty="0"/>
              <a:t>Hej! szumią, cieką, zestrzelmy, prysnął</a:t>
            </a:r>
            <a:endParaRPr lang="pl-PL" dirty="0"/>
          </a:p>
          <a:p>
            <a:pPr marL="365760" indent="-255905">
              <a:buClr>
                <a:schemeClr val="accent3"/>
              </a:buClr>
              <a:defRPr/>
            </a:pPr>
            <a:r>
              <a:rPr lang="pl-PL" dirty="0"/>
              <a:t>peryfraza </a:t>
            </a:r>
            <a:r>
              <a:rPr lang="pl-PL" i="1" dirty="0"/>
              <a:t>obszar gnuśności zalany odmętem</a:t>
            </a:r>
            <a:endParaRPr lang="pl-PL" dirty="0"/>
          </a:p>
          <a:p>
            <a:pPr marL="365760" indent="-255905">
              <a:buClr>
                <a:schemeClr val="accent3"/>
              </a:buClr>
              <a:defRPr/>
            </a:pPr>
            <a:r>
              <a:rPr lang="pl-PL" dirty="0"/>
              <a:t>wyrazy silnie nacechowane emocjonalnie: </a:t>
            </a:r>
            <a:r>
              <a:rPr lang="pl-PL" i="1" dirty="0"/>
              <a:t>serce, szkielet, martwy, ułuda, rajski, nadzieja, tępy, odmęt, samoluby, gwałt, urwał, ofiara, potęga, żywioł,</a:t>
            </a:r>
            <a:endParaRPr lang="pl-PL" dirty="0"/>
          </a:p>
          <a:p>
            <a:pPr marL="365760" indent="-255905">
              <a:buClr>
                <a:schemeClr val="accent3"/>
              </a:buClr>
              <a:defRPr/>
            </a:pPr>
            <a:endParaRPr lang="pl-PL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6869266" cy="2971051"/>
          </a:xfrm>
        </p:spPr>
        <p:txBody>
          <a:bodyPr/>
          <a:lstStyle/>
          <a:p>
            <a:pPr algn="ctr"/>
            <a:r>
              <a:rPr lang="pl-PL" dirty="0"/>
              <a:t>2. „Romantyczność” – manifest programowy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10001" y="5266266"/>
            <a:ext cx="10572000" cy="1591734"/>
          </a:xfrm>
        </p:spPr>
        <p:txBody>
          <a:bodyPr>
            <a:normAutofit fontScale="92500" lnSpcReduction="20000"/>
          </a:bodyPr>
          <a:lstStyle/>
          <a:p>
            <a:r>
              <a:rPr lang="pl-PL" dirty="0"/>
              <a:t>*Poetycki manifest (styczeń 1821); wyd.  w I tomiku „Ballad i romansów” w 1822 r. – narodziny polskiego romantyzmu</a:t>
            </a:r>
          </a:p>
          <a:p>
            <a:r>
              <a:rPr lang="pl-PL" dirty="0"/>
              <a:t>*BALLADA</a:t>
            </a:r>
          </a:p>
          <a:p>
            <a:r>
              <a:rPr lang="pl-PL" dirty="0"/>
              <a:t>*patron literacki – Szekspir [jako ZNAWCA LUDZKIEJ DUSZY I PREKURSOR LITERACKIEJ FANTASTYKI (duchy, czarownice)]</a:t>
            </a:r>
          </a:p>
        </p:txBody>
      </p:sp>
      <p:pic>
        <p:nvPicPr>
          <p:cNvPr id="1026" name="Picture 2" descr="Autograf Romantyczno&amp;sacute;c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8973" y="187314"/>
            <a:ext cx="3544359" cy="450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805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E12FF45-1828-2E89-2F5D-11CF538EE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9701" y="445993"/>
            <a:ext cx="9256671" cy="1922184"/>
          </a:xfrm>
        </p:spPr>
        <p:txBody>
          <a:bodyPr>
            <a:normAutofit/>
          </a:bodyPr>
          <a:lstStyle/>
          <a:p>
            <a:r>
              <a:rPr lang="pl-PL" dirty="0"/>
              <a:t>„Romantyczność”</a:t>
            </a:r>
            <a:br>
              <a:rPr lang="pl-PL" dirty="0"/>
            </a:br>
            <a:br>
              <a:rPr lang="pl-PL" dirty="0"/>
            </a:br>
            <a:r>
              <a:rPr lang="pl-PL" dirty="0"/>
              <a:t>Porozmawiajmy: przeżycia emocjonalne </a:t>
            </a:r>
            <a:br>
              <a:rPr lang="pl-PL" dirty="0"/>
            </a:br>
            <a:r>
              <a:rPr lang="pl-PL" dirty="0"/>
              <a:t>a wiedza o ludziach i świecie.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53D527F-BF23-241F-6FFE-ABDD516CC4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306447B1-90EA-D835-D930-4CD3DEC21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699" y="2521458"/>
            <a:ext cx="11144250" cy="337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1658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E9095B-B109-A35D-A7BE-619E5E04C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295" y="65177"/>
            <a:ext cx="4620293" cy="903890"/>
          </a:xfrm>
        </p:spPr>
        <p:txBody>
          <a:bodyPr/>
          <a:lstStyle/>
          <a:p>
            <a:r>
              <a:rPr lang="pl-PL" dirty="0"/>
              <a:t>Czytamy, s. 104- 106.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37AC470A-A333-82CA-1DE9-04590212F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62959"/>
            <a:ext cx="8194456" cy="3395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363E83A-99FC-0AA5-788E-C509796CF2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527" y="1111838"/>
            <a:ext cx="6968359" cy="5298592"/>
          </a:xfrm>
        </p:spPr>
        <p:txBody>
          <a:bodyPr/>
          <a:lstStyle/>
          <a:p>
            <a:r>
              <a:rPr lang="pl-PL" dirty="0"/>
              <a:t>Sytuacja – czas, miejsce, uczestnicy i wydarzenia.</a:t>
            </a:r>
          </a:p>
          <a:p>
            <a:r>
              <a:rPr lang="pl-PL" dirty="0" err="1"/>
              <a:t>Karusia</a:t>
            </a:r>
            <a:r>
              <a:rPr lang="pl-PL" dirty="0"/>
              <a:t> – pochodzenie społeczne, zachowanie, kontakt ze</a:t>
            </a:r>
            <a:br>
              <a:rPr lang="pl-PL" dirty="0"/>
            </a:br>
            <a:r>
              <a:rPr lang="pl-PL" dirty="0"/>
              <a:t> światem i ludźmi, uczucia i sposób ich przeżywania.</a:t>
            </a:r>
          </a:p>
          <a:p>
            <a:r>
              <a:rPr lang="pl-PL" dirty="0"/>
              <a:t>Duch Jasia i jego funkcja.</a:t>
            </a:r>
          </a:p>
          <a:p>
            <a:r>
              <a:rPr lang="pl-PL" dirty="0"/>
              <a:t>Reakcja innych bohaterów – ludu, starca i narratora.</a:t>
            </a:r>
          </a:p>
          <a:p>
            <a:r>
              <a:rPr lang="pl-PL" dirty="0"/>
              <a:t>Motto</a:t>
            </a:r>
          </a:p>
        </p:txBody>
      </p:sp>
      <p:pic>
        <p:nvPicPr>
          <p:cNvPr id="7172" name="Picture 4">
            <a:extLst>
              <a:ext uri="{FF2B5EF4-FFF2-40B4-BE49-F238E27FC236}">
                <a16:creationId xmlns:a16="http://schemas.microsoft.com/office/drawing/2014/main" id="{6325294A-9634-940A-3DD5-93B9FDD817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6521" y="130920"/>
            <a:ext cx="6055480" cy="5429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116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76DAFFB-754F-AA31-FC5C-46E585402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691" y="634482"/>
            <a:ext cx="6437003" cy="2043404"/>
          </a:xfrm>
        </p:spPr>
        <p:txBody>
          <a:bodyPr>
            <a:normAutofit fontScale="90000"/>
          </a:bodyPr>
          <a:lstStyle/>
          <a:p>
            <a:r>
              <a:rPr lang="pl-PL" dirty="0"/>
              <a:t>„Nie wszystkie oczy widzą to samo”</a:t>
            </a:r>
            <a:br>
              <a:rPr lang="pl-PL" dirty="0"/>
            </a:br>
            <a:r>
              <a:rPr lang="pl-PL" dirty="0"/>
              <a:t>CO ogranicza proces poznania a co go wyzwala?</a:t>
            </a:r>
            <a:br>
              <a:rPr lang="pl-PL" dirty="0"/>
            </a:br>
            <a:r>
              <a:rPr lang="pl-PL" dirty="0" err="1"/>
              <a:t>Karusia</a:t>
            </a:r>
            <a:r>
              <a:rPr lang="pl-PL" dirty="0"/>
              <a:t> a Ryfka (s. 108)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C06AF9E-CCCF-C8B2-AF54-19FC95939A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62" y="2929814"/>
            <a:ext cx="6871629" cy="3790668"/>
          </a:xfrm>
          <a:prstGeom prst="rect">
            <a:avLst/>
          </a:prstGeom>
        </p:spPr>
      </p:pic>
      <p:pic>
        <p:nvPicPr>
          <p:cNvPr id="15362" name="Picture 2">
            <a:extLst>
              <a:ext uri="{FF2B5EF4-FFF2-40B4-BE49-F238E27FC236}">
                <a16:creationId xmlns:a16="http://schemas.microsoft.com/office/drawing/2014/main" id="{0E0D24AA-EF41-A188-E13F-6152A24A0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5328" y="783770"/>
            <a:ext cx="5296672" cy="6074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2371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799831" y="826642"/>
            <a:ext cx="7729728" cy="1188720"/>
          </a:xfrm>
        </p:spPr>
        <p:txBody>
          <a:bodyPr rtlCol="0"/>
          <a:lstStyle/>
          <a:p>
            <a:pPr rtl="0"/>
            <a:r>
              <a:rPr lang="pl-PL" dirty="0"/>
              <a:t>Porozmawiajmy</a:t>
            </a:r>
          </a:p>
        </p:txBody>
      </p:sp>
      <p:sp>
        <p:nvSpPr>
          <p:cNvPr id="14" name="Zawartość — symbol zastępczy 13"/>
          <p:cNvSpPr>
            <a:spLocks noGrp="1"/>
          </p:cNvSpPr>
          <p:nvPr>
            <p:ph idx="1"/>
          </p:nvPr>
        </p:nvSpPr>
        <p:spPr>
          <a:xfrm>
            <a:off x="339274" y="2364775"/>
            <a:ext cx="7729728" cy="3101983"/>
          </a:xfrm>
        </p:spPr>
        <p:txBody>
          <a:bodyPr rtlCol="0"/>
          <a:lstStyle/>
          <a:p>
            <a:pPr lvl="0" rtl="0"/>
            <a:r>
              <a:rPr lang="pl-PL" dirty="0"/>
              <a:t>Stosunek młodego pokolenia do osiągnięć pokolenia rodziców</a:t>
            </a:r>
          </a:p>
          <a:p>
            <a:pPr lvl="0" rtl="0"/>
            <a:endParaRPr lang="pl-PL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E32D791-EDEA-5C3B-C6DB-AC61DED9FD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0116" y="1143000"/>
            <a:ext cx="314325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A4F4CD01-E374-7E97-8920-17052E3E2F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34" y="2854668"/>
            <a:ext cx="8291007" cy="369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422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0001" y="67298"/>
            <a:ext cx="10571998" cy="1945159"/>
          </a:xfrm>
        </p:spPr>
        <p:txBody>
          <a:bodyPr/>
          <a:lstStyle/>
          <a:p>
            <a:pPr algn="ctr"/>
            <a:r>
              <a:rPr lang="pl-PL" sz="3200" i="1" dirty="0"/>
              <a:t>Sprzeciw wobec pewności, że racjonalizm i empiryzm to najlepsze metody poznania – </a:t>
            </a:r>
            <a:br>
              <a:rPr lang="pl-PL" sz="3200" i="1" dirty="0"/>
            </a:br>
            <a:r>
              <a:rPr lang="pl-PL" sz="3200" i="1" dirty="0"/>
              <a:t>starcie światopoglądów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80075" y="1847854"/>
            <a:ext cx="11107677" cy="4898571"/>
          </a:xfrm>
        </p:spPr>
        <p:txBody>
          <a:bodyPr>
            <a:normAutofit fontScale="92500" lnSpcReduction="10000"/>
          </a:bodyPr>
          <a:lstStyle/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r>
              <a:rPr lang="pl-PL" b="1" i="1" dirty="0"/>
              <a:t>                           </a:t>
            </a:r>
          </a:p>
          <a:p>
            <a:pPr marL="0" indent="0">
              <a:buNone/>
            </a:pPr>
            <a:r>
              <a:rPr lang="pl-PL" b="1" i="1" dirty="0"/>
              <a:t>                                 PRAWDY MARTWE                                     PRAWDY ŻYWE</a:t>
            </a:r>
          </a:p>
          <a:p>
            <a:pPr marL="0" indent="0">
              <a:buNone/>
            </a:pPr>
            <a:r>
              <a:rPr lang="pl-PL" dirty="0"/>
              <a:t>                                   akademickie                                            irracjonalizm</a:t>
            </a:r>
          </a:p>
          <a:p>
            <a:pPr marL="0" indent="0">
              <a:buNone/>
            </a:pPr>
            <a:r>
              <a:rPr lang="pl-PL" dirty="0"/>
              <a:t>        		    naukowe                                                   spirytualizm</a:t>
            </a:r>
          </a:p>
          <a:p>
            <a:pPr marL="0" indent="0">
              <a:buNone/>
            </a:pPr>
            <a:r>
              <a:rPr lang="pl-PL" dirty="0"/>
              <a:t>		   dostrzegalne/namacalne                               „widziane oczyma duszy”</a:t>
            </a:r>
          </a:p>
          <a:p>
            <a:pPr marL="0" indent="0">
              <a:buNone/>
            </a:pPr>
            <a:r>
              <a:rPr lang="pl-PL" dirty="0"/>
              <a:t>                                                                                                                           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b="1" i="1" dirty="0">
                <a:solidFill>
                  <a:srgbClr val="FFC000"/>
                </a:solidFill>
              </a:rPr>
              <a:t>*”Ufajcie memu oku i szkiełku,                                                          * „Czucie i wiara silniej mówi do                           															                                                mnie niż starca szkiełko i oko”</a:t>
            </a:r>
          </a:p>
          <a:p>
            <a:pPr marL="0" indent="0">
              <a:buNone/>
            </a:pPr>
            <a:r>
              <a:rPr lang="pl-PL" b="1" i="1" dirty="0">
                <a:solidFill>
                  <a:srgbClr val="FFC000"/>
                </a:solidFill>
              </a:rPr>
              <a:t>   Nic tu nie widzę dokoła”                                                                  „Miej serce i </a:t>
            </a:r>
            <a:r>
              <a:rPr lang="pl-PL" b="1" i="1" dirty="0" err="1">
                <a:solidFill>
                  <a:srgbClr val="FFC000"/>
                </a:solidFill>
              </a:rPr>
              <a:t>patrzaj</a:t>
            </a:r>
            <a:r>
              <a:rPr lang="pl-PL" b="1" i="1" dirty="0">
                <a:solidFill>
                  <a:srgbClr val="FFC000"/>
                </a:solidFill>
              </a:rPr>
              <a:t> w serce”</a:t>
            </a:r>
          </a:p>
        </p:txBody>
      </p:sp>
      <p:sp>
        <p:nvSpPr>
          <p:cNvPr id="4" name="Strzałka w dół 3"/>
          <p:cNvSpPr/>
          <p:nvPr/>
        </p:nvSpPr>
        <p:spPr>
          <a:xfrm>
            <a:off x="3415004" y="2111048"/>
            <a:ext cx="961087" cy="9385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Strzałka w dół 4"/>
          <p:cNvSpPr/>
          <p:nvPr/>
        </p:nvSpPr>
        <p:spPr>
          <a:xfrm>
            <a:off x="7633262" y="2111048"/>
            <a:ext cx="997319" cy="95467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19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0000" y="447186"/>
            <a:ext cx="8557935" cy="6275585"/>
          </a:xfrm>
        </p:spPr>
        <p:txBody>
          <a:bodyPr/>
          <a:lstStyle/>
          <a:p>
            <a:r>
              <a:rPr lang="pl-PL" dirty="0"/>
              <a:t>KREACJA BOHATERA – </a:t>
            </a:r>
            <a:br>
              <a:rPr lang="pl-PL" dirty="0"/>
            </a:br>
            <a:br>
              <a:rPr lang="pl-PL" dirty="0"/>
            </a:br>
            <a:r>
              <a:rPr lang="pl-PL" dirty="0" err="1"/>
              <a:t>Karusia</a:t>
            </a:r>
            <a:br>
              <a:rPr lang="pl-PL" dirty="0"/>
            </a:br>
            <a:r>
              <a:rPr lang="pl-PL" dirty="0"/>
              <a:t>[osobista prawda przedmiotem publicznej debaty między poetą – narratorem, uczonym i prostym ludem]</a:t>
            </a:r>
            <a:br>
              <a:rPr lang="pl-PL" dirty="0"/>
            </a:br>
            <a:br>
              <a:rPr lang="pl-PL" dirty="0"/>
            </a:br>
            <a:r>
              <a:rPr lang="pl-PL" dirty="0"/>
              <a:t>Nowy bohater – człowiek niezwyczajny, odmieniec</a:t>
            </a:r>
          </a:p>
        </p:txBody>
      </p:sp>
      <p:pic>
        <p:nvPicPr>
          <p:cNvPr id="3" name="Picture 2" descr="Znalezione obrazy dla zapytania karusia">
            <a:extLst>
              <a:ext uri="{FF2B5EF4-FFF2-40B4-BE49-F238E27FC236}">
                <a16:creationId xmlns:a16="http://schemas.microsoft.com/office/drawing/2014/main" id="{85CA1B4A-BBAA-4602-9E02-3F4607C3D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7750" y="616068"/>
            <a:ext cx="1863541" cy="39862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8094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10245" y="643283"/>
            <a:ext cx="4629051" cy="1188720"/>
          </a:xfrm>
        </p:spPr>
        <p:txBody>
          <a:bodyPr/>
          <a:lstStyle/>
          <a:p>
            <a:r>
              <a:rPr lang="pl-PL" dirty="0"/>
              <a:t>Szekspir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18712" y="2222287"/>
            <a:ext cx="4629051" cy="3882299"/>
          </a:xfrm>
        </p:spPr>
        <p:txBody>
          <a:bodyPr/>
          <a:lstStyle/>
          <a:p>
            <a:r>
              <a:rPr lang="pl-PL" sz="3200" dirty="0"/>
              <a:t>Powrót jego dzieł</a:t>
            </a:r>
          </a:p>
          <a:p>
            <a:r>
              <a:rPr lang="pl-PL" sz="3200" dirty="0"/>
              <a:t>Znawca ludzkiej duszy</a:t>
            </a:r>
          </a:p>
          <a:p>
            <a:r>
              <a:rPr lang="pl-PL" sz="3200" dirty="0"/>
              <a:t>Prekursor literackiej fantastyki</a:t>
            </a:r>
          </a:p>
          <a:p>
            <a:endParaRPr lang="pl-PL" dirty="0"/>
          </a:p>
        </p:txBody>
      </p:sp>
      <p:pic>
        <p:nvPicPr>
          <p:cNvPr id="1026" name="Picture 2" descr="Znalezione obrazy dla zapytania wiedzmy makbe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5070" y="107934"/>
            <a:ext cx="4364910" cy="6481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3671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592428"/>
            <a:ext cx="4018208" cy="660396"/>
          </a:xfrm>
        </p:spPr>
        <p:txBody>
          <a:bodyPr>
            <a:normAutofit fontScale="85000" lnSpcReduction="20000"/>
          </a:bodyPr>
          <a:lstStyle/>
          <a:p>
            <a:r>
              <a:rPr lang="pl-PL" dirty="0"/>
              <a:t>Kto miał rację?											 </a:t>
            </a:r>
          </a:p>
          <a:p>
            <a:endParaRPr lang="pl-P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62328"/>
            <a:ext cx="7972023" cy="2361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0701" y="3880365"/>
            <a:ext cx="8771299" cy="2765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ymbol zastępczy zawartości 2"/>
          <p:cNvSpPr txBox="1">
            <a:spLocks/>
          </p:cNvSpPr>
          <p:nvPr/>
        </p:nvSpPr>
        <p:spPr>
          <a:xfrm>
            <a:off x="6836534" y="3348507"/>
            <a:ext cx="5230969" cy="511934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Co oznacza w wierszu dzień, a co noc?		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07955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romantycy vs klasycy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143" y="2153412"/>
            <a:ext cx="7791714" cy="4432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3665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https://www.youtube.com/watch?v=yDoZXTt_ZYo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F. Chopin, </a:t>
            </a:r>
            <a:r>
              <a:rPr lang="en-US" i="1" dirty="0" err="1"/>
              <a:t>Nokturn</a:t>
            </a:r>
            <a:r>
              <a:rPr lang="en-US" i="1" dirty="0"/>
              <a:t> </a:t>
            </a:r>
            <a:r>
              <a:rPr lang="en-US" i="1" dirty="0" err="1"/>
              <a:t>Fis-dur</a:t>
            </a:r>
            <a:r>
              <a:rPr lang="en-US" i="1" dirty="0"/>
              <a:t> </a:t>
            </a:r>
            <a:r>
              <a:rPr lang="en-US" dirty="0"/>
              <a:t>op. 15 nr 2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06829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Idee i postawy romantyczne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2800" dirty="0"/>
              <a:t>ludowość,</a:t>
            </a:r>
          </a:p>
          <a:p>
            <a:r>
              <a:rPr lang="pl-PL" sz="2800" dirty="0"/>
              <a:t> irracjonalizm, </a:t>
            </a:r>
          </a:p>
          <a:p>
            <a:r>
              <a:rPr lang="pl-PL" sz="2800" dirty="0"/>
              <a:t>spirytualizm,</a:t>
            </a:r>
          </a:p>
          <a:p>
            <a:r>
              <a:rPr lang="pl-PL" sz="2800" dirty="0"/>
              <a:t> indywidualizm, </a:t>
            </a:r>
          </a:p>
          <a:p>
            <a:r>
              <a:rPr lang="pl-PL" sz="2800" dirty="0"/>
              <a:t>bunt przeciw konwencjom.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2807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026" name="Picture 2" descr="Znalezione obrazy dla zapytania J.E. Millais, Ofel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354078"/>
            <a:ext cx="8087933" cy="5521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ostokąt 3"/>
          <p:cNvSpPr/>
          <p:nvPr/>
        </p:nvSpPr>
        <p:spPr>
          <a:xfrm>
            <a:off x="10071278" y="3613666"/>
            <a:ext cx="20569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/>
              <a:t>J.E. </a:t>
            </a:r>
            <a:r>
              <a:rPr lang="pl-PL" dirty="0" err="1"/>
              <a:t>Millais</a:t>
            </a:r>
            <a:r>
              <a:rPr lang="pl-PL" dirty="0"/>
              <a:t>, </a:t>
            </a:r>
            <a:r>
              <a:rPr lang="pl-PL" i="1" dirty="0"/>
              <a:t>Ofelia</a:t>
            </a:r>
            <a:endParaRPr lang="pl-PL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0140" y="50580"/>
            <a:ext cx="7131860" cy="270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8630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A330850-049B-72CB-51D4-70EA53CAD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93" y="358514"/>
            <a:ext cx="5522603" cy="1188720"/>
          </a:xfrm>
        </p:spPr>
        <p:txBody>
          <a:bodyPr/>
          <a:lstStyle/>
          <a:p>
            <a:r>
              <a:rPr lang="pl-PL" dirty="0"/>
              <a:t>3. Ludowa wyobraźnia </a:t>
            </a:r>
            <a:br>
              <a:rPr lang="pl-PL" dirty="0"/>
            </a:br>
            <a:r>
              <a:rPr lang="pl-PL" dirty="0"/>
              <a:t>i ludowa moralność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5E454AD-C78E-A71F-DE9A-C907E8C59C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274" y="1878008"/>
            <a:ext cx="7729728" cy="3101983"/>
          </a:xfrm>
        </p:spPr>
        <p:txBody>
          <a:bodyPr/>
          <a:lstStyle/>
          <a:p>
            <a:r>
              <a:rPr lang="pl-PL" dirty="0"/>
              <a:t>Czym jest ludowość?</a:t>
            </a:r>
          </a:p>
        </p:txBody>
      </p:sp>
      <p:pic>
        <p:nvPicPr>
          <p:cNvPr id="16386" name="Picture 2">
            <a:extLst>
              <a:ext uri="{FF2B5EF4-FFF2-40B4-BE49-F238E27FC236}">
                <a16:creationId xmlns:a16="http://schemas.microsoft.com/office/drawing/2014/main" id="{7ADD2E47-665B-D1E7-F486-9B514E98E9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74" y="2700409"/>
            <a:ext cx="6991350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>
            <a:extLst>
              <a:ext uri="{FF2B5EF4-FFF2-40B4-BE49-F238E27FC236}">
                <a16:creationId xmlns:a16="http://schemas.microsoft.com/office/drawing/2014/main" id="{ACE367B7-1F32-1174-C093-D5EFF810C2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5104" y="358514"/>
            <a:ext cx="4996896" cy="4264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0534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790B2DC-4128-8D8A-B9F6-CD94266EF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AC8CCD5-56DE-5CAE-6606-931C25DE62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7410" name="Picture 2">
            <a:extLst>
              <a:ext uri="{FF2B5EF4-FFF2-40B4-BE49-F238E27FC236}">
                <a16:creationId xmlns:a16="http://schemas.microsoft.com/office/drawing/2014/main" id="{FA8A1D43-EBCE-CA6B-BF73-F12ACE2024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05" y="13996"/>
            <a:ext cx="94837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>
            <a:extLst>
              <a:ext uri="{FF2B5EF4-FFF2-40B4-BE49-F238E27FC236}">
                <a16:creationId xmlns:a16="http://schemas.microsoft.com/office/drawing/2014/main" id="{C7E90A62-4D6B-C440-4D88-C0A6C3EFC2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061" y="3300704"/>
            <a:ext cx="4876800" cy="354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2979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148343B-F4C2-A0E7-C6B7-9C051F2DB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0930" y="625340"/>
            <a:ext cx="7729728" cy="1188720"/>
          </a:xfrm>
        </p:spPr>
        <p:txBody>
          <a:bodyPr/>
          <a:lstStyle/>
          <a:p>
            <a:r>
              <a:rPr lang="pl-PL" dirty="0"/>
              <a:t>Ważne!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BF2110D-5689-1F12-9765-AC2051FFF5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1509D6B-0D56-A037-9CEE-6C44FDD733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603" y="2289310"/>
            <a:ext cx="9391650" cy="394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472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9075224-8EF9-0B13-57C3-B534C0BB0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0" y="331351"/>
            <a:ext cx="4337615" cy="1188720"/>
          </a:xfrm>
        </p:spPr>
        <p:txBody>
          <a:bodyPr/>
          <a:lstStyle/>
          <a:p>
            <a:r>
              <a:rPr lang="pl-PL" dirty="0"/>
              <a:t>„Rybka”</a:t>
            </a:r>
            <a:br>
              <a:rPr lang="pl-PL" dirty="0"/>
            </a:br>
            <a:r>
              <a:rPr lang="pl-PL" dirty="0"/>
              <a:t>Czytamy, s. 110-112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AFD8AE-2802-6A9C-07E8-274A291EB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361" y="2050215"/>
            <a:ext cx="7080815" cy="4695818"/>
          </a:xfrm>
        </p:spPr>
        <p:txBody>
          <a:bodyPr/>
          <a:lstStyle/>
          <a:p>
            <a:r>
              <a:rPr lang="pl-PL" dirty="0"/>
              <a:t>Bohaterowie i miejsce wydarzeń </a:t>
            </a:r>
          </a:p>
          <a:p>
            <a:r>
              <a:rPr lang="pl-PL" dirty="0"/>
              <a:t>Narrator jako człowiek z ludu</a:t>
            </a:r>
          </a:p>
          <a:p>
            <a:r>
              <a:rPr lang="pl-PL" dirty="0"/>
              <a:t>Wcielenia głównej bohaterki, motyw metamorfozy</a:t>
            </a:r>
          </a:p>
          <a:p>
            <a:r>
              <a:rPr lang="pl-PL" dirty="0"/>
              <a:t>Elementy realistyczne i fantastyczne</a:t>
            </a:r>
          </a:p>
          <a:p>
            <a:r>
              <a:rPr lang="pl-PL" dirty="0"/>
              <a:t>Nastrój</a:t>
            </a:r>
          </a:p>
          <a:p>
            <a:r>
              <a:rPr lang="pl-PL" dirty="0"/>
              <a:t>Ludowy rodowód – język, wierzenia, moralność (wina i kara)</a:t>
            </a:r>
          </a:p>
          <a:p>
            <a:endParaRPr lang="pl-PL" dirty="0"/>
          </a:p>
        </p:txBody>
      </p:sp>
      <p:pic>
        <p:nvPicPr>
          <p:cNvPr id="18434" name="Picture 2">
            <a:extLst>
              <a:ext uri="{FF2B5EF4-FFF2-40B4-BE49-F238E27FC236}">
                <a16:creationId xmlns:a16="http://schemas.microsoft.com/office/drawing/2014/main" id="{02DB92A6-F9CB-8A67-C984-603A66CD08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1194" y="0"/>
            <a:ext cx="41830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7768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944B753-7599-A659-6ECF-9A5705EE4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6811" y="724662"/>
            <a:ext cx="4804146" cy="1188720"/>
          </a:xfrm>
        </p:spPr>
        <p:txBody>
          <a:bodyPr/>
          <a:lstStyle/>
          <a:p>
            <a:r>
              <a:rPr lang="pl-PL" dirty="0"/>
              <a:t>„Ucieczka”</a:t>
            </a:r>
            <a:br>
              <a:rPr lang="pl-PL" dirty="0"/>
            </a:br>
            <a:r>
              <a:rPr lang="pl-PL" dirty="0"/>
              <a:t>Czytamy, s. 113-115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5022283-1C34-254B-79B4-3172C0999F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9177" y="2406817"/>
            <a:ext cx="7729728" cy="3101983"/>
          </a:xfrm>
        </p:spPr>
        <p:txBody>
          <a:bodyPr/>
          <a:lstStyle/>
          <a:p>
            <a:r>
              <a:rPr lang="pl-PL" dirty="0"/>
              <a:t>Wydarzenia</a:t>
            </a:r>
          </a:p>
          <a:p>
            <a:r>
              <a:rPr lang="pl-PL" dirty="0"/>
              <a:t>Stan emocjonalny bohaterki</a:t>
            </a:r>
          </a:p>
          <a:p>
            <a:r>
              <a:rPr lang="pl-PL" dirty="0"/>
              <a:t>Kim jest narrator?</a:t>
            </a:r>
          </a:p>
          <a:p>
            <a:r>
              <a:rPr lang="pl-PL" dirty="0"/>
              <a:t>Romantyczna uczuciowość</a:t>
            </a:r>
          </a:p>
          <a:p>
            <a:r>
              <a:rPr lang="pl-PL" dirty="0"/>
              <a:t>Nastrój grozy</a:t>
            </a:r>
          </a:p>
          <a:p>
            <a:r>
              <a:rPr lang="pl-PL" dirty="0"/>
              <a:t>Ludowe wierzenia i przekonania</a:t>
            </a:r>
          </a:p>
          <a:p>
            <a:endParaRPr lang="pl-PL" dirty="0"/>
          </a:p>
          <a:p>
            <a:endParaRPr lang="pl-PL" dirty="0"/>
          </a:p>
        </p:txBody>
      </p:sp>
      <p:pic>
        <p:nvPicPr>
          <p:cNvPr id="19458" name="Picture 2">
            <a:extLst>
              <a:ext uri="{FF2B5EF4-FFF2-40B4-BE49-F238E27FC236}">
                <a16:creationId xmlns:a16="http://schemas.microsoft.com/office/drawing/2014/main" id="{7C937D19-C693-ED91-A0AF-502F66CC05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937" y="0"/>
            <a:ext cx="43100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0C692E99-E2FF-E31C-C4F6-AD70CE0BB0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83" y="4902984"/>
            <a:ext cx="9280635" cy="1547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926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5B680DC-CF0D-CC7E-6C7A-12FCE1BDB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6836" y="0"/>
            <a:ext cx="7729728" cy="1188720"/>
          </a:xfrm>
        </p:spPr>
        <p:txBody>
          <a:bodyPr/>
          <a:lstStyle/>
          <a:p>
            <a:r>
              <a:rPr lang="pl-PL" dirty="0"/>
              <a:t>Podsumowanie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8F1FD28-12FA-5D2F-4934-2D2A59FCCA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6836" y="1277330"/>
            <a:ext cx="12077700" cy="3101983"/>
          </a:xfrm>
        </p:spPr>
        <p:txBody>
          <a:bodyPr/>
          <a:lstStyle/>
          <a:p>
            <a:r>
              <a:rPr lang="pl-PL" dirty="0"/>
              <a:t>Cechy gatunkowe ballady na podstawie „Ucieczki” lub „Rybki”</a:t>
            </a:r>
          </a:p>
          <a:p>
            <a:r>
              <a:rPr lang="pl-PL" dirty="0"/>
              <a:t>Elementy światopoglądu romantycznego</a:t>
            </a:r>
          </a:p>
          <a:p>
            <a:r>
              <a:rPr lang="pl-PL" dirty="0"/>
              <a:t>„Oczy tej małej”, s. 116 – kreacja bohaterki i porównanie do ballady Mickiewicza</a:t>
            </a:r>
          </a:p>
        </p:txBody>
      </p:sp>
      <p:pic>
        <p:nvPicPr>
          <p:cNvPr id="20482" name="Picture 2">
            <a:extLst>
              <a:ext uri="{FF2B5EF4-FFF2-40B4-BE49-F238E27FC236}">
                <a16:creationId xmlns:a16="http://schemas.microsoft.com/office/drawing/2014/main" id="{60B745E6-E88B-8F2D-85EF-C48229EB07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303" y="2610670"/>
            <a:ext cx="10643507" cy="4247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8600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C6A4370-4179-782D-F6E1-C576077F06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7715" y="983342"/>
            <a:ext cx="8270421" cy="2445658"/>
          </a:xfrm>
          <a:ln>
            <a:miter lim="800000"/>
            <a:headEnd/>
            <a:tailEnd/>
          </a:ln>
        </p:spPr>
        <p:txBody>
          <a:bodyPr>
            <a:normAutofit/>
          </a:bodyPr>
          <a:lstStyle/>
          <a:p>
            <a:pPr>
              <a:defRPr/>
            </a:pPr>
            <a:r>
              <a:rPr lang="pl-PL" dirty="0"/>
              <a:t>Romantyczny świat duchów i wyzwolonej wyobraźni</a:t>
            </a:r>
            <a:br>
              <a:rPr lang="pl-PL" dirty="0"/>
            </a:br>
            <a:r>
              <a:rPr lang="pl-PL" sz="3600" dirty="0"/>
              <a:t>(motywy irracjonalne)</a:t>
            </a:r>
          </a:p>
        </p:txBody>
      </p:sp>
      <p:sp>
        <p:nvSpPr>
          <p:cNvPr id="5123" name="Podtytuł 2">
            <a:extLst>
              <a:ext uri="{FF2B5EF4-FFF2-40B4-BE49-F238E27FC236}">
                <a16:creationId xmlns:a16="http://schemas.microsoft.com/office/drawing/2014/main" id="{AF43B65D-9D78-FB80-235F-49F8DD6232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85058" y="3544888"/>
            <a:ext cx="8459788" cy="3313112"/>
          </a:xfrm>
        </p:spPr>
        <p:txBody>
          <a:bodyPr rtlCol="0">
            <a:normAutofit/>
          </a:bodyPr>
          <a:lstStyle/>
          <a:p>
            <a:pPr>
              <a:lnSpc>
                <a:spcPct val="90000"/>
              </a:lnSpc>
              <a:defRPr/>
            </a:pPr>
            <a:r>
              <a:rPr lang="pl-PL" sz="2200" dirty="0"/>
              <a:t>(cechy gat., m. in.:  natura, ludowość – folkloryzm, tajemniczość; synkretyzm)</a:t>
            </a:r>
          </a:p>
          <a:p>
            <a:pPr>
              <a:lnSpc>
                <a:spcPct val="90000"/>
              </a:lnSpc>
              <a:defRPr/>
            </a:pPr>
            <a:r>
              <a:rPr lang="pl-PL" sz="2200" dirty="0"/>
              <a:t>- II cz. „Dziadów”</a:t>
            </a:r>
          </a:p>
          <a:p>
            <a:pPr>
              <a:lnSpc>
                <a:spcPct val="90000"/>
              </a:lnSpc>
              <a:buFontTx/>
              <a:buChar char="-"/>
              <a:defRPr/>
            </a:pPr>
            <a:r>
              <a:rPr lang="pl-PL" sz="2200" dirty="0"/>
              <a:t>baśnie braci Grimm</a:t>
            </a:r>
          </a:p>
          <a:p>
            <a:pPr>
              <a:lnSpc>
                <a:spcPct val="90000"/>
              </a:lnSpc>
              <a:defRPr/>
            </a:pPr>
            <a:r>
              <a:rPr lang="pl-PL" sz="2200" dirty="0"/>
              <a:t>* malarstwo:</a:t>
            </a:r>
          </a:p>
          <a:p>
            <a:pPr>
              <a:lnSpc>
                <a:spcPct val="90000"/>
              </a:lnSpc>
              <a:buFontTx/>
              <a:buChar char="-"/>
              <a:defRPr/>
            </a:pPr>
            <a:r>
              <a:rPr lang="pl-PL" sz="2200" dirty="0"/>
              <a:t> C. D. Friedrich „Dwaj mężczyźni obserwujący księżyc” </a:t>
            </a:r>
          </a:p>
          <a:p>
            <a:pPr>
              <a:lnSpc>
                <a:spcPct val="90000"/>
              </a:lnSpc>
              <a:buFontTx/>
              <a:buChar char="-"/>
              <a:defRPr/>
            </a:pPr>
            <a:r>
              <a:rPr lang="pl-PL" sz="2200" dirty="0"/>
              <a:t>Francisco </a:t>
            </a:r>
            <a:r>
              <a:rPr lang="pl-PL" sz="2200" dirty="0" err="1"/>
              <a:t>Goya</a:t>
            </a:r>
            <a:r>
              <a:rPr lang="pl-PL" sz="2200" dirty="0"/>
              <a:t> „Sen rozumu rodzi upiory” </a:t>
            </a:r>
          </a:p>
          <a:p>
            <a:pPr>
              <a:lnSpc>
                <a:spcPct val="90000"/>
              </a:lnSpc>
              <a:buFontTx/>
              <a:buChar char="-"/>
              <a:defRPr/>
            </a:pPr>
            <a:r>
              <a:rPr lang="pl-PL" sz="2200" dirty="0" err="1"/>
              <a:t>Horace</a:t>
            </a:r>
            <a:r>
              <a:rPr lang="pl-PL" sz="2200" dirty="0"/>
              <a:t> Vernet [</a:t>
            </a:r>
            <a:r>
              <a:rPr lang="pl-PL" sz="2200" dirty="0" err="1"/>
              <a:t>Oras</a:t>
            </a:r>
            <a:r>
              <a:rPr lang="pl-PL" sz="2200" dirty="0"/>
              <a:t> </a:t>
            </a:r>
            <a:r>
              <a:rPr lang="pl-PL" sz="2200" dirty="0" err="1"/>
              <a:t>Werne</a:t>
            </a:r>
            <a:r>
              <a:rPr lang="pl-PL" sz="2200" dirty="0"/>
              <a:t>] „Ballada o Lenorze” </a:t>
            </a:r>
          </a:p>
        </p:txBody>
      </p:sp>
      <p:pic>
        <p:nvPicPr>
          <p:cNvPr id="2052" name="Picture 5" descr="Podobny obraz">
            <a:extLst>
              <a:ext uri="{FF2B5EF4-FFF2-40B4-BE49-F238E27FC236}">
                <a16:creationId xmlns:a16="http://schemas.microsoft.com/office/drawing/2014/main" id="{A6C7524E-4E4F-4BD6-034C-7FDE399346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8010" y="1134608"/>
            <a:ext cx="321627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ytuł 1">
            <a:extLst>
              <a:ext uri="{FF2B5EF4-FFF2-40B4-BE49-F238E27FC236}">
                <a16:creationId xmlns:a16="http://schemas.microsoft.com/office/drawing/2014/main" id="{D3555BAD-3AE7-7F8D-61DE-847BD2F83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52401"/>
            <a:ext cx="8207829" cy="111601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pl-PL" sz="2400" dirty="0"/>
              <a:t>Caspar David Friedrich </a:t>
            </a:r>
            <a:br>
              <a:rPr lang="pl-PL" sz="2400" dirty="0"/>
            </a:br>
            <a:r>
              <a:rPr lang="pl-PL" sz="2400" b="1" i="1" dirty="0"/>
              <a:t>Dwaj mężczyźni obserwujący księżyc</a:t>
            </a:r>
          </a:p>
        </p:txBody>
      </p:sp>
      <p:pic>
        <p:nvPicPr>
          <p:cNvPr id="3075" name="Symbol zastępczy zawartości 3" descr="Caspar_David_Friedrich_045_light.jpg">
            <a:extLst>
              <a:ext uri="{FF2B5EF4-FFF2-40B4-BE49-F238E27FC236}">
                <a16:creationId xmlns:a16="http://schemas.microsoft.com/office/drawing/2014/main" id="{79AB3FF9-6580-1E93-40A5-4FEB79D940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40013" y="1354138"/>
            <a:ext cx="6769100" cy="5435600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52B06F5-58F3-162E-381B-3804C85365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641" y="1052514"/>
            <a:ext cx="9626147" cy="4537075"/>
          </a:xfrm>
        </p:spPr>
        <p:txBody>
          <a:bodyPr rtlCol="0">
            <a:normAutofit/>
          </a:bodyPr>
          <a:lstStyle/>
          <a:p>
            <a:pPr>
              <a:defRPr/>
            </a:pPr>
            <a:endParaRPr lang="pl-PL" sz="2800" dirty="0"/>
          </a:p>
          <a:p>
            <a:pPr>
              <a:defRPr/>
            </a:pPr>
            <a:r>
              <a:rPr lang="pl-PL" sz="2800" dirty="0"/>
              <a:t>Posępnie i fascynująco, groza</a:t>
            </a:r>
            <a:br>
              <a:rPr lang="pl-PL" sz="2800" dirty="0"/>
            </a:br>
            <a:r>
              <a:rPr lang="pl-PL" sz="2800" dirty="0"/>
              <a:t> i magia – dlaczego?</a:t>
            </a:r>
          </a:p>
          <a:p>
            <a:pPr>
              <a:defRPr/>
            </a:pPr>
            <a:r>
              <a:rPr lang="pl-PL" sz="2800" dirty="0"/>
              <a:t>Rzeczywistość metafizyczna?</a:t>
            </a:r>
          </a:p>
          <a:p>
            <a:pPr marL="114300" indent="0">
              <a:buNone/>
              <a:defRPr/>
            </a:pPr>
            <a:r>
              <a:rPr lang="pl-PL" sz="2800" dirty="0"/>
              <a:t> Jaki jest ludzki los?</a:t>
            </a:r>
          </a:p>
          <a:p>
            <a:pPr>
              <a:defRPr/>
            </a:pPr>
            <a:r>
              <a:rPr lang="pl-PL" sz="2800" dirty="0"/>
              <a:t>Potęga natury? </a:t>
            </a:r>
          </a:p>
          <a:p>
            <a:pPr>
              <a:defRPr/>
            </a:pPr>
            <a:r>
              <a:rPr lang="pl-PL" sz="2800" dirty="0"/>
              <a:t>Zachwycająca i przerażająca.</a:t>
            </a:r>
          </a:p>
          <a:p>
            <a:pPr>
              <a:defRPr/>
            </a:pPr>
            <a:endParaRPr lang="pl-PL" dirty="0"/>
          </a:p>
          <a:p>
            <a:pPr>
              <a:defRPr/>
            </a:pPr>
            <a:endParaRPr lang="pl-PL" dirty="0"/>
          </a:p>
        </p:txBody>
      </p:sp>
      <p:pic>
        <p:nvPicPr>
          <p:cNvPr id="4100" name="Picture 2">
            <a:extLst>
              <a:ext uri="{FF2B5EF4-FFF2-40B4-BE49-F238E27FC236}">
                <a16:creationId xmlns:a16="http://schemas.microsoft.com/office/drawing/2014/main" id="{998E40A0-03A7-0BBB-C045-C7173DA64E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144" y="670832"/>
            <a:ext cx="6864186" cy="5516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ymbol zastępczy zawartości 2">
            <a:extLst>
              <a:ext uri="{FF2B5EF4-FFF2-40B4-BE49-F238E27FC236}">
                <a16:creationId xmlns:a16="http://schemas.microsoft.com/office/drawing/2014/main" id="{4F795DC5-A8D9-EBC2-FD5C-8871DEBEB8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6912" y="90942"/>
            <a:ext cx="5036231" cy="5297487"/>
          </a:xfrm>
        </p:spPr>
        <p:txBody>
          <a:bodyPr>
            <a:normAutofit fontScale="85000" lnSpcReduction="10000"/>
          </a:bodyPr>
          <a:lstStyle/>
          <a:p>
            <a:pPr algn="just" eaLnBrk="1" hangingPunct="1"/>
            <a:r>
              <a:rPr lang="pl-PL" altLang="pl-PL" sz="2800" dirty="0"/>
              <a:t>Seria rycin pt. „Kaprysy” miała wyrażać jego strach przed tkwiącym w społeczeństwie złem, zabobonami</a:t>
            </a:r>
            <a:br>
              <a:rPr lang="pl-PL" altLang="pl-PL" sz="2800" dirty="0"/>
            </a:br>
            <a:r>
              <a:rPr lang="pl-PL" altLang="pl-PL" sz="2800" dirty="0"/>
              <a:t> i absurdami, a zarazem szydzić z nich, oskarżać je.</a:t>
            </a:r>
          </a:p>
          <a:p>
            <a:pPr algn="just" eaLnBrk="1" hangingPunct="1"/>
            <a:r>
              <a:rPr lang="pl-PL" altLang="pl-PL" sz="2800" dirty="0"/>
              <a:t> Dzieła te przedstawiają głównie potwory, </a:t>
            </a:r>
            <a:r>
              <a:rPr lang="pl-PL" altLang="pl-PL" sz="2800" dirty="0" err="1"/>
              <a:t>gobliny</a:t>
            </a:r>
            <a:r>
              <a:rPr lang="pl-PL" altLang="pl-PL" sz="2800" dirty="0"/>
              <a:t>, czarownice oraz inne tajemnicze i groźne istoty, symbolizujące nienawiść, pogardę</a:t>
            </a:r>
            <a:br>
              <a:rPr lang="pl-PL" altLang="pl-PL" sz="2800" dirty="0"/>
            </a:br>
            <a:r>
              <a:rPr lang="pl-PL" altLang="pl-PL" sz="2800" dirty="0"/>
              <a:t> i przerażenie. </a:t>
            </a:r>
          </a:p>
          <a:p>
            <a:pPr algn="just" eaLnBrk="1" hangingPunct="1"/>
            <a:r>
              <a:rPr lang="pl-PL" altLang="pl-PL" sz="2800" dirty="0"/>
              <a:t>Artysta odwoływał się do nich aby wykpić słabości ludzkiego umysłu, zamieszczał również rozmaite aluzje dotyczące sytuacji politycznej</a:t>
            </a:r>
            <a:br>
              <a:rPr lang="pl-PL" altLang="pl-PL" sz="2800" dirty="0"/>
            </a:br>
            <a:r>
              <a:rPr lang="pl-PL" altLang="pl-PL" sz="2800" dirty="0"/>
              <a:t> i społecznej Hiszpanii. </a:t>
            </a:r>
          </a:p>
        </p:txBody>
      </p:sp>
      <p:pic>
        <p:nvPicPr>
          <p:cNvPr id="6147" name="Picture 2" descr="Znalezione obrazy dla zapytania Kaprysy">
            <a:extLst>
              <a:ext uri="{FF2B5EF4-FFF2-40B4-BE49-F238E27FC236}">
                <a16:creationId xmlns:a16="http://schemas.microsoft.com/office/drawing/2014/main" id="{8F5AB77E-2187-65F9-2240-73277F6226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037" y="0"/>
            <a:ext cx="3171825" cy="466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Symbol zastępczy zawartości 3" descr="640px-Museo_del_Prado_-_Goya_-_Caprichos_-_No._43_-_El_sueño_de_la_razon_produce_monstruos.jpg">
            <a:extLst>
              <a:ext uri="{FF2B5EF4-FFF2-40B4-BE49-F238E27FC236}">
                <a16:creationId xmlns:a16="http://schemas.microsoft.com/office/drawing/2014/main" id="{8004A9D4-3D80-7826-DAFF-C13CC3021B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60405" y="0"/>
            <a:ext cx="3831595" cy="5388429"/>
          </a:xfrm>
          <a:prstGeom prst="rect">
            <a:avLst/>
          </a:prstGeom>
        </p:spPr>
      </p:pic>
      <p:sp>
        <p:nvSpPr>
          <p:cNvPr id="3" name="Tytuł 1">
            <a:extLst>
              <a:ext uri="{FF2B5EF4-FFF2-40B4-BE49-F238E27FC236}">
                <a16:creationId xmlns:a16="http://schemas.microsoft.com/office/drawing/2014/main" id="{A399B04A-8DE3-9AFA-3CC6-8F4BD5B05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2601" y="5516335"/>
            <a:ext cx="3831595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pl-PL" sz="2000" dirty="0"/>
              <a:t>Francisco </a:t>
            </a:r>
            <a:r>
              <a:rPr lang="pl-PL" sz="2000" dirty="0" err="1"/>
              <a:t>Goya</a:t>
            </a:r>
            <a:r>
              <a:rPr lang="pl-PL" sz="2000" dirty="0"/>
              <a:t>, </a:t>
            </a:r>
            <a:r>
              <a:rPr lang="pl-PL" sz="2000" b="1" i="1" dirty="0"/>
              <a:t>Sen rozumu rodzi upiory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ytuł 1">
            <a:extLst>
              <a:ext uri="{FF2B5EF4-FFF2-40B4-BE49-F238E27FC236}">
                <a16:creationId xmlns:a16="http://schemas.microsoft.com/office/drawing/2014/main" id="{457BB565-98C1-6AAA-8AAD-AECB74537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pic>
        <p:nvPicPr>
          <p:cNvPr id="4" name="Symbol zastępczy zawartości 3" descr="El_sueño_(dibujo_preparatorio,_1797).jpg">
            <a:extLst>
              <a:ext uri="{FF2B5EF4-FFF2-40B4-BE49-F238E27FC236}">
                <a16:creationId xmlns:a16="http://schemas.microsoft.com/office/drawing/2014/main" id="{039A9F87-74BD-8FFE-9BE0-A6A3300925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1" y="404814"/>
            <a:ext cx="4411663" cy="6453187"/>
          </a:xfr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5" name="Obraz 4" descr="Ydioma_universal.jpg">
            <a:extLst>
              <a:ext uri="{FF2B5EF4-FFF2-40B4-BE49-F238E27FC236}">
                <a16:creationId xmlns:a16="http://schemas.microsoft.com/office/drawing/2014/main" id="{52872D21-85BE-8BFC-243F-40D9EB9C9A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2826" y="333376"/>
            <a:ext cx="4575175" cy="6524625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59FE5213-DFB5-60C2-721E-A77461323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704851"/>
            <a:ext cx="4840514" cy="2868613"/>
          </a:xfrm>
        </p:spPr>
        <p:txBody>
          <a:bodyPr/>
          <a:lstStyle/>
          <a:p>
            <a:pPr>
              <a:defRPr/>
            </a:pPr>
            <a:r>
              <a:rPr lang="pl-PL" sz="2000" dirty="0" err="1"/>
              <a:t>Horace</a:t>
            </a:r>
            <a:r>
              <a:rPr lang="pl-PL" sz="2000" dirty="0"/>
              <a:t> Vernet, </a:t>
            </a:r>
            <a:r>
              <a:rPr lang="pl-PL" sz="2000" b="1" i="1" dirty="0"/>
              <a:t>Ballada o Lenorze*</a:t>
            </a:r>
            <a:br>
              <a:rPr lang="pl-PL" sz="2000" b="1" i="1" dirty="0"/>
            </a:br>
            <a:r>
              <a:rPr lang="pl-PL" sz="2000" b="1" i="1" dirty="0"/>
              <a:t>*</a:t>
            </a:r>
            <a:r>
              <a:rPr lang="pl-PL" sz="2000" i="1" dirty="0"/>
              <a:t>inspiracja w opowieści niemieckiego poety [</a:t>
            </a:r>
            <a:r>
              <a:rPr lang="pl-PL" sz="2000" i="1" dirty="0" err="1"/>
              <a:t>Gotfrida</a:t>
            </a:r>
            <a:r>
              <a:rPr lang="pl-PL" sz="2000" i="1" dirty="0"/>
              <a:t> </a:t>
            </a:r>
            <a:r>
              <a:rPr lang="pl-PL" sz="2000" i="1" dirty="0" err="1"/>
              <a:t>Birgera</a:t>
            </a:r>
            <a:r>
              <a:rPr lang="pl-PL" sz="2000" i="1" dirty="0"/>
              <a:t>] pt. „Lenora”</a:t>
            </a:r>
          </a:p>
        </p:txBody>
      </p:sp>
      <p:pic>
        <p:nvPicPr>
          <p:cNvPr id="9219" name="Symbol zastępczy zawartości 3" descr="299689.jpg">
            <a:extLst>
              <a:ext uri="{FF2B5EF4-FFF2-40B4-BE49-F238E27FC236}">
                <a16:creationId xmlns:a16="http://schemas.microsoft.com/office/drawing/2014/main" id="{7E1ABAD3-3C19-5D87-BCEE-01E22FA976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74825" y="404814"/>
            <a:ext cx="5037138" cy="6154737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FBFCC66-0F96-D48B-7340-9439708FF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pl-PL" dirty="0"/>
              <a:t>Obraz rzeczywistości w świecie romantyków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30B3D7F-DD02-2EC1-58BD-2258948C6D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4219956"/>
          </a:xfrm>
        </p:spPr>
        <p:txBody>
          <a:bodyPr rtlCol="0">
            <a:normAutofit lnSpcReduction="10000"/>
          </a:bodyPr>
          <a:lstStyle/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pl-PL" sz="2400" b="1" dirty="0">
                <a:solidFill>
                  <a:srgbClr val="FF0000"/>
                </a:solidFill>
              </a:rPr>
              <a:t>Tajemniczy</a:t>
            </a:r>
            <a:r>
              <a:rPr lang="pl-PL" sz="2400" dirty="0"/>
              <a:t> (niepokój, niepewność)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pl-PL" sz="2400" dirty="0"/>
              <a:t>Elementy </a:t>
            </a:r>
            <a:r>
              <a:rPr lang="pl-PL" sz="2400" b="1" dirty="0">
                <a:solidFill>
                  <a:srgbClr val="FF0000"/>
                </a:solidFill>
              </a:rPr>
              <a:t>kultury ludowej - FOLKLOR</a:t>
            </a:r>
            <a:r>
              <a:rPr lang="pl-PL" sz="2400" dirty="0"/>
              <a:t>(duchy, upiory, „istoty z opowieści gminnych”) – odcięta od miasta była skarbnicą prastarych mądrości, „ludowe pieśni i baśnie tworzyły tradycję niezależną, stały się inspiracją”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pl-PL" sz="2400" dirty="0"/>
              <a:t>Akcja w </a:t>
            </a:r>
            <a:r>
              <a:rPr lang="pl-PL" sz="2400" b="1" dirty="0">
                <a:solidFill>
                  <a:srgbClr val="FF0000"/>
                </a:solidFill>
              </a:rPr>
              <a:t>noc</a:t>
            </a:r>
            <a:r>
              <a:rPr lang="pl-PL" sz="2400" dirty="0"/>
              <a:t>y (symbolika: dzień-noc; tło dla widm, wampirów; sprzyja wizjom, modlitwie; sceneria dla zakochanych)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pl-PL" sz="2400" b="1" dirty="0">
                <a:solidFill>
                  <a:srgbClr val="FF0000"/>
                </a:solidFill>
              </a:rPr>
              <a:t>Sen</a:t>
            </a:r>
            <a:r>
              <a:rPr lang="pl-PL" sz="2400" dirty="0"/>
              <a:t>, koszmary – „ciemna strona ludzkiego wnętrza (…) zło skryte w okrucieństwie i w zbrodniczych ludzkich namiętnościach”; znaki lęków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endParaRPr lang="pl-PL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2D81F8-D17A-0447-F6C0-25E2210B3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467" y="181086"/>
            <a:ext cx="7080815" cy="1188720"/>
          </a:xfrm>
        </p:spPr>
        <p:txBody>
          <a:bodyPr>
            <a:normAutofit/>
          </a:bodyPr>
          <a:lstStyle/>
          <a:p>
            <a:r>
              <a:rPr lang="pl-PL" dirty="0"/>
              <a:t>„Oda do młodości” – manifest młodego pokolenia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CB509C8-58A9-63A7-6F51-E308DAB376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624" y="1512730"/>
            <a:ext cx="7080815" cy="3101983"/>
          </a:xfrm>
        </p:spPr>
        <p:txBody>
          <a:bodyPr/>
          <a:lstStyle/>
          <a:p>
            <a:r>
              <a:rPr lang="pl-PL" dirty="0"/>
              <a:t>Czytamy, s. 99-100.</a:t>
            </a:r>
          </a:p>
          <a:p>
            <a:r>
              <a:rPr lang="pl-PL" dirty="0"/>
              <a:t>Porównaj młodych i starych. Zwróć uwagę na przestrzeń, perspektywę, barwy i zjawiska, postawy i wartości).</a:t>
            </a:r>
          </a:p>
          <a:p>
            <a:r>
              <a:rPr lang="pl-PL" dirty="0"/>
              <a:t>Cele i sposoby ich osiągania.</a:t>
            </a:r>
          </a:p>
          <a:p>
            <a:r>
              <a:rPr lang="pl-PL" dirty="0"/>
              <a:t>Siła młodości.</a:t>
            </a:r>
          </a:p>
          <a:p>
            <a:r>
              <a:rPr lang="pl-PL" dirty="0"/>
              <a:t>Cechy apelu, zawołania.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5D36699-DF98-7217-822D-1FC6F2E57C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624" y="6095467"/>
            <a:ext cx="11460174" cy="657317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458D5FA9-01F7-D02A-7DF7-254983024E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126" y="105216"/>
            <a:ext cx="4489807" cy="5917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40BCE783-7069-88BC-7992-9C3BAB9611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163" y="2995782"/>
            <a:ext cx="4247963" cy="3026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6494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Symbol zastępczy zawartości 3" descr="FullSizeRender-2.jpg">
            <a:extLst>
              <a:ext uri="{FF2B5EF4-FFF2-40B4-BE49-F238E27FC236}">
                <a16:creationId xmlns:a16="http://schemas.microsoft.com/office/drawing/2014/main" id="{226AE2F7-24E2-F39E-9552-3A2E6B85C7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9502" y="24108"/>
            <a:ext cx="9731162" cy="6833892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ytuł 1">
            <a:extLst>
              <a:ext uri="{FF2B5EF4-FFF2-40B4-BE49-F238E27FC236}">
                <a16:creationId xmlns:a16="http://schemas.microsoft.com/office/drawing/2014/main" id="{DF2DEE12-14D9-2F41-7B68-BB7282EC6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pic>
        <p:nvPicPr>
          <p:cNvPr id="12291" name="Symbol zastępczy zawartości 3" descr="FullSizeRender-3.jpg">
            <a:extLst>
              <a:ext uri="{FF2B5EF4-FFF2-40B4-BE49-F238E27FC236}">
                <a16:creationId xmlns:a16="http://schemas.microsoft.com/office/drawing/2014/main" id="{55F59553-03AE-388E-D2A5-C35E252319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97428" y="0"/>
            <a:ext cx="8897257" cy="6544380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9872B9F-30EF-B292-A96D-E3C40D5F3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3542" y="125412"/>
            <a:ext cx="3803650" cy="1143000"/>
          </a:xfrm>
        </p:spPr>
        <p:txBody>
          <a:bodyPr/>
          <a:lstStyle/>
          <a:p>
            <a:pPr algn="r" eaLnBrk="1" hangingPunct="1">
              <a:defRPr/>
            </a:pPr>
            <a:r>
              <a:rPr lang="pl-PL" dirty="0"/>
              <a:t>„Król olch”</a:t>
            </a:r>
          </a:p>
        </p:txBody>
      </p:sp>
      <p:sp>
        <p:nvSpPr>
          <p:cNvPr id="13315" name="Symbol zastępczy zawartości 2">
            <a:extLst>
              <a:ext uri="{FF2B5EF4-FFF2-40B4-BE49-F238E27FC236}">
                <a16:creationId xmlns:a16="http://schemas.microsoft.com/office/drawing/2014/main" id="{EA9D2BF7-B59D-1780-AA60-99B9B69931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294" y="696912"/>
            <a:ext cx="7620000" cy="4800600"/>
          </a:xfrm>
        </p:spPr>
        <p:txBody>
          <a:bodyPr/>
          <a:lstStyle/>
          <a:p>
            <a:pPr eaLnBrk="1" hangingPunct="1"/>
            <a:r>
              <a:rPr lang="pl-PL" altLang="pl-PL" dirty="0"/>
              <a:t>Zasada kompozycyjna utworu</a:t>
            </a:r>
          </a:p>
          <a:p>
            <a:pPr eaLnBrk="1" hangingPunct="1"/>
            <a:r>
              <a:rPr lang="pl-PL" altLang="pl-PL" dirty="0"/>
              <a:t>Rola narratora</a:t>
            </a:r>
          </a:p>
          <a:p>
            <a:pPr eaLnBrk="1" hangingPunct="1"/>
            <a:r>
              <a:rPr lang="pl-PL" altLang="pl-PL" dirty="0"/>
              <a:t>Mrok, mgła, gęstwina drzew – efekt?</a:t>
            </a:r>
          </a:p>
          <a:p>
            <a:pPr eaLnBrk="1" hangingPunct="1"/>
            <a:r>
              <a:rPr lang="pl-PL" altLang="pl-PL" dirty="0"/>
              <a:t>Zapis wypowiedzi bohaterów – czemu służy?</a:t>
            </a:r>
          </a:p>
          <a:p>
            <a:pPr eaLnBrk="1" hangingPunct="1"/>
            <a:r>
              <a:rPr lang="pl-PL" altLang="pl-PL" dirty="0"/>
              <a:t>Pęd jazdy konnej</a:t>
            </a:r>
          </a:p>
          <a:p>
            <a:pPr eaLnBrk="1" hangingPunct="1"/>
            <a:r>
              <a:rPr lang="pl-PL" altLang="pl-PL" dirty="0"/>
              <a:t>Kim jest król olch? Co ma wspólnego z romantycznym postrzeganiem świata?</a:t>
            </a:r>
          </a:p>
          <a:p>
            <a:pPr eaLnBrk="1" hangingPunct="1"/>
            <a:endParaRPr lang="pl-PL" altLang="pl-PL" dirty="0"/>
          </a:p>
        </p:txBody>
      </p:sp>
      <p:pic>
        <p:nvPicPr>
          <p:cNvPr id="13316" name="Picture 2" descr="Znalezione obrazy dla zapytania król olch">
            <a:extLst>
              <a:ext uri="{FF2B5EF4-FFF2-40B4-BE49-F238E27FC236}">
                <a16:creationId xmlns:a16="http://schemas.microsoft.com/office/drawing/2014/main" id="{ECAD6C99-6737-FF76-0749-754EAFF499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488" y="3284538"/>
            <a:ext cx="5162550" cy="344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68E0F1F-8B58-2A92-5372-78022BBDD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9913" y="312738"/>
            <a:ext cx="5421521" cy="1188720"/>
          </a:xfrm>
        </p:spPr>
        <p:txBody>
          <a:bodyPr/>
          <a:lstStyle/>
          <a:p>
            <a:pPr eaLnBrk="1" hangingPunct="1">
              <a:defRPr/>
            </a:pPr>
            <a:r>
              <a:rPr lang="pl-PL" dirty="0"/>
              <a:t>Ballada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6BA3765-64DF-CDE4-0006-3A66CA9C98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946" y="1349375"/>
            <a:ext cx="10157259" cy="5348287"/>
          </a:xfrm>
        </p:spPr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pl-PL" dirty="0"/>
              <a:t>Cechy na przykładzie! Np. </a:t>
            </a:r>
            <a:r>
              <a:rPr lang="pl-PL" i="1" dirty="0"/>
              <a:t>Świteź, Lilie</a:t>
            </a:r>
          </a:p>
          <a:p>
            <a:pPr marL="0" indent="0" eaLnBrk="1" hangingPunct="1">
              <a:buNone/>
              <a:defRPr/>
            </a:pPr>
            <a:endParaRPr lang="pl-PL" dirty="0"/>
          </a:p>
          <a:p>
            <a:pPr marL="0" indent="0" eaLnBrk="1" hangingPunct="1">
              <a:buNone/>
              <a:defRPr/>
            </a:pPr>
            <a:r>
              <a:rPr lang="pl-PL" sz="2400" dirty="0"/>
              <a:t>- synkretyzm gatunkowy - nie przestrzeganie reguły o czystości i nieprzenikaniu się gatunków literackich;</a:t>
            </a:r>
          </a:p>
          <a:p>
            <a:pPr marL="0" indent="0" eaLnBrk="1" hangingPunct="1">
              <a:buNone/>
              <a:defRPr/>
            </a:pPr>
            <a:r>
              <a:rPr lang="pl-PL" sz="2400" dirty="0"/>
              <a:t>- synkretyzm rodzajowy - ballada sytuuje się na skrzyżowaniu liryki (wierszowana forma), epiki (narrator, wydarzenia w kolejności </a:t>
            </a:r>
            <a:r>
              <a:rPr lang="pl-PL" sz="2400" dirty="0" err="1"/>
              <a:t>przyczynowo-skutkowej</a:t>
            </a:r>
            <a:r>
              <a:rPr lang="pl-PL" sz="2400" dirty="0"/>
              <a:t>) i dramatu (dialogi, zwarta fabuła);</a:t>
            </a:r>
          </a:p>
          <a:p>
            <a:pPr marL="0" indent="0" eaLnBrk="1" hangingPunct="1">
              <a:buNone/>
              <a:defRPr/>
            </a:pPr>
            <a:r>
              <a:rPr lang="pl-PL" sz="2400" dirty="0"/>
              <a:t>- synkretyczność ballady wyraża charakterystyczne dla romantyków przekonanie o nierozdzielności świata poezji;</a:t>
            </a:r>
          </a:p>
          <a:p>
            <a:pPr marL="0" indent="0" eaLnBrk="1" hangingPunct="1">
              <a:buNone/>
              <a:defRPr/>
            </a:pPr>
            <a:r>
              <a:rPr lang="pl-PL" sz="2400" dirty="0"/>
              <a:t>- współwystępowanie elementów świata realistycznego oraz fantastycznego;</a:t>
            </a:r>
          </a:p>
          <a:p>
            <a:pPr marL="0" indent="0" eaLnBrk="1" hangingPunct="1">
              <a:buNone/>
              <a:defRPr/>
            </a:pPr>
            <a:r>
              <a:rPr lang="pl-PL" sz="2400" dirty="0"/>
              <a:t>- różnorodność stylistyczna - sąsiadowanie ze sobą elementów humorystycznych, rubasznych i pełnych grozy.</a:t>
            </a:r>
          </a:p>
          <a:p>
            <a:pPr marL="114300" indent="0">
              <a:buNone/>
              <a:defRPr/>
            </a:pPr>
            <a:endParaRPr lang="pl-PL" dirty="0"/>
          </a:p>
        </p:txBody>
      </p:sp>
      <p:sp>
        <p:nvSpPr>
          <p:cNvPr id="14340" name="AutoShape 2" descr="kosiarz umysłów ballada Źródło: licencja: CC 0.">
            <a:extLst>
              <a:ext uri="{FF2B5EF4-FFF2-40B4-BE49-F238E27FC236}">
                <a16:creationId xmlns:a16="http://schemas.microsoft.com/office/drawing/2014/main" id="{E6F53670-5D83-8B40-E8A2-91E605C55A9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l-PL" altLang="pl-PL"/>
          </a:p>
        </p:txBody>
      </p:sp>
      <p:sp>
        <p:nvSpPr>
          <p:cNvPr id="14341" name="AutoShape 4" descr="kosiarz umysłów ballada Źródło: licencja: CC 0.">
            <a:extLst>
              <a:ext uri="{FF2B5EF4-FFF2-40B4-BE49-F238E27FC236}">
                <a16:creationId xmlns:a16="http://schemas.microsoft.com/office/drawing/2014/main" id="{9BC6BE02-ED7A-3B01-1970-0B66A77B1D7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l-PL" altLang="pl-PL"/>
          </a:p>
        </p:txBody>
      </p:sp>
      <p:sp>
        <p:nvSpPr>
          <p:cNvPr id="14342" name="AutoShape 6" descr="kosiarz umysłów ballada Źródło: licencja: CC 0.">
            <a:extLst>
              <a:ext uri="{FF2B5EF4-FFF2-40B4-BE49-F238E27FC236}">
                <a16:creationId xmlns:a16="http://schemas.microsoft.com/office/drawing/2014/main" id="{6DA072D4-3779-5E41-F123-250E23A036E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984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l-PL" altLang="pl-P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5892DBA-B27C-BE19-24D8-83B632CDD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1979" y="302758"/>
            <a:ext cx="7620000" cy="752476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pl-PL" sz="3600" dirty="0"/>
              <a:t>II część „Dziadów”</a:t>
            </a:r>
          </a:p>
        </p:txBody>
      </p:sp>
      <p:sp>
        <p:nvSpPr>
          <p:cNvPr id="15363" name="Symbol zastępczy zawartości 2">
            <a:extLst>
              <a:ext uri="{FF2B5EF4-FFF2-40B4-BE49-F238E27FC236}">
                <a16:creationId xmlns:a16="http://schemas.microsoft.com/office/drawing/2014/main" id="{84B0C2F1-06D1-1F34-D83E-98A5E5C444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164771"/>
            <a:ext cx="12192000" cy="5693230"/>
          </a:xfrm>
        </p:spPr>
        <p:txBody>
          <a:bodyPr>
            <a:normAutofit fontScale="92500" lnSpcReduction="10000"/>
          </a:bodyPr>
          <a:lstStyle/>
          <a:p>
            <a:pPr algn="just" eaLnBrk="1" hangingPunct="1"/>
            <a:r>
              <a:rPr lang="pl-PL" altLang="pl-PL" sz="2000" dirty="0"/>
              <a:t>Po ukończeniu studiów Mickiewicz zmuszony był objąć stanowisko nauczyciela w szkole w Kownie</a:t>
            </a:r>
            <a:r>
              <a:rPr lang="pl-PL" altLang="pl-PL" sz="2000" b="1" dirty="0"/>
              <a:t> –  małym mieście, ubogim w życie kulturalne, które było tak różne od oferującego pełnię intelektualnych i kulturalnych doznań Wilna, że Mickiewicz poczuł się tam bardzo osamotniony. </a:t>
            </a:r>
            <a:r>
              <a:rPr lang="pl-PL" altLang="pl-PL" sz="2000" dirty="0"/>
              <a:t>Wyjazd z Wilna oznaczał także </a:t>
            </a:r>
            <a:r>
              <a:rPr lang="pl-PL" altLang="pl-PL" sz="2000" b="1" dirty="0"/>
              <a:t>opuszczenie przyjaciół z Towarzystwa Filomatów i podjęcie pracy nauczycielskiej</a:t>
            </a:r>
            <a:r>
              <a:rPr lang="pl-PL" altLang="pl-PL" sz="2000" dirty="0"/>
              <a:t>, która nie przynosiła poecie satysfakcji. </a:t>
            </a:r>
          </a:p>
          <a:p>
            <a:pPr algn="just" eaLnBrk="1" hangingPunct="1"/>
            <a:r>
              <a:rPr lang="pl-PL" altLang="pl-PL" sz="2000" dirty="0"/>
              <a:t>Nieszczęśliwa miłość do </a:t>
            </a:r>
            <a:r>
              <a:rPr lang="pl-PL" altLang="pl-PL" sz="2000" b="1" dirty="0"/>
              <a:t>Maryli Wereszczakówny</a:t>
            </a:r>
            <a:r>
              <a:rPr lang="pl-PL" altLang="pl-PL" sz="2000" dirty="0"/>
              <a:t>, wieść o </a:t>
            </a:r>
            <a:r>
              <a:rPr lang="pl-PL" altLang="pl-PL" sz="2000" b="1" dirty="0"/>
              <a:t>śmierci matki -&gt; </a:t>
            </a:r>
            <a:r>
              <a:rPr lang="pl-PL" altLang="pl-PL" sz="2000" dirty="0"/>
              <a:t>ucieczką stały się dla Mickiewicza lektury. Czytał Schillera, Goethego, Byrona – książki, których bohaterami byli ludzie samotni, cierpiący, odizolowani od otoczenia, przeżywający nieszczęśliwą miłość, bohaterowie bliscy poecie, bowiem Mickiewicz znalazł się podobnych okolicznościach życiowych. </a:t>
            </a:r>
          </a:p>
          <a:p>
            <a:r>
              <a:rPr lang="pl-PL" sz="2000" i="1" dirty="0"/>
              <a:t>Dziady</a:t>
            </a:r>
            <a:r>
              <a:rPr lang="pl-PL" sz="2000" dirty="0"/>
              <a:t> wileńsko-kowieńskie –</a:t>
            </a:r>
            <a:r>
              <a:rPr lang="pl-PL" altLang="pl-PL" sz="2000" dirty="0"/>
              <a:t> 1823 r. w Wilnie, poprzedzone dedykacyjnym wierszem </a:t>
            </a:r>
            <a:r>
              <a:rPr lang="pl-PL" altLang="pl-PL" sz="2000" i="1" dirty="0"/>
              <a:t>Upiór</a:t>
            </a:r>
            <a:r>
              <a:rPr lang="pl-PL" altLang="pl-PL" sz="2000" dirty="0"/>
              <a:t> i przedmową wyjaśniającą znaczenie obrzędu </a:t>
            </a:r>
            <a:r>
              <a:rPr lang="pl-PL" altLang="pl-PL" sz="2000" i="1" dirty="0"/>
              <a:t>Dziadów</a:t>
            </a:r>
            <a:r>
              <a:rPr lang="pl-PL" altLang="pl-PL" sz="2000" dirty="0"/>
              <a:t>. </a:t>
            </a:r>
          </a:p>
          <a:p>
            <a:pPr eaLnBrk="1" hangingPunct="1"/>
            <a:r>
              <a:rPr lang="pl-PL" altLang="pl-PL" sz="2000" dirty="0"/>
              <a:t>odwołanie do </a:t>
            </a:r>
            <a:r>
              <a:rPr lang="pl-PL" altLang="pl-PL" sz="2000" b="1" dirty="0"/>
              <a:t>ludowych wierzeń, w których świat żywych współistnieje ze światem umarłych i pokazuje tajemniczy pogański obrzęd – obchodzoną na terenach Litwy, Białorusi i wschodnich kresach Polski uroczystość </a:t>
            </a:r>
            <a:r>
              <a:rPr lang="pl-PL" altLang="pl-PL" sz="2000" b="1" i="1" dirty="0"/>
              <a:t>Dziadów</a:t>
            </a:r>
            <a:r>
              <a:rPr lang="pl-PL" altLang="pl-PL" sz="2000" b="1" dirty="0"/>
              <a:t>, zwaną „ucztą kozła”. </a:t>
            </a:r>
            <a:r>
              <a:rPr lang="pl-PL" altLang="pl-PL" sz="2000" i="1" dirty="0"/>
              <a:t>Dziady</a:t>
            </a:r>
            <a:r>
              <a:rPr lang="pl-PL" altLang="pl-PL" sz="2000" dirty="0"/>
              <a:t> obchodzono na cmentarzach, zazwyczaj w wigilię Wszystkich Świętych, przygotowując ucztę złożoną z „rozmaitego jadła, trunków, owoców” i wywołując dusze nieboszczyków. Próbowano w ten sposób </a:t>
            </a:r>
            <a:r>
              <a:rPr lang="pl-PL" altLang="pl-PL" sz="2000" i="1" dirty="0"/>
              <a:t>ulżyć niedoli</a:t>
            </a:r>
            <a:r>
              <a:rPr lang="pl-PL" altLang="pl-PL" sz="2000" dirty="0"/>
              <a:t> duchów, które nie mogły zaznać pośmiertnego spokoju. </a:t>
            </a:r>
          </a:p>
          <a:p>
            <a:pPr eaLnBrk="1" hangingPunct="1"/>
            <a:r>
              <a:rPr lang="pl-PL" altLang="pl-PL" sz="2000" dirty="0"/>
              <a:t>Autobiografizm: echa wielkiej, nieszczęśliwej miłości, odrzucenie, gorycz porażki oraz fascynację ludem, pełną prostoty moralnością, w której wina nierozłącznie wiąże się z karą i wiarą w to, że każdemu należy się pomoc i wsparcie. Mickiewicz otwiera się na „prawdy żywe”, poszukuje prawd, które mogą kierować życiem i tworzą pełnię człowieczeństwa.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DE4FFD-7E67-DBA7-3EDE-7C6D1A583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l-PL" dirty="0"/>
              <a:t>film „Dracula”</a:t>
            </a:r>
          </a:p>
        </p:txBody>
      </p:sp>
      <p:sp>
        <p:nvSpPr>
          <p:cNvPr id="18435" name="Symbol zastępczy zawartości 2">
            <a:extLst>
              <a:ext uri="{FF2B5EF4-FFF2-40B4-BE49-F238E27FC236}">
                <a16:creationId xmlns:a16="http://schemas.microsoft.com/office/drawing/2014/main" id="{FE3137B9-8CB7-9B46-71A9-C5CBFF3F16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l-PL" altLang="pl-PL"/>
              <a:t>Lub innego horroru ;)</a:t>
            </a:r>
          </a:p>
        </p:txBody>
      </p:sp>
      <p:pic>
        <p:nvPicPr>
          <p:cNvPr id="18436" name="Picture 2" descr="Znalezione obrazy dla zapytania dracula coppoli">
            <a:extLst>
              <a:ext uri="{FF2B5EF4-FFF2-40B4-BE49-F238E27FC236}">
                <a16:creationId xmlns:a16="http://schemas.microsoft.com/office/drawing/2014/main" id="{39BFB96C-619E-25AE-4ACF-450DD1892B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136" y="2504870"/>
            <a:ext cx="7729728" cy="4353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671FCC3-2183-3F9E-39BA-61DE52283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A4F3E0-71B5-E52D-0952-C79F03D6F1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8A65ED18-140D-B567-BAE0-D034A34D35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8220"/>
            <a:ext cx="11753850" cy="234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DE322AF4-56CC-D3F4-42DF-F074995269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61370"/>
            <a:ext cx="1175385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8341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EDA293F-C5A2-6C4B-1FBC-9D8957F42C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2B8DE42-DD53-A5AD-CACF-A5A43C4D6B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18" y="94593"/>
            <a:ext cx="7964011" cy="354379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21FBFD61-84CD-8AA4-47D5-05B8DCB1A0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2762" y="2717258"/>
            <a:ext cx="7716327" cy="394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04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B7CA289-1234-84FD-6699-ED12BCA73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B126B38-67CD-ACBC-B751-A6D8B02797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E08D8260-DAB4-FBAB-1AE7-86D0CD42A7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0"/>
            <a:ext cx="94472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2757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390885-A371-AD09-F63F-E95E73539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Idea wspólnego działania przy rozwiązywaniu problemów współczesnego świata.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CF917A9-F35E-EBA9-3175-5DB69E805A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S. 102 - porównaj do omawianego utworu.</a:t>
            </a:r>
          </a:p>
        </p:txBody>
      </p:sp>
    </p:spTree>
    <p:extLst>
      <p:ext uri="{BB962C8B-B14F-4D97-AF65-F5344CB8AC3E}">
        <p14:creationId xmlns:p14="http://schemas.microsoft.com/office/powerpoint/2010/main" val="336551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F506FB-FEFA-2339-CBCE-74FAD3C96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41" y="485145"/>
            <a:ext cx="4788735" cy="1188720"/>
          </a:xfrm>
        </p:spPr>
        <p:txBody>
          <a:bodyPr/>
          <a:lstStyle/>
          <a:p>
            <a:r>
              <a:rPr lang="pl-PL" dirty="0"/>
              <a:t>Podsumujmy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EF82BD3-C1EC-B61E-596A-ABD9940826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273" y="1866122"/>
            <a:ext cx="11986727" cy="4516017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Arial" panose="020B0604020202020204" pitchFamily="34" charset="0"/>
              <a:buNone/>
              <a:defRPr/>
            </a:pPr>
            <a:r>
              <a:rPr lang="pl-PL" dirty="0"/>
              <a:t>*oparty na antynomii młodości i starości</a:t>
            </a:r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Arial" panose="020B0604020202020204" pitchFamily="34" charset="0"/>
              <a:buNone/>
              <a:defRPr/>
            </a:pPr>
            <a:r>
              <a:rPr lang="pl-PL" dirty="0"/>
              <a:t>*hasła i idee filomackie</a:t>
            </a:r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Arial" panose="020B0604020202020204" pitchFamily="34" charset="0"/>
              <a:buNone/>
              <a:defRPr/>
            </a:pPr>
            <a:r>
              <a:rPr lang="pl-PL" dirty="0"/>
              <a:t>*rewolucyjna siła ody </a:t>
            </a:r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Arial" panose="020B0604020202020204" pitchFamily="34" charset="0"/>
              <a:buNone/>
              <a:defRPr/>
            </a:pPr>
            <a:r>
              <a:rPr lang="pl-PL" dirty="0"/>
              <a:t>*cechy klasyczne i romantyczne</a:t>
            </a:r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Arial" panose="020B0604020202020204" pitchFamily="34" charset="0"/>
              <a:buNone/>
              <a:defRPr/>
            </a:pPr>
            <a:endParaRPr lang="pl-PL" dirty="0"/>
          </a:p>
          <a:p>
            <a:pPr eaLnBrk="1" hangingPunct="1"/>
            <a:r>
              <a:rPr lang="pl-PL" altLang="zh-CN" dirty="0"/>
              <a:t>m</a:t>
            </a:r>
            <a:r>
              <a:rPr lang="pl-PL" altLang="zh-CN" sz="1800" dirty="0"/>
              <a:t>onolog</a:t>
            </a:r>
          </a:p>
          <a:p>
            <a:pPr eaLnBrk="1" hangingPunct="1"/>
            <a:r>
              <a:rPr lang="pl-PL" altLang="zh-CN" dirty="0"/>
              <a:t>w</a:t>
            </a:r>
            <a:r>
              <a:rPr lang="pl-PL" altLang="zh-CN" sz="1800" dirty="0"/>
              <a:t> pierwszej części utworu adresatami są zamiennie młodość oraz pojedynczy odbiorca, potem adresat staje się zbiorowy</a:t>
            </a:r>
          </a:p>
          <a:p>
            <a:pPr eaLnBrk="1" hangingPunct="1"/>
            <a:r>
              <a:rPr lang="pl-PL" altLang="zh-CN" dirty="0"/>
              <a:t>p</a:t>
            </a:r>
            <a:r>
              <a:rPr lang="pl-PL" altLang="zh-CN" sz="1800" dirty="0"/>
              <a:t>odmiot liryczny różni się wyraźnie swoim spojrzeniem na świat od adresatów tekstu – patrzy on na rzeczywistość </a:t>
            </a:r>
            <a:r>
              <a:rPr lang="pl-PL" altLang="zh-CN" sz="1800" b="1" dirty="0"/>
              <a:t>w sposób szerszy, dostrzega więcej</a:t>
            </a:r>
            <a:r>
              <a:rPr lang="pl-PL" altLang="zh-CN" sz="1800" dirty="0"/>
              <a:t>, na ludzkość i świat zdaje się patrzyć z góry, z uprzywilejowanej pozycji; jest jakby wyniesiony ponad wszystko to, co opisuje.</a:t>
            </a:r>
          </a:p>
          <a:p>
            <a:pPr eaLnBrk="1" hangingPunct="1"/>
            <a:r>
              <a:rPr lang="pl-PL" altLang="zh-CN" dirty="0"/>
              <a:t>p</a:t>
            </a:r>
            <a:r>
              <a:rPr lang="pl-PL" altLang="zh-CN" sz="1800" dirty="0"/>
              <a:t>odmiot liryczny stara się namówić przyjaciół, aby przyjęli jego sposób patrzenia na rzeczywistość i wcielili w życie wyznawane przez niego idee.</a:t>
            </a:r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 typeface="Arial" panose="020B0604020202020204" pitchFamily="34" charset="0"/>
              <a:buNone/>
              <a:defRPr/>
            </a:pPr>
            <a:endParaRPr lang="pl-PL" dirty="0"/>
          </a:p>
          <a:p>
            <a:endParaRPr lang="pl-PL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1045C5-4EB2-C66D-0E83-61DE5B4F6A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0179" y="69452"/>
            <a:ext cx="6313131" cy="40044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9393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Paczka">
  <a:themeElements>
    <a:clrScheme name="Paczka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czka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czka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Motyw pakietu Office">
  <a:themeElements>
    <a:clrScheme name="Red Orang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Red Orang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TM10001115[[fn=Paczka]]</Template>
  <TotalTime>95</TotalTime>
  <Words>2461</Words>
  <Application>Microsoft Office PowerPoint</Application>
  <PresentationFormat>Panoramiczny</PresentationFormat>
  <Paragraphs>211</Paragraphs>
  <Slides>45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45</vt:i4>
      </vt:variant>
    </vt:vector>
  </HeadingPairs>
  <TitlesOfParts>
    <vt:vector size="53" baseType="lpstr">
      <vt:lpstr>Arial</vt:lpstr>
      <vt:lpstr>方正姚体</vt:lpstr>
      <vt:lpstr>Georgia</vt:lpstr>
      <vt:lpstr>Gill Sans MT</vt:lpstr>
      <vt:lpstr>Wingdings</vt:lpstr>
      <vt:lpstr>Wingdings 2</vt:lpstr>
      <vt:lpstr>Wingdings 3</vt:lpstr>
      <vt:lpstr>Paczka</vt:lpstr>
      <vt:lpstr>Czucie i wiara, czy mędrca szkiełko i oko?</vt:lpstr>
      <vt:lpstr>Porozmawiajmy</vt:lpstr>
      <vt:lpstr>Ważne!</vt:lpstr>
      <vt:lpstr>„Oda do młodości” – manifest młodego pokolenia</vt:lpstr>
      <vt:lpstr>Prezentacja programu PowerPoint</vt:lpstr>
      <vt:lpstr>Prezentacja programu PowerPoint</vt:lpstr>
      <vt:lpstr>Prezentacja programu PowerPoint</vt:lpstr>
      <vt:lpstr>Idea wspólnego działania przy rozwiązywaniu problemów współczesnego świata.</vt:lpstr>
      <vt:lpstr>Podsumujmy</vt:lpstr>
      <vt:lpstr>NOWOCZESNY KULT CZŁOWIEKA MŁODEGO</vt:lpstr>
      <vt:lpstr>motywy</vt:lpstr>
      <vt:lpstr>Prezentacja programu PowerPoint</vt:lpstr>
      <vt:lpstr>„Oda...”</vt:lpstr>
      <vt:lpstr>Prezentacja programu PowerPoint</vt:lpstr>
      <vt:lpstr>Prezentacja programu PowerPoint</vt:lpstr>
      <vt:lpstr>2. „Romantyczność” – manifest programowy</vt:lpstr>
      <vt:lpstr>„Romantyczność”  Porozmawiajmy: przeżycia emocjonalne  a wiedza o ludziach i świecie.</vt:lpstr>
      <vt:lpstr>Czytamy, s. 104- 106.</vt:lpstr>
      <vt:lpstr>„Nie wszystkie oczy widzą to samo” CO ogranicza proces poznania a co go wyzwala? Karusia a Ryfka (s. 108)</vt:lpstr>
      <vt:lpstr>Sprzeciw wobec pewności, że racjonalizm i empiryzm to najlepsze metody poznania –  starcie światopoglądów</vt:lpstr>
      <vt:lpstr>KREACJA BOHATERA –   Karusia [osobista prawda przedmiotem publicznej debaty między poetą – narratorem, uczonym i prostym ludem]  Nowy bohater – człowiek niezwyczajny, odmieniec</vt:lpstr>
      <vt:lpstr>Szekspir</vt:lpstr>
      <vt:lpstr>Prezentacja programu PowerPoint</vt:lpstr>
      <vt:lpstr>romantycy vs klasycy</vt:lpstr>
      <vt:lpstr>https://www.youtube.com/watch?v=yDoZXTt_ZYo</vt:lpstr>
      <vt:lpstr>Idee i postawy romantyczne </vt:lpstr>
      <vt:lpstr>Prezentacja programu PowerPoint</vt:lpstr>
      <vt:lpstr>3. Ludowa wyobraźnia  i ludowa moralność</vt:lpstr>
      <vt:lpstr>Prezentacja programu PowerPoint</vt:lpstr>
      <vt:lpstr>„Rybka” Czytamy, s. 110-112</vt:lpstr>
      <vt:lpstr>„Ucieczka” Czytamy, s. 113-115</vt:lpstr>
      <vt:lpstr>Podsumowanie</vt:lpstr>
      <vt:lpstr>Romantyczny świat duchów i wyzwolonej wyobraźni (motywy irracjonalne)</vt:lpstr>
      <vt:lpstr>Caspar David Friedrich  Dwaj mężczyźni obserwujący księżyc</vt:lpstr>
      <vt:lpstr>Prezentacja programu PowerPoint</vt:lpstr>
      <vt:lpstr>Francisco Goya, Sen rozumu rodzi upiory</vt:lpstr>
      <vt:lpstr>Prezentacja programu PowerPoint</vt:lpstr>
      <vt:lpstr>Horace Vernet, Ballada o Lenorze* *inspiracja w opowieści niemieckiego poety [Gotfrida Birgera] pt. „Lenora”</vt:lpstr>
      <vt:lpstr>Obraz rzeczywistości w świecie romantyków</vt:lpstr>
      <vt:lpstr>Prezentacja programu PowerPoint</vt:lpstr>
      <vt:lpstr>Prezentacja programu PowerPoint</vt:lpstr>
      <vt:lpstr>„Król olch”</vt:lpstr>
      <vt:lpstr>Ballada</vt:lpstr>
      <vt:lpstr>II część „Dziadów”</vt:lpstr>
      <vt:lpstr>film „Dracula”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Izabela Drężek</dc:creator>
  <cp:lastModifiedBy>Izabela Drężek</cp:lastModifiedBy>
  <cp:revision>3</cp:revision>
  <dcterms:created xsi:type="dcterms:W3CDTF">2025-01-02T16:10:28Z</dcterms:created>
  <dcterms:modified xsi:type="dcterms:W3CDTF">2025-01-02T17:45:59Z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