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6"/>
  </p:notesMasterIdLst>
  <p:handoutMasterIdLst>
    <p:handoutMasterId r:id="rId47"/>
  </p:handoutMasterIdLst>
  <p:sldIdLst>
    <p:sldId id="257" r:id="rId5"/>
    <p:sldId id="268" r:id="rId6"/>
    <p:sldId id="269" r:id="rId7"/>
    <p:sldId id="270" r:id="rId8"/>
    <p:sldId id="271" r:id="rId9"/>
    <p:sldId id="272" r:id="rId10"/>
    <p:sldId id="276" r:id="rId11"/>
    <p:sldId id="273" r:id="rId12"/>
    <p:sldId id="274" r:id="rId13"/>
    <p:sldId id="275" r:id="rId14"/>
    <p:sldId id="277" r:id="rId15"/>
    <p:sldId id="282" r:id="rId16"/>
    <p:sldId id="283" r:id="rId17"/>
    <p:sldId id="278" r:id="rId18"/>
    <p:sldId id="279" r:id="rId19"/>
    <p:sldId id="281" r:id="rId20"/>
    <p:sldId id="280" r:id="rId21"/>
    <p:sldId id="284" r:id="rId22"/>
    <p:sldId id="285" r:id="rId23"/>
    <p:sldId id="286" r:id="rId24"/>
    <p:sldId id="294" r:id="rId25"/>
    <p:sldId id="287" r:id="rId26"/>
    <p:sldId id="288" r:id="rId27"/>
    <p:sldId id="295" r:id="rId28"/>
    <p:sldId id="289" r:id="rId29"/>
    <p:sldId id="290" r:id="rId30"/>
    <p:sldId id="291" r:id="rId31"/>
    <p:sldId id="292" r:id="rId32"/>
    <p:sldId id="307" r:id="rId33"/>
    <p:sldId id="293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</p:sldIdLst>
  <p:sldSz cx="12188825" cy="6858000"/>
  <p:notesSz cx="6858000" cy="9144000"/>
  <p:defaultTextStyle>
    <a:defPPr rtl="0">
      <a:defRPr lang="pl-pl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>
      <p:cViewPr varScale="1">
        <p:scale>
          <a:sx n="100" d="100"/>
          <a:sy n="100" d="100"/>
        </p:scale>
        <p:origin x="96" y="34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Kliknij, aby edytować style wzorca tekstu</a:t>
            </a:r>
          </a:p>
          <a:p>
            <a:pPr lvl="1" rtl="0"/>
            <a:r>
              <a:t>Drugi poziom</a:t>
            </a:r>
          </a:p>
          <a:p>
            <a:pPr lvl="2" rtl="0"/>
            <a:r>
              <a:t>Trzeci poziom</a:t>
            </a:r>
          </a:p>
          <a:p>
            <a:pPr lvl="3" rtl="0"/>
            <a:r>
              <a:t>Czwarty poziom</a:t>
            </a:r>
          </a:p>
          <a:p>
            <a:pPr lvl="4" rtl="0"/>
            <a:r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linie ukośne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Łącznik prosty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Łącznik prosty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Łącznik prosty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linie dolne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Dowolny kształt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  <p:sp>
          <p:nvSpPr>
            <p:cNvPr id="10" name="Dowolny kształt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  <p:sp>
          <p:nvSpPr>
            <p:cNvPr id="11" name="Dowolny kształt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22" name="Data — symbol zastępczy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23" name="Stopka — symbol zastępczy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4" name="Numer slajdu — symbol zastępczy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linie ukośne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Łącznik prosty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Łącznik prosty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Łącznik prosty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/>
              <a:t>Kliknij, aby edytować styl</a:t>
            </a:r>
            <a:endParaRPr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3" name="Obraz — symbol zastępczy 2" descr="Pusty symbol zastępczy pozwalający dodać obraz. Kliknij symbol zastępczy i wybierz obraz, który chcesz dodać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pl-PL"/>
              <a:t>Kliknij ikonę, aby dodać obraz</a:t>
            </a:r>
            <a:endParaRPr/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inie po lewej stronie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Dowolny kształt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1" name="Dowolny kształt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4" name="Dowolny kształt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</p:grpSp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pl"/>
              <a:t>Kliknij, aby edytować styl wzorca tytułu</a:t>
            </a:r>
            <a:endParaRPr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pl"/>
              <a:t>Edytuj style wzorca tekstu</a:t>
            </a:r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/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/>
              <a:t>2016-08-01</a:t>
            </a:r>
            <a:endParaRPr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14DD1E-5D91-48A3-AD6D-45FBA980D10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" dirty="0"/>
              <a:t>Powieść realistyczna</a:t>
            </a:r>
            <a:br>
              <a:rPr lang="pl" dirty="0"/>
            </a:br>
            <a:r>
              <a:rPr lang="pl" dirty="0"/>
              <a:t> i psychologiczna</a:t>
            </a: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595133" y="2584451"/>
            <a:ext cx="8735325" cy="1752600"/>
          </a:xfrm>
        </p:spPr>
        <p:txBody>
          <a:bodyPr rtlCol="0"/>
          <a:lstStyle/>
          <a:p>
            <a:pPr rtl="0"/>
            <a:r>
              <a:rPr lang="pl" dirty="0"/>
              <a:t>„Zbrodnia i kara”</a:t>
            </a:r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21455D4-A080-8D0B-2CE6-F195642B72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8262A708-8CEE-7231-470C-0FF56EB5E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580"/>
            <a:ext cx="9749155" cy="686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41E37C5-D3BE-CAB7-607A-A5697FDBE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228" y="13122"/>
            <a:ext cx="5845012" cy="634083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Miasto – „Zbrodnia i kara”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4846858B-4A89-FE4B-F4BD-E61DF050F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540" y="2286000"/>
            <a:ext cx="50101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F478660-D6FA-188E-D3A8-7E6154485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58"/>
            <a:ext cx="4176464" cy="341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76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DAF41C-A797-B92E-A4FC-EA763C44C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850107"/>
          </a:xfrm>
        </p:spPr>
        <p:txBody>
          <a:bodyPr/>
          <a:lstStyle/>
          <a:p>
            <a:r>
              <a:rPr lang="pl-PL" dirty="0"/>
              <a:t>Obraz Petersburga na podstawie tekstu (s. 269-271)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CAA7BC-631C-7D5A-8EB9-2F0F52E23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3204" y="1680653"/>
            <a:ext cx="5078677" cy="4465320"/>
          </a:xfrm>
        </p:spPr>
        <p:txBody>
          <a:bodyPr/>
          <a:lstStyle/>
          <a:p>
            <a:r>
              <a:rPr lang="pl-PL" dirty="0"/>
              <a:t>Krajobraz</a:t>
            </a:r>
          </a:p>
          <a:p>
            <a:r>
              <a:rPr lang="pl-PL" dirty="0"/>
              <a:t>Mieszkańcy dzielnicy </a:t>
            </a:r>
          </a:p>
          <a:p>
            <a:r>
              <a:rPr lang="pl-PL" dirty="0"/>
              <a:t>Kamienica</a:t>
            </a:r>
          </a:p>
          <a:p>
            <a:r>
              <a:rPr lang="pl-PL" dirty="0"/>
              <a:t>Przestrzeń </a:t>
            </a:r>
            <a:r>
              <a:rPr lang="pl-PL" dirty="0" err="1"/>
              <a:t>Rodiona</a:t>
            </a:r>
            <a:r>
              <a:rPr lang="pl-PL" dirty="0"/>
              <a:t> – „szafa”</a:t>
            </a:r>
          </a:p>
          <a:p>
            <a:r>
              <a:rPr lang="pl-PL" dirty="0"/>
              <a:t>Jak przestrzeń wpływa na zachowanie Raskolnikowa?</a:t>
            </a:r>
          </a:p>
          <a:p>
            <a:r>
              <a:rPr lang="pl-PL" dirty="0"/>
              <a:t>Założenia realizmu</a:t>
            </a:r>
          </a:p>
          <a:p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E66F52-9512-4112-3C8D-2EAF4BE687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6C91EF5-A800-6D3A-EC9B-F1C28E606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161" y="1340768"/>
            <a:ext cx="653766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92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6C4CA6-61D5-BA2F-1329-5606BD7BA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Pokoje – symboliczne znaczenie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D132044-C139-ED82-A607-80B6DAB1B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801" y="2043800"/>
            <a:ext cx="7859222" cy="37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9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03AE99-23A5-24CC-0186-D51B70FC9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symbole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F2E0353-51AE-9CBB-D76B-E8AC274396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08C4362-B77A-FE73-60B2-A507DF4BB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472" y="11843"/>
            <a:ext cx="7954485" cy="318179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F68F173-E9DC-7584-E92F-9C76CA6CC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633" y="3201887"/>
            <a:ext cx="7947324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3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51D2B6-53BB-06FF-1476-9C9EEE22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FBBB82-2605-623D-7AD2-07998FED99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1B3601-FE51-173E-2C21-B60F51E617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15BA561-58F6-6CA8-0690-12C84C822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1" y="0"/>
            <a:ext cx="77708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3B8CCD7C-BAA9-4458-48B2-61F050CE7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336" y="0"/>
            <a:ext cx="39163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7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94DF61-E889-A43F-D40C-B2610C489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148" y="274637"/>
            <a:ext cx="7861236" cy="706091"/>
          </a:xfrm>
        </p:spPr>
        <p:txBody>
          <a:bodyPr>
            <a:normAutofit/>
          </a:bodyPr>
          <a:lstStyle/>
          <a:p>
            <a:r>
              <a:rPr lang="pl-PL" sz="4000" b="1" dirty="0"/>
              <a:t>Porozmawiajmy o realizmie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CC2942-27BA-9510-C74A-C1162C734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836" y="1196340"/>
            <a:ext cx="5688631" cy="5545028"/>
          </a:xfrm>
        </p:spPr>
        <p:txBody>
          <a:bodyPr>
            <a:noAutofit/>
          </a:bodyPr>
          <a:lstStyle/>
          <a:p>
            <a:r>
              <a:rPr lang="pl-PL" sz="2400" dirty="0"/>
              <a:t>Głęboka analiza psychologiczna</a:t>
            </a:r>
          </a:p>
          <a:p>
            <a:r>
              <a:rPr lang="pl-PL" sz="2400" dirty="0"/>
              <a:t>Do czego prowadzi bieda i żal? Upadek moralny</a:t>
            </a:r>
          </a:p>
          <a:p>
            <a:r>
              <a:rPr lang="pl-PL" sz="2400" dirty="0"/>
              <a:t>Realizm, motywacje psychologiczne</a:t>
            </a:r>
          </a:p>
          <a:p>
            <a:r>
              <a:rPr lang="pl-PL" sz="2400" dirty="0"/>
              <a:t>Teoria na temat zbrodni i społeczeństwa? Czy może bieda i rozczarowanie?</a:t>
            </a:r>
          </a:p>
          <a:p>
            <a:r>
              <a:rPr lang="pl-PL" sz="2400" dirty="0"/>
              <a:t>Obłęd</a:t>
            </a:r>
          </a:p>
          <a:p>
            <a:r>
              <a:rPr lang="pl-PL" sz="2400" dirty="0"/>
              <a:t>Przemiana, przyznanie się do winy (przyczyny – Sonia, gra psychologiczna </a:t>
            </a:r>
            <a:r>
              <a:rPr lang="pl-PL" sz="2400" dirty="0" err="1"/>
              <a:t>Pietrowicza</a:t>
            </a:r>
            <a:r>
              <a:rPr lang="pl-PL" sz="2400" dirty="0"/>
              <a:t>)</a:t>
            </a:r>
          </a:p>
          <a:p>
            <a:r>
              <a:rPr lang="pl-PL" sz="2400" dirty="0"/>
              <a:t>Rozdarcie wewnętrze, niejednoznaczna ocena bohaterów np. Soni czy </a:t>
            </a:r>
            <a:r>
              <a:rPr lang="pl-PL" sz="2400" dirty="0" err="1"/>
              <a:t>Swidrygajłow</a:t>
            </a:r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6B3509E-7328-F6FF-D843-AC4B1A8B3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34572" y="1588840"/>
            <a:ext cx="4536504" cy="52634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dirty="0"/>
              <a:t>bohaterowie odczuwali cierpienie i szczęście, doświadczali okrutnych myśli i aktów współczucia</a:t>
            </a:r>
          </a:p>
          <a:p>
            <a:pPr algn="just"/>
            <a:r>
              <a:rPr lang="pl-PL" dirty="0"/>
              <a:t>różne strony osobowości, </a:t>
            </a:r>
            <a:br>
              <a:rPr lang="pl-PL" dirty="0"/>
            </a:br>
            <a:r>
              <a:rPr lang="pl-PL" dirty="0"/>
              <a:t>w zależności od sytuacji </a:t>
            </a:r>
            <a:br>
              <a:rPr lang="pl-PL" dirty="0"/>
            </a:br>
            <a:r>
              <a:rPr lang="pl-PL" dirty="0"/>
              <a:t>i targających nimi uczuć -&gt; postaci były realistyczne</a:t>
            </a:r>
          </a:p>
          <a:p>
            <a:pPr algn="just"/>
            <a:r>
              <a:rPr lang="pl-PL" dirty="0"/>
              <a:t>nikt nie jest jednoznacznie dobry ani zły</a:t>
            </a:r>
          </a:p>
          <a:p>
            <a:pPr algn="just"/>
            <a:r>
              <a:rPr lang="pl-PL" dirty="0"/>
              <a:t>Powieść polifoniczna – poznajemy sposób myślenia bohaterów</a:t>
            </a:r>
          </a:p>
        </p:txBody>
      </p:sp>
    </p:spTree>
    <p:extLst>
      <p:ext uri="{BB962C8B-B14F-4D97-AF65-F5344CB8AC3E}">
        <p14:creationId xmlns:p14="http://schemas.microsoft.com/office/powerpoint/2010/main" val="157370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AE92D2-BD76-900C-1726-2AF1A4EC1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1889146"/>
            <a:ext cx="10360501" cy="1223963"/>
          </a:xfrm>
        </p:spPr>
        <p:txBody>
          <a:bodyPr/>
          <a:lstStyle/>
          <a:p>
            <a:r>
              <a:rPr lang="pl-PL" dirty="0"/>
              <a:t>Realizm, ale…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C3D4324-4A16-A012-750D-FE0B9611C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36" y="0"/>
            <a:ext cx="7792537" cy="2191056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C88654CA-3476-5075-8ED8-7CB55666A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498" y="2264153"/>
            <a:ext cx="7716327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A93BBF-83CD-05BC-3C2E-D71E3D93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/>
              <a:t>Rola kobiet w męskim świecie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66EE6B-5B79-603A-15FF-17E19F4E7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3852" y="2348880"/>
            <a:ext cx="7179785" cy="4077072"/>
          </a:xfrm>
        </p:spPr>
        <p:txBody>
          <a:bodyPr>
            <a:normAutofit lnSpcReduction="10000"/>
          </a:bodyPr>
          <a:lstStyle/>
          <a:p>
            <a:r>
              <a:rPr lang="pl-PL" dirty="0"/>
              <a:t>Czy istnieją granice poświęcenia się dla kochanej osoby?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List matki – sytuacja materialna i stosunek do syna.</a:t>
            </a:r>
          </a:p>
          <a:p>
            <a:r>
              <a:rPr lang="pl-PL" dirty="0"/>
              <a:t>Historia </a:t>
            </a:r>
            <a:r>
              <a:rPr lang="pl-PL" dirty="0" err="1"/>
              <a:t>Duni</a:t>
            </a:r>
            <a:r>
              <a:rPr lang="pl-PL" dirty="0"/>
              <a:t>. Jaka jest?</a:t>
            </a:r>
          </a:p>
          <a:p>
            <a:r>
              <a:rPr lang="pl-PL" dirty="0" err="1"/>
              <a:t>Łużyn</a:t>
            </a:r>
            <a:r>
              <a:rPr lang="pl-PL" dirty="0"/>
              <a:t> – dlaczego </a:t>
            </a:r>
            <a:r>
              <a:rPr lang="pl-PL" dirty="0" err="1"/>
              <a:t>Dunia</a:t>
            </a:r>
            <a:r>
              <a:rPr lang="pl-PL" dirty="0"/>
              <a:t> zgodziła się na ślub?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26B16E2-0A41-F8AF-DCB3-A480DCD0A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011" y="0"/>
            <a:ext cx="3714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81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C65378-8CED-E0A5-A0AC-BD107127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884" y="908720"/>
            <a:ext cx="2715289" cy="4234483"/>
          </a:xfrm>
        </p:spPr>
        <p:txBody>
          <a:bodyPr>
            <a:noAutofit/>
          </a:bodyPr>
          <a:lstStyle/>
          <a:p>
            <a:r>
              <a:rPr lang="pl-PL" sz="2400" b="1" dirty="0"/>
              <a:t>List od matki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Co jest celem? Informacja czy nakłonienie do określonego stanowiska? Podzielenie się rozterkami, przeżyciami czy podtrzymanie kontaktu z synem?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Funkcje językowe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19AD51-2294-5CAD-2AA7-E926D35110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505" y="5517232"/>
            <a:ext cx="4364731" cy="4465320"/>
          </a:xfrm>
        </p:spPr>
        <p:txBody>
          <a:bodyPr/>
          <a:lstStyle/>
          <a:p>
            <a:r>
              <a:rPr lang="pl-PL" dirty="0"/>
              <a:t>Szymborska, „Portret kobiecy”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75B2ABC-0674-8D28-C2F5-2791CE049E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D027B8B-0A9B-825E-F706-F676F466A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204" y="0"/>
            <a:ext cx="7859222" cy="386769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A4CAEE8-273E-81AC-6243-2334349BE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204" y="4275161"/>
            <a:ext cx="7821116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4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949AA5-FAA6-704C-6197-320839FC8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778099"/>
          </a:xfrm>
        </p:spPr>
        <p:txBody>
          <a:bodyPr>
            <a:normAutofit fontScale="90000"/>
          </a:bodyPr>
          <a:lstStyle/>
          <a:p>
            <a:r>
              <a:rPr lang="pl-PL" dirty="0"/>
              <a:t>Pulcheria, </a:t>
            </a:r>
            <a:r>
              <a:rPr lang="pl-PL" dirty="0" err="1"/>
              <a:t>Dunia</a:t>
            </a:r>
            <a:r>
              <a:rPr lang="pl-PL" dirty="0"/>
              <a:t>, Sonia, </a:t>
            </a:r>
            <a:r>
              <a:rPr lang="pl-PL" dirty="0" err="1"/>
              <a:t>Alona</a:t>
            </a:r>
            <a:r>
              <a:rPr lang="pl-PL" dirty="0"/>
              <a:t>, </a:t>
            </a:r>
            <a:r>
              <a:rPr lang="pl-PL" dirty="0" err="1"/>
              <a:t>Lizawieta</a:t>
            </a:r>
            <a:r>
              <a:rPr lang="pl-PL" dirty="0"/>
              <a:t>, </a:t>
            </a:r>
            <a:r>
              <a:rPr lang="pl-PL" dirty="0" err="1"/>
              <a:t>Marfa</a:t>
            </a:r>
            <a:r>
              <a:rPr lang="pl-PL" dirty="0"/>
              <a:t>, Katarzyna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03C4133-4A38-557D-D4B6-70D4D15775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9E472A-DA84-BF69-F6A5-2E75D9F45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1186815"/>
            <a:ext cx="11677650" cy="550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33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341884" y="87709"/>
            <a:ext cx="10360501" cy="850107"/>
          </a:xfrm>
        </p:spPr>
        <p:txBody>
          <a:bodyPr rtlCol="0">
            <a:normAutofit/>
          </a:bodyPr>
          <a:lstStyle/>
          <a:p>
            <a:pPr algn="r" rtl="0"/>
            <a:r>
              <a:rPr lang="pl" sz="4400" b="1" dirty="0"/>
              <a:t>Tamaty</a:t>
            </a:r>
            <a:endParaRPr lang="en-US" sz="4400" b="1" dirty="0"/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>
          <a:xfrm>
            <a:off x="981844" y="260648"/>
            <a:ext cx="4317307" cy="6336704"/>
          </a:xfrm>
        </p:spPr>
        <p:txBody>
          <a:bodyPr rtlCol="0">
            <a:normAutofit/>
          </a:bodyPr>
          <a:lstStyle/>
          <a:p>
            <a:r>
              <a:rPr lang="pl-PL" dirty="0"/>
              <a:t>geneza powstania utworu </a:t>
            </a:r>
          </a:p>
          <a:p>
            <a:r>
              <a:rPr lang="pl-PL" dirty="0"/>
              <a:t>przestrzeń </a:t>
            </a:r>
          </a:p>
          <a:p>
            <a:r>
              <a:rPr lang="pl-PL" dirty="0"/>
              <a:t>realizm Fiodora Dostojewskiego</a:t>
            </a:r>
          </a:p>
          <a:p>
            <a:r>
              <a:rPr lang="pl-PL" dirty="0"/>
              <a:t>rola kobiet w męskim świecie</a:t>
            </a:r>
          </a:p>
          <a:p>
            <a:r>
              <a:rPr lang="pl-PL" dirty="0"/>
              <a:t>czy można usprawiedliwić zbrodnię?</a:t>
            </a:r>
          </a:p>
          <a:p>
            <a:r>
              <a:rPr lang="pl-PL" dirty="0"/>
              <a:t>przyjąć cierpienie, czyli Ewangelia według Soni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52BD34C-1B8D-5D33-5B01-B19E48604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190" y="2610247"/>
            <a:ext cx="6652635" cy="424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8FD770-8FDE-93D3-F08E-D72C5019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161" y="31229"/>
            <a:ext cx="10360501" cy="1223963"/>
          </a:xfrm>
        </p:spPr>
        <p:txBody>
          <a:bodyPr/>
          <a:lstStyle/>
          <a:p>
            <a:r>
              <a:rPr lang="pl-PL" dirty="0"/>
              <a:t>Czy można usprawiedliwić zbrodnię?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41F0C0-423C-1CFF-E4DA-B99AF5AD9D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Kain</a:t>
            </a:r>
          </a:p>
          <a:p>
            <a:r>
              <a:rPr lang="pl-PL" dirty="0"/>
              <a:t>Makbet</a:t>
            </a:r>
          </a:p>
          <a:p>
            <a:r>
              <a:rPr lang="pl-PL" dirty="0"/>
              <a:t>Balladyna</a:t>
            </a:r>
          </a:p>
          <a:p>
            <a:r>
              <a:rPr lang="pl-PL" dirty="0"/>
              <a:t>Jacek Soplica</a:t>
            </a:r>
          </a:p>
          <a:p>
            <a:endParaRPr lang="pl-PL" dirty="0"/>
          </a:p>
          <a:p>
            <a:r>
              <a:rPr lang="pl-PL" dirty="0"/>
              <a:t>Rozumowa kalkulacja czy silne emocje?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C6CA751-3374-E9F1-BDD6-C663EBC92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628" y="31229"/>
            <a:ext cx="405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42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8E271C-B4BB-D043-8A94-7552E1AAF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B01E3A-11FA-DB5A-275B-ACF32748D1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Opisz </a:t>
            </a:r>
            <a:r>
              <a:rPr lang="pl-PL" dirty="0" err="1"/>
              <a:t>Alonę</a:t>
            </a:r>
            <a:r>
              <a:rPr lang="pl-PL" dirty="0"/>
              <a:t>. Ocena bohaterki. Oskarżenia.</a:t>
            </a:r>
          </a:p>
          <a:p>
            <a:r>
              <a:rPr lang="pl-PL" dirty="0"/>
              <a:t>Teoria na temat prawa ludzi do życia.</a:t>
            </a:r>
          </a:p>
          <a:p>
            <a:r>
              <a:rPr lang="pl-PL" dirty="0"/>
              <a:t>Ludzie zwykli i niezwykli – omów teorię </a:t>
            </a:r>
            <a:r>
              <a:rPr lang="pl-PL" dirty="0" err="1"/>
              <a:t>Rodiona</a:t>
            </a:r>
            <a:r>
              <a:rPr lang="pl-PL" dirty="0"/>
              <a:t>.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DBAD9A6-8BAA-17EC-3E0E-0899A3AFD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5515" y="2132856"/>
            <a:ext cx="4134427" cy="2791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271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2FB8F0-4B1B-FFE1-2265-794746D9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994123"/>
          </a:xfrm>
        </p:spPr>
        <p:txBody>
          <a:bodyPr/>
          <a:lstStyle/>
          <a:p>
            <a:r>
              <a:rPr lang="pl-PL" b="1" dirty="0"/>
              <a:t>Czy cel uświęca środki?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FAB566-5DA9-BD17-F568-FCD3BC778AB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„Korzyści”, np. uwolnienie </a:t>
            </a:r>
            <a:r>
              <a:rPr lang="pl-PL" dirty="0" err="1"/>
              <a:t>Lizawiety</a:t>
            </a:r>
            <a:r>
              <a:rPr lang="pl-PL" dirty="0"/>
              <a:t> od okrutnej siostry, wykorzystanie pieniędzy na coś ważnego, ocalenie rodzin od nędzy</a:t>
            </a:r>
          </a:p>
          <a:p>
            <a:r>
              <a:rPr lang="pl-PL" dirty="0"/>
              <a:t>Jedna śmierć nic nie znaczy, jeśli ratuje się sto żyć?</a:t>
            </a:r>
          </a:p>
          <a:p>
            <a:r>
              <a:rPr lang="pl-PL" dirty="0"/>
              <a:t>Tak jest tylko w matematyce. Jeśli chodzi o ludzkie życie, to ten rachunek nie jest taki prosty.</a:t>
            </a:r>
          </a:p>
          <a:p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9FB0A5-FAF6-8161-B7A4-A5C475D72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8508" y="476672"/>
            <a:ext cx="5078677" cy="446532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Nie wolno zabijać. </a:t>
            </a:r>
          </a:p>
          <a:p>
            <a:r>
              <a:rPr lang="pl-PL" dirty="0"/>
              <a:t>Nie wolno decydować o tym, czy ktoś ma prawo żyć, czy nie.</a:t>
            </a:r>
          </a:p>
          <a:p>
            <a:r>
              <a:rPr lang="pl-PL" dirty="0"/>
              <a:t>Nie wolno oceniać wartości ludzkiego życia.</a:t>
            </a:r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ECCC625-90AF-A41D-510B-E049DF953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620" y="3056632"/>
            <a:ext cx="2638793" cy="33151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1190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40C03D-5D4C-9EC7-F477-B55018634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Porfiry </a:t>
            </a:r>
            <a:r>
              <a:rPr lang="pl-PL" dirty="0" err="1"/>
              <a:t>Pietrowicz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71CF47-E2D1-EF12-92F8-AB2A43617F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Sędzia śledczy – dla zabójcy to przeciwnik, jest tajemniczy i nieprzewidywalny</a:t>
            </a:r>
          </a:p>
          <a:p>
            <a:r>
              <a:rPr lang="pl-PL" dirty="0"/>
              <a:t>Gra? Czemu służyła?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1D8351-6924-E5CA-7569-6E634EB7D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126" y="0"/>
            <a:ext cx="42338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04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8BAEEF-3E60-3842-1CD7-D3E6A390A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EBEF66-6C3C-F038-C38F-65D588ADE3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28180C0-C732-11E5-36E9-EDCF5B9A4F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5B9B039-7F22-8002-CEBE-21E2536F9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36" y="0"/>
            <a:ext cx="72532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Zbrodnia i kara&quot; - KONSERWATYZM.PL – Portal Myśli Konserwatywnej">
            <a:extLst>
              <a:ext uri="{FF2B5EF4-FFF2-40B4-BE49-F238E27FC236}">
                <a16:creationId xmlns:a16="http://schemas.microsoft.com/office/drawing/2014/main" id="{C330B3B2-109B-508D-163E-3E3BB43D4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628" y="1498600"/>
            <a:ext cx="4148309" cy="30198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02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84DD04-9E46-AD01-42E9-93D7E6158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92004E-AB6D-48BB-B748-99FF0CBB25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67C482-016C-6DD6-872A-7B555E33C87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455FE7E-616B-7DA7-2E6B-5EA120CE8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408" y="650303"/>
            <a:ext cx="7802064" cy="489653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B32DE26-AA41-624D-9B40-27FF27C73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012" y="5822475"/>
            <a:ext cx="4105848" cy="20005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E75B81F-BE90-197A-7FEE-3AA77C7C2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045" y="1196752"/>
            <a:ext cx="2924583" cy="26959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232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0F4DBA-9030-90E8-0447-9C870891D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Słaba jest każda idea, która na szali kładzie ludzkie życie…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E68582-97CF-ACA4-43EE-9EC2B3E9BE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3852" y="1661593"/>
            <a:ext cx="5888230" cy="301052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Chory </a:t>
            </a:r>
            <a:r>
              <a:rPr lang="pl-PL" dirty="0" err="1"/>
              <a:t>Rodion</a:t>
            </a:r>
            <a:r>
              <a:rPr lang="pl-PL" dirty="0"/>
              <a:t> przypomina Łazarza, który cztery dni czekał na Chrystusa – tak „wyszedł z grobu”…</a:t>
            </a:r>
          </a:p>
          <a:p>
            <a:r>
              <a:rPr lang="pl-PL" dirty="0"/>
              <a:t>Czy patrząc na „martwego” </a:t>
            </a:r>
            <a:r>
              <a:rPr lang="pl-PL" dirty="0" err="1"/>
              <a:t>Rodiona</a:t>
            </a:r>
            <a:r>
              <a:rPr lang="pl-PL" dirty="0"/>
              <a:t> można stracić  wiarę w zmartwychwstanie? (obraz „Chrystus w grobie” i </a:t>
            </a:r>
            <a:r>
              <a:rPr lang="pl-PL" dirty="0" err="1"/>
              <a:t>Rodion</a:t>
            </a:r>
            <a:r>
              <a:rPr lang="pl-PL" dirty="0"/>
              <a:t> z filmu)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AD4F782-42C6-93E4-ED82-DE8F96AAE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532" y="1268760"/>
            <a:ext cx="4675419" cy="3081177"/>
          </a:xfrm>
          <a:prstGeom prst="rect">
            <a:avLst/>
          </a:prstGeom>
        </p:spPr>
      </p:pic>
      <p:pic>
        <p:nvPicPr>
          <p:cNvPr id="1026" name="Picture 2" descr="Martwy Chrystus, 1521 (tempera na panelu)">
            <a:extLst>
              <a:ext uri="{FF2B5EF4-FFF2-40B4-BE49-F238E27FC236}">
                <a16:creationId xmlns:a16="http://schemas.microsoft.com/office/drawing/2014/main" id="{D30FD8D7-B329-D797-6044-3EE1AE254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1" y="4835106"/>
            <a:ext cx="120015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35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71CEF2-6CCD-1EA6-8E1A-4E010ABC5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96E5E-3949-CFAA-4659-B4AD0A21EC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8435D8-D517-8C22-6D9A-9A97AAEF2C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694B119-D5E3-5405-91BB-5C007F386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0"/>
            <a:ext cx="11515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47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82851F-B19C-4EE9-0AFA-2F563B011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161" y="260648"/>
            <a:ext cx="3692923" cy="4464496"/>
          </a:xfrm>
        </p:spPr>
        <p:txBody>
          <a:bodyPr>
            <a:normAutofit fontScale="90000"/>
          </a:bodyPr>
          <a:lstStyle/>
          <a:p>
            <a:r>
              <a:rPr lang="pl-PL" dirty="0"/>
              <a:t>Ewangelia </a:t>
            </a:r>
            <a:br>
              <a:rPr lang="pl-PL" dirty="0"/>
            </a:br>
            <a:r>
              <a:rPr lang="pl-PL" dirty="0"/>
              <a:t>według Soni</a:t>
            </a:r>
            <a:br>
              <a:rPr lang="pl-PL" dirty="0"/>
            </a:br>
            <a:br>
              <a:rPr lang="pl-PL" dirty="0"/>
            </a:br>
            <a:br>
              <a:rPr lang="pl-PL" dirty="0"/>
            </a:br>
            <a:r>
              <a:rPr lang="pl-PL" dirty="0"/>
              <a:t>1. </a:t>
            </a:r>
            <a:r>
              <a:rPr lang="pl-PL" sz="2800" dirty="0"/>
              <a:t>Sonia w oczach </a:t>
            </a:r>
            <a:r>
              <a:rPr lang="pl-PL" sz="2800" dirty="0" err="1"/>
              <a:t>Rodiona</a:t>
            </a:r>
            <a:br>
              <a:rPr lang="pl-PL" sz="2800" dirty="0"/>
            </a:br>
            <a:r>
              <a:rPr lang="pl-PL" sz="2800" dirty="0"/>
              <a:t>2. Rola wiary w życiu Soni</a:t>
            </a:r>
            <a:br>
              <a:rPr lang="pl-PL" sz="2800" dirty="0"/>
            </a:br>
            <a:r>
              <a:rPr lang="pl-PL" sz="2800" dirty="0"/>
              <a:t>3. Fragment o wskrzeszeniu Łazarza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040DDD7-1022-3AB7-9D27-9A0E78593B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E05BFF3-736B-2AD6-665B-327C8B480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25" y="108461"/>
            <a:ext cx="6972300" cy="661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08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E7D344-DCE8-203D-BA07-C4C720E33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6A6C19-30AF-395D-1CE6-16748A8F5D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12802F8-E0FA-8079-BBCF-944C27B6E5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2796106-B7F0-1509-4C25-0D0BF511A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99" y="295275"/>
            <a:ext cx="812482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2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10D234-48EA-6009-AA77-FE06F3421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44" y="-26775"/>
            <a:ext cx="10360501" cy="1223963"/>
          </a:xfrm>
        </p:spPr>
        <p:txBody>
          <a:bodyPr anchor="b">
            <a:normAutofit/>
          </a:bodyPr>
          <a:lstStyle/>
          <a:p>
            <a:r>
              <a:rPr lang="pl-PL" dirty="0"/>
              <a:t>Czas i okoliczności powstania utworu, czyli o genezie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BE9C84-217F-0E69-7F84-8098865B6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1666" y="1474780"/>
            <a:ext cx="10165492" cy="4465320"/>
          </a:xfrm>
        </p:spPr>
        <p:txBody>
          <a:bodyPr>
            <a:normAutofit/>
          </a:bodyPr>
          <a:lstStyle/>
          <a:p>
            <a:r>
              <a:rPr lang="pl-PL" sz="2400" dirty="0"/>
              <a:t>powstawała w latach 1865-1866, ukazywała się w odcinkach w prasie, wydanie książkowe: 1867 r.</a:t>
            </a:r>
          </a:p>
          <a:p>
            <a:r>
              <a:rPr lang="pl-PL" sz="2400" dirty="0"/>
              <a:t>plaga pijaństwa w Rosji, „</a:t>
            </a:r>
            <a:r>
              <a:rPr lang="pl-PL" sz="2400" dirty="0" err="1"/>
              <a:t>Pijaniutcy</a:t>
            </a:r>
            <a:r>
              <a:rPr lang="pl-PL" sz="2400" dirty="0"/>
              <a:t>”</a:t>
            </a:r>
          </a:p>
          <a:p>
            <a:r>
              <a:rPr lang="pl-PL" sz="2400" dirty="0"/>
              <a:t>pod wpływem zetknięcia się z ideami filozoficznymi XIX w., autor zmienił konstrukcję powieści</a:t>
            </a:r>
          </a:p>
          <a:p>
            <a:r>
              <a:rPr lang="pl-PL" b="1" dirty="0"/>
              <a:t>mechanizmy zbrodni, psychika zbrodniarza</a:t>
            </a:r>
          </a:p>
          <a:p>
            <a:r>
              <a:rPr lang="pl-PL" sz="2400" dirty="0"/>
              <a:t>Dostojewski – pobyt w więzieniu, katorga, rozmowy z kryminalistami, czytywał kroniki kryminalne, przy tym  problemy finansowe, zapożyczył się u wydawcy, musiał dokonać wielu zmian, by odpowiadać oczekiwaniom czytelniczym</a:t>
            </a:r>
          </a:p>
        </p:txBody>
      </p:sp>
      <p:pic>
        <p:nvPicPr>
          <p:cNvPr id="1026" name="Picture 2" descr="Zbrodnia, Must Read | Media Rodzina">
            <a:extLst>
              <a:ext uri="{FF2B5EF4-FFF2-40B4-BE49-F238E27FC236}">
                <a16:creationId xmlns:a16="http://schemas.microsoft.com/office/drawing/2014/main" id="{6795473C-99A2-3D1F-ABC1-AD710B959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6" y="4892229"/>
            <a:ext cx="2183308" cy="2183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48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885C17-3DD9-DDB6-295F-D20F8748D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Sonia i </a:t>
            </a:r>
            <a:r>
              <a:rPr lang="pl-PL" dirty="0" err="1"/>
              <a:t>Lizawieta</a:t>
            </a:r>
            <a:r>
              <a:rPr lang="pl-PL" dirty="0"/>
              <a:t> – bliźniacza relacja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584FE6-6F34-AADC-4FB5-1A4E3EB10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883" y="3573016"/>
            <a:ext cx="10852193" cy="2599184"/>
          </a:xfrm>
        </p:spPr>
        <p:txBody>
          <a:bodyPr/>
          <a:lstStyle/>
          <a:p>
            <a:r>
              <a:rPr lang="pl-PL" dirty="0"/>
              <a:t>Sonia, wiara, dekalog, Ewangelia, religia chrześcijańska</a:t>
            </a:r>
          </a:p>
          <a:p>
            <a:r>
              <a:rPr lang="pl-PL" dirty="0"/>
              <a:t>Etapy duchowego odrodzenia Raskolnikowa</a:t>
            </a:r>
          </a:p>
          <a:p>
            <a:endParaRPr lang="pl-PL" dirty="0"/>
          </a:p>
          <a:p>
            <a:r>
              <a:rPr lang="pl-PL" dirty="0"/>
              <a:t>Relacja z </a:t>
            </a:r>
            <a:r>
              <a:rPr lang="pl-PL" dirty="0" err="1"/>
              <a:t>Rodionem</a:t>
            </a:r>
            <a:r>
              <a:rPr lang="pl-PL" dirty="0"/>
              <a:t>. Dlaczego Sonia była mu bliska?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B186831-57F0-1BD0-08EA-D51CD337E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876" y="1498600"/>
            <a:ext cx="8411749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C12797-5E42-3894-39E7-DB843ED3C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388D9F-671E-F214-B878-56F7F78D42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02836E6-9606-55FB-EA5D-7EA173262E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DA0ED45-5C93-7C48-E718-3CEE52B1F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16" y="40001"/>
            <a:ext cx="10455720" cy="360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6E4003B-1DA4-8114-0139-CA3CB3ADE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899" y="3712383"/>
            <a:ext cx="10632787" cy="310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37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083E8E-8E74-A9F7-F3CD-EB6C98D6C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brama do świata nadprzyrodzonego, mistyczne objawienie i źródło prawd ukrytych przed rozumem…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B8BEBB-9FCC-5E48-0A5C-818076E6DE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98E626-AE43-5DB2-8F07-4F0033BF53D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5A04723-2866-F82A-EF6F-2C307DBD9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1771650"/>
            <a:ext cx="104013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78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29D4D0-719C-5CB8-D7D7-0A1CE8C96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D504A8-824B-57BD-288B-FF13A89AF9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F5EF1B-BAF4-4A62-9EC0-8F4F78AD6F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88BD739C-6E28-F51D-7294-DE1F7E95C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0"/>
            <a:ext cx="11071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1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B9CEBB-259C-9C9E-313C-FFBD5A215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DB295D-1BBF-BBAD-F63E-459BD16699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770FAB4-E2C1-6DB5-2BA2-C592E73126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536EFA0-31D7-05CC-EB5F-4BAA2B185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819150"/>
            <a:ext cx="1034415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90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39DE78-371A-B27B-AB71-454F3F99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Porozmawiajmy jeszcze o kilku kwestiach…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0D2FC2-D63D-BCEB-696B-B7892B51F4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Destrukcyjny wpływ uzależnienia na życie człowieka</a:t>
            </a:r>
          </a:p>
          <a:p>
            <a:r>
              <a:rPr lang="pl-PL" dirty="0"/>
              <a:t>Modele rodziny w powieści</a:t>
            </a:r>
          </a:p>
          <a:p>
            <a:r>
              <a:rPr lang="pl-PL" dirty="0"/>
              <a:t>Obraz społeczeństwa rosyjskiego</a:t>
            </a:r>
          </a:p>
          <a:p>
            <a:r>
              <a:rPr lang="pl-PL" dirty="0"/>
              <a:t>Przestrzeń miasta w powieści realistycznej</a:t>
            </a:r>
          </a:p>
          <a:p>
            <a:r>
              <a:rPr lang="pl-PL" dirty="0"/>
              <a:t>Niebezpieczeństwo takiego rozumienia sprawiedliwości – </a:t>
            </a:r>
            <a:r>
              <a:rPr lang="pl-PL" dirty="0" err="1"/>
              <a:t>Dexter</a:t>
            </a:r>
            <a:r>
              <a:rPr lang="pl-PL" dirty="0"/>
              <a:t>, </a:t>
            </a:r>
            <a:r>
              <a:rPr lang="pl-PL" dirty="0" err="1"/>
              <a:t>Punisher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653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5E61E2-B370-81FC-BB56-B3496FCBD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Jawne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45914A61-F04C-97C3-F79D-900D5A9342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b="1" dirty="0"/>
              <a:t>Walka człowieka ze swoimi słabościami.</a:t>
            </a:r>
            <a:endParaRPr lang="pl-PL" dirty="0"/>
          </a:p>
          <a:p>
            <a:r>
              <a:rPr lang="pl-PL" b="1" dirty="0"/>
              <a:t>Motyw winy i kary.</a:t>
            </a:r>
            <a:endParaRPr lang="pl-PL" dirty="0"/>
          </a:p>
          <a:p>
            <a:r>
              <a:rPr lang="pl-PL" b="1" dirty="0"/>
              <a:t>Ile człowiek jest gotów poświęcić dla innych?</a:t>
            </a:r>
            <a:endParaRPr lang="pl-PL" dirty="0"/>
          </a:p>
          <a:p>
            <a:r>
              <a:rPr lang="pl-PL" b="1" dirty="0"/>
              <a:t>Co może determinować ludzkie postępowanie?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814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4DDA43-189C-A4D0-5D63-8161FDA39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Baba od polskiego – skopiowane fragmenty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D6C680-95A5-485B-99F4-F7EF9D4D6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10132113" cy="4465320"/>
          </a:xfrm>
        </p:spPr>
        <p:txBody>
          <a:bodyPr>
            <a:normAutofit fontScale="62500" lnSpcReduction="20000"/>
          </a:bodyPr>
          <a:lstStyle/>
          <a:p>
            <a:r>
              <a:rPr lang="pl-PL" dirty="0"/>
              <a:t>Motyw przemiany bohatera to jeden z najbardziej uniwersalnych zabiegów literackich stosowanych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przez twórców. Polega on na tym, że wraz z biegiem akcji postać literacka doznaje przemiany – zmienia zachowanie lub sposób postrzegania świata (wówczas jest to przemiana wewnętrzna) lub zmienia również wizerunek (co zwykle dopełnia przemianę; taką sytuację możemy zauważyć na przykładzie Jacka Soplicy z „Pana Tadeusza”, który przywdział habit i zaczął funkcjonować jako ksiądz Robak). Dzięki motywowi przemiany bohatera utwory literackie stają się jeszcze bardziej angażujące dla czytelnika; odbiorca może obserwować rozwój postaci (zwykle zmieniającej się w kogoś lepszego), kibicować jej i próbować szukać analogii między historią opisaną w utworze a rzeczywistością.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Rozwinięcie („Zbrodnia i kara”):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Postacią, która dokonała przemiany wewnętrznej, jest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Rodion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Raskolnikow ze „Zbrodni i kary” Fiodora Dostojewskiego. Na początku powieści młody student prawa został ukazany jako człowiek biedny, żyjący w skrajnych warunkach w Petersburgu. Był on zamknięty w sobie, a jednocześnie wierzył we własną wyższość intelektualną; twierdził, że jednostki wybitne mają prawo przekraczać normy moralne, jeżeli ich czyny mogą doprowadzić do większego dobra. Właśnie pod wpływem takiej ideologii Raskolnikow zabił starą lichwiarkę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Alonę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Iwanownę i – przy okazji – jej siostrę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Lizawietę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dokonaniu zbrodni Raskolnikow doświadczył moralnego rozdarcia. Z jednej strony racjonalizował swoje zachowanie, twierdząc, że chciał „usunąć wszy” żerujące na ludzkiej biedzie), z drugiej zaś – czuł nieznośne wyrzuty sumienia…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299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F3ACE4-1AF8-8483-C2C3-5D31AE9D5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883" y="404664"/>
            <a:ext cx="10708177" cy="5767536"/>
          </a:xfrm>
        </p:spPr>
        <p:txBody>
          <a:bodyPr>
            <a:normAutofit fontScale="92500" lnSpcReduction="20000"/>
          </a:bodyPr>
          <a:lstStyle/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Wstęp (wprowadzenie):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Ludzkie postępowanie jest zdeterminowane przez wiele czynników, takich jak sytuacja materialna, stosunek do świata i innych ludzi, własne ambicje albo specyficzne okoliczności. Elementów wpływających na zachowanie jednostki może być wiele, jednak tym, co pojawia się w literaturze najczęściej, są idee. To właśnie one sprawiają, że człowiek zachowuje się w określony sposób, próbując pozostawać w zgodzie z własnym sumieniem.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Rozwinięcie („Zbrodnia i kara”):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Istotnym czynnikiem, determinującym ludzkie postępowanie, jest poczucie niesprawiedliwości – zwłaszcza wtedy, gdy dana jednostka jest jej ofiarą. Tę postawę widać na przykładzie głównego bohatera „Zbrodni i kary” Fiodora Dostojewskiego,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Rodiona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Raskolnikowa, który wyznawał przekonanie o istnieniu wybitnych jednostek, mających prawo działać niezgodnie z etyką chrześcijańską, w imię wyższych celów. Były student prawa od dziecka dostrzegał okrucieństwo świata – śnił mu się nawet widok kobyłki katowanej na śmierć oraz bierność (lub nawet agresja) ludzi obserwujących…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715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467539-A5EA-6C06-D14A-666F73B1B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883" y="188640"/>
            <a:ext cx="10348137" cy="5983560"/>
          </a:xfrm>
        </p:spPr>
        <p:txBody>
          <a:bodyPr>
            <a:normAutofit fontScale="70000" lnSpcReduction="2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Motyw winy i kary jest jednym z ponadczasowych toposów, które pojawiają się w literaturze wszystkich epok. Poczucie sprawiedliwości to podstawowa potrzeba człowieka – dlatego już od antyku w utworach pojawia się przestroga, że każde przewinienie zostanie odpowiednio ukarane. Oczywiście sposób realizacji tego tematu różni się w zależności od epoki – jednak niezmiennym pozostaje fakt, że nie ma winy bez kary.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Rozwinięcie („Zbrodnia i kara”):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Jedną z ważniejszych powieści konfrontujących winę i karę jest „Zbrodnia i kara” Fiodora Dostojewskiego. Główną postacią utworu jest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Rodion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Raskolnikow – były student prawa żyjący w biedzie w Petersburgu, ateista, wyznający przekonanie o istnieniu wybitnych jednostek, które mają prawo działać niezgodnie z etyką chrześcijańską w imię wyższych celów. Punktem wyjścia do jego rozważań na temat etyki był dług, który miał u lichwiarki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Alony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Iwanownej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Mężczyzna wierzył, że jej sposób zarabiania (żerowanie na biednych) jest niemoralny, dlatego postanowił ją zamordować, a pieniądze oddać potrzebującym. Argumentował swoje działanie ideologią nadludzi, którzy mają prawo decydować o życiu i śmierci słabszych (inspirował się filozofią Benthama); czuł się jak Bóg – wymierzał sprawiedliwość.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Jego wina spotkała się jednak z karą. Z czasem do głosu doszły słabości bohatera, które wywołały objawy psychosomatyczne. Po zamordowaniu sióstr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Iwanownych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Raskolnikow zaczął zachowywać się nieracjonalnie – ukradł kilka przedmiotów, które następnie schował i zdawał się o nich nie pamiętać. Zderzenie z rzeczywistością i weryfikacja poglądów sprawiły, że tuż po dokonaniu zbrodni zaczął się błąkać po mieście, a później zachorował i przez cztery dni leżał z gorączką. Z biegiem czasu Raskolnikow popadł w paranoję, był targany licznymi rozterkami, miewał koszmary senne. Bohater powieści Dostojewskiego próbował tłamsić wyrzuty sumienia, jednak od samego początku była to walka skazana…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61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93D42A-37CA-38DA-F04E-524BCAA65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48" y="-171400"/>
            <a:ext cx="10360501" cy="1223963"/>
          </a:xfrm>
        </p:spPr>
        <p:txBody>
          <a:bodyPr/>
          <a:lstStyle/>
          <a:p>
            <a:r>
              <a:rPr lang="pl-PL" dirty="0"/>
              <a:t>Powieść realistyczna i psychologiczna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9CB08F-9F18-FB24-9DDC-D629233AF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5860" y="1700808"/>
            <a:ext cx="10204121" cy="4465320"/>
          </a:xfrm>
        </p:spPr>
        <p:txBody>
          <a:bodyPr>
            <a:normAutofit/>
          </a:bodyPr>
          <a:lstStyle/>
          <a:p>
            <a:r>
              <a:rPr lang="pl-PL" sz="2400" dirty="0"/>
              <a:t>6 części i epilog</a:t>
            </a:r>
          </a:p>
          <a:p>
            <a:r>
              <a:rPr lang="pl-PL" sz="2400" dirty="0"/>
              <a:t>Akcja trwa 14 dni, rozgrywa się w Petersburgu</a:t>
            </a:r>
          </a:p>
          <a:p>
            <a:r>
              <a:rPr lang="pl-PL" sz="2400" dirty="0"/>
              <a:t>Dokładne opisy miasta, portrety bohaterów stworzone na zasadzie prawdopodobieństwa, akcja w konkretnym czasie historycznym, społeczno-obyczajowe tło epoki</a:t>
            </a:r>
          </a:p>
          <a:p>
            <a:r>
              <a:rPr lang="pl-PL" sz="2400" dirty="0"/>
              <a:t>Mechanizmy postępowania człowieka</a:t>
            </a:r>
          </a:p>
          <a:p>
            <a:r>
              <a:rPr lang="pl-PL" sz="2400" dirty="0"/>
              <a:t>Symboliczne znaczenia miejsc, </a:t>
            </a:r>
            <a:r>
              <a:rPr lang="pl-PL" sz="2400" dirty="0" err="1"/>
              <a:t>zachowań</a:t>
            </a:r>
            <a:r>
              <a:rPr lang="pl-PL" sz="2400" dirty="0"/>
              <a:t>, przedmiotów</a:t>
            </a:r>
          </a:p>
          <a:p>
            <a:r>
              <a:rPr lang="pl-PL" sz="2400" dirty="0"/>
              <a:t>Drobiazgowa analiza przeżyć i stanów wewnętrznych bohaterów w sytuacjach trudnych, skrajnych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2050" name="Picture 2" descr="Zbrodnia, Must Read | Media Rodzina">
            <a:extLst>
              <a:ext uri="{FF2B5EF4-FFF2-40B4-BE49-F238E27FC236}">
                <a16:creationId xmlns:a16="http://schemas.microsoft.com/office/drawing/2014/main" id="{07801810-FA54-ACC6-888A-74C3EAD92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764" y="0"/>
            <a:ext cx="263842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55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8E10DD-BD24-6B5A-ADC3-AA3428178B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883" y="692696"/>
            <a:ext cx="10708177" cy="5479504"/>
          </a:xfrm>
        </p:spPr>
        <p:txBody>
          <a:bodyPr>
            <a:normAutofit fontScale="77500" lnSpcReduction="2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Poświęcenie dla innych uchodzi w większości kultur za najwyższy akt miłosierdzia, jest formą oddania własnego życia na rzecz szczęścia społeczeństwa. Motyw ten towarzyszy literaturze od najdawniejszych epok – pojawiał się zarówno w mitologii greckiej (poświęcenie Prometeusza dla ludzkości), jak i w Biblii (męczeńska śmierć Chrystusa na krzyżu). Zazwyczaj ofierze składanej z cząstki samego siebie towarzyszy podniosła idea, która uzasadnia motywacje bohaterów poświęcających się dla innych. Można więc uznać, że człowiek jest gotów poświęcić wszystkie najważniejsze wartości: moralność, szczęście, a nawet życie.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Rozwinięcie („Zbrodnia i kara”):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Bohaterem, który był gotów poświęcić życie dla innych, był między innymi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Rodion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Raskolnikow, główny bohater „Zbrodni i kary”. Były student prawa obserwował wokół siebie ludzi mieszkających w tragicznych warunkach, wynędzniałych, pozbawionych środków do życia. Złe warunki materialne doprowadziły mieszkańców Petersburga do moralnego upadku – musieli zarabiać na życie złodziejstwem i prostytucją, szukali odskoczni w nałogach (tak jak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Marmieładow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uzależniony od alkoholu). Obserwacje życia społecznego pchnęły młodego mężczyznę do dramatycznego działania – przeciwstawienia się złu, zaradzenia problemom społeczeństwa cierpiącego z powodu biedy i wyzysku. Bohater, przekonany o własnej potędze, pragnął uratować innych; czuł powołanie, by przerwać bieg wydarzeń prowadzący…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3373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6BF6A8-4F29-796A-9301-7764796F8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https://www.youtube.com/watch?v=RBPvzhLVVa0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882E7D-C57E-661A-641B-3BF9C275B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10780185" cy="4465320"/>
          </a:xfrm>
        </p:spPr>
        <p:txBody>
          <a:bodyPr/>
          <a:lstStyle/>
          <a:p>
            <a:r>
              <a:rPr lang="pl-PL" dirty="0"/>
              <a:t>Wypracowanie:</a:t>
            </a:r>
          </a:p>
          <a:p>
            <a:pPr marL="0" indent="0">
              <a:buNone/>
            </a:pPr>
            <a:r>
              <a:rPr lang="pl-PL" dirty="0"/>
              <a:t>-miasto (w „Lalce” i „Zbrodni i karze”)</a:t>
            </a:r>
          </a:p>
          <a:p>
            <a:pPr marL="0" indent="0">
              <a:buNone/>
            </a:pPr>
            <a:r>
              <a:rPr lang="pl-PL" dirty="0"/>
              <a:t>-cierpienie („Zbrodnia i kara”, „Lalka”, „Nad Niemnem”, „Mendel Gdański”, „Gloria </a:t>
            </a:r>
            <a:r>
              <a:rPr lang="pl-PL" dirty="0" err="1"/>
              <a:t>victis</a:t>
            </a:r>
            <a:r>
              <a:rPr lang="pl-PL" dirty="0"/>
              <a:t>”)</a:t>
            </a:r>
          </a:p>
          <a:p>
            <a:pPr marL="0" indent="0">
              <a:buNone/>
            </a:pPr>
            <a:r>
              <a:rPr lang="pl-PL" dirty="0"/>
              <a:t>-przemiana (Raskolnikow, Wokulski, Kmicic)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KONTEKST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008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5BD717-B236-7FC4-2E58-D66A2198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02332" y="620861"/>
            <a:ext cx="5811633" cy="1223963"/>
          </a:xfrm>
        </p:spPr>
        <p:txBody>
          <a:bodyPr/>
          <a:lstStyle/>
          <a:p>
            <a:pPr algn="ctr"/>
            <a:r>
              <a:rPr lang="pl-PL" dirty="0"/>
              <a:t>Konwencja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1CCF40-0623-209A-9216-0A25D2DC2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0196" y="401216"/>
            <a:ext cx="4896544" cy="6055568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intryga kryminalna (zbrodnia, śledztwo, aresztowanie winnego)</a:t>
            </a:r>
          </a:p>
          <a:p>
            <a:r>
              <a:rPr lang="pl-PL" dirty="0"/>
              <a:t>przeżycia wewnętrzne zbrodniarza</a:t>
            </a:r>
          </a:p>
          <a:p>
            <a:r>
              <a:rPr lang="pl-PL" dirty="0"/>
              <a:t>rozwój wydarzeń jest podporządkowany etycznym, filozoficznym i duchowym rozważaniom na temat konsekwencji popełnionego zła</a:t>
            </a:r>
          </a:p>
          <a:p>
            <a:r>
              <a:rPr lang="pl-PL" dirty="0"/>
              <a:t>dialog poglądów</a:t>
            </a:r>
          </a:p>
          <a:p>
            <a:r>
              <a:rPr lang="pl-PL" dirty="0"/>
              <a:t>polifoniczność (wielogłosowość), różne formy wypowiedzi, mowa pozornie zależna, list, monolog wewnętrzny, chaos</a:t>
            </a:r>
          </a:p>
          <a:p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2E525C-1673-AC54-55C8-058F88E55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756" y="980728"/>
            <a:ext cx="2667000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6E2D6A4-F45E-3174-D815-9DC21D7FE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4824"/>
            <a:ext cx="3781953" cy="34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8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938717-ADBD-0006-AFC2-2FBE605C5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693" y="-387424"/>
            <a:ext cx="3999132" cy="1223963"/>
          </a:xfrm>
        </p:spPr>
        <p:txBody>
          <a:bodyPr/>
          <a:lstStyle/>
          <a:p>
            <a:r>
              <a:rPr lang="pl-PL" dirty="0"/>
              <a:t>Problematyka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419E39-ADF8-228E-DDEC-5104565AA2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827" y="692696"/>
            <a:ext cx="7351865" cy="5747034"/>
          </a:xfrm>
        </p:spPr>
        <p:txBody>
          <a:bodyPr>
            <a:normAutofit fontScale="85000" lnSpcReduction="1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neoplatonizm -&gt; wyjątkowość wielkich jednostek, ich wyższości wobec powszechnego prawa i porządku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student,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Rodion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Raskolnikow, wrażliwy młodzieniec, urzeczony scjentyzmem i racjonalizmem, tworzy projekt nowej sprawiedliwości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lepiej poświęcić jednostkę, by ratować tysiące istnień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zabija lichwiarkę, ale pod wpływem Soni przyznaje się do winy i uznaje wyższość wartości chrześcijańskich.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obraz świata, który ulega powolnemu rozpadowi w wyniku kryzysu wartości duchowych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panorama relacji społecznych, zniszczonych przez alkoholizm i wiarę w pieniądz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wielkie miasto – Petersburg, metafora świata</a:t>
            </a:r>
            <a:b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ZBRODNIA I KARA Andrzej Pągowski Art Gallery">
            <a:extLst>
              <a:ext uri="{FF2B5EF4-FFF2-40B4-BE49-F238E27FC236}">
                <a16:creationId xmlns:a16="http://schemas.microsoft.com/office/drawing/2014/main" id="{790A4A9D-0E19-2631-2B4C-E03A4B37B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693" y="1127882"/>
            <a:ext cx="3810000" cy="543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14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C64A20-35DA-9309-DF7A-00EAD4E5D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Nazwiska sugerujące ocenę podstawy i działania 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6309ACD-EEDE-E27C-D31E-D860B7A59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825" y="3543300"/>
            <a:ext cx="80010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D6356CB-A7EA-506C-DC34-1A98C048A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1866"/>
            <a:ext cx="41338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22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75784A-BBAC-F757-7DAF-0081B4EE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8" y="548680"/>
            <a:ext cx="10360501" cy="706091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Miasto </a:t>
            </a:r>
            <a:br>
              <a:rPr lang="pl-PL" b="1" dirty="0"/>
            </a:br>
            <a:r>
              <a:rPr lang="pl-PL" b="1" dirty="0"/>
              <a:t>(przypomnienie na podstawie „Lalki”)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B13327-FC3B-450A-1B00-E1F0D7B45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5860" y="1700808"/>
            <a:ext cx="6768752" cy="5112568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miasto jako odwzorowanie społeczeństwa, które jest dobrze funkcjonującym organizmem dzięki współpracy różnych warstw społecznych</a:t>
            </a:r>
          </a:p>
          <a:p>
            <a:pPr algn="just"/>
            <a:r>
              <a:rPr lang="pl-PL" dirty="0"/>
              <a:t>ale… </a:t>
            </a:r>
          </a:p>
          <a:p>
            <a:pPr marL="0" indent="0" algn="just">
              <a:buNone/>
            </a:pPr>
            <a:r>
              <a:rPr lang="pl-PL" dirty="0"/>
              <a:t>-problemy związane z uwłaszczeniem chłopów czy losami szlachty, która musi się odnaleźć w nowej sytuacji</a:t>
            </a:r>
          </a:p>
          <a:p>
            <a:pPr marL="0" indent="0" algn="just">
              <a:buNone/>
            </a:pPr>
            <a:r>
              <a:rPr lang="pl-PL" dirty="0"/>
              <a:t>-do miast napływa biedota – czasem odnajdowali się, pracowali, czasem wegetowali w dzielnicach nędzy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DB50945-C925-AF88-C230-E3977FCB2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25" y="0"/>
            <a:ext cx="4165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19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524DB5-FD17-E416-61DF-E00953D76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/>
              <a:t>Miasto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E1802A-15D1-2C75-2C29-B6BA2F598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5860" y="620688"/>
            <a:ext cx="4371473" cy="5695528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Paryż jako symbol nowoczesnej cywilizacji</a:t>
            </a:r>
          </a:p>
          <a:p>
            <a:pPr algn="just"/>
            <a:r>
              <a:rPr lang="pl-PL" dirty="0"/>
              <a:t>Warszawa – nowoczesny ośrodek przemysłu</a:t>
            </a:r>
            <a:br>
              <a:rPr lang="pl-PL" dirty="0"/>
            </a:br>
            <a:r>
              <a:rPr lang="pl-PL" dirty="0"/>
              <a:t> i handlu, udogodnienia cywilizacyjne, sieci wodociągowa, sanitarna, gazownicza, telefony, komunikacja tramwajowa</a:t>
            </a:r>
          </a:p>
          <a:p>
            <a:pPr algn="just"/>
            <a:r>
              <a:rPr lang="pl-PL" dirty="0"/>
              <a:t>Krakowskie Przedmieście czy Aleje Ujazdowskie, ale też dzielnice nędzy - Powiśle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A359318-91A9-7B16-2F0D-5766CD8CA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339" y="1901004"/>
            <a:ext cx="6434601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62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chnika 16: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45_TF02787990_TF02787990" id="{E00529DA-E8C7-496A-B228-21B879F95DFC}" vid="{0B659D47-CB99-4BE9-B333-032F2F4003AC}"/>
    </a:ext>
  </a:extLst>
</a:theme>
</file>

<file path=ppt/theme/theme2.xml><?xml version="1.0" encoding="utf-8"?>
<a:theme xmlns:a="http://schemas.openxmlformats.org/drawingml/2006/main" name="Motyw pakietu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C67BEE-D13F-4BD2-98A5-34D8A0977F68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Potrójne linie obwodów elektrycznych (panoramiczna)</Template>
  <TotalTime>681</TotalTime>
  <Words>2005</Words>
  <Application>Microsoft Office PowerPoint</Application>
  <PresentationFormat>Niestandardowy</PresentationFormat>
  <Paragraphs>145</Paragraphs>
  <Slides>41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5" baseType="lpstr">
      <vt:lpstr>Arial</vt:lpstr>
      <vt:lpstr>Calibri</vt:lpstr>
      <vt:lpstr>Times New Roman</vt:lpstr>
      <vt:lpstr>Technika 16:9</vt:lpstr>
      <vt:lpstr>Powieść realistyczna  i psychologiczna</vt:lpstr>
      <vt:lpstr>Tamaty</vt:lpstr>
      <vt:lpstr>Czas i okoliczności powstania utworu, czyli o genezie</vt:lpstr>
      <vt:lpstr>Powieść realistyczna i psychologiczna</vt:lpstr>
      <vt:lpstr>Konwencja</vt:lpstr>
      <vt:lpstr>Problematyka</vt:lpstr>
      <vt:lpstr>Nazwiska sugerujące ocenę podstawy i działania </vt:lpstr>
      <vt:lpstr>Miasto  (przypomnienie na podstawie „Lalki”)</vt:lpstr>
      <vt:lpstr>Miasto</vt:lpstr>
      <vt:lpstr>Miasto – „Zbrodnia i kara”</vt:lpstr>
      <vt:lpstr>Obraz Petersburga na podstawie tekstu (s. 269-271)</vt:lpstr>
      <vt:lpstr>Pokoje – symboliczne znaczenie </vt:lpstr>
      <vt:lpstr>symbole</vt:lpstr>
      <vt:lpstr>Prezentacja programu PowerPoint</vt:lpstr>
      <vt:lpstr>Porozmawiajmy o realizmie</vt:lpstr>
      <vt:lpstr>Realizm, ale…</vt:lpstr>
      <vt:lpstr>Rola kobiet w męskim świecie</vt:lpstr>
      <vt:lpstr>List od matki  Co jest celem? Informacja czy nakłonienie do określonego stanowiska? Podzielenie się rozterkami, przeżyciami czy podtrzymanie kontaktu z synem?  Funkcje językowe</vt:lpstr>
      <vt:lpstr>Pulcheria, Dunia, Sonia, Alona, Lizawieta, Marfa, Katarzyna</vt:lpstr>
      <vt:lpstr>Czy można usprawiedliwić zbrodnię?</vt:lpstr>
      <vt:lpstr>Porozmawiajmy</vt:lpstr>
      <vt:lpstr>Czy cel uświęca środki?</vt:lpstr>
      <vt:lpstr>Porfiry Pietrowicz</vt:lpstr>
      <vt:lpstr>Prezentacja programu PowerPoint</vt:lpstr>
      <vt:lpstr>Prezentacja programu PowerPoint</vt:lpstr>
      <vt:lpstr>Słaba jest każda idea, która na szali kładzie ludzkie życie…</vt:lpstr>
      <vt:lpstr>Prezentacja programu PowerPoint</vt:lpstr>
      <vt:lpstr>Ewangelia  według Soni   1. Sonia w oczach Rodiona 2. Rola wiary w życiu Soni 3. Fragment o wskrzeszeniu Łazarza </vt:lpstr>
      <vt:lpstr>Prezentacja programu PowerPoint</vt:lpstr>
      <vt:lpstr>Sonia i Lizawieta – bliźniacza relacja</vt:lpstr>
      <vt:lpstr>Prezentacja programu PowerPoint</vt:lpstr>
      <vt:lpstr>brama do świata nadprzyrodzonego, mistyczne objawienie i źródło prawd ukrytych przed rozumem…</vt:lpstr>
      <vt:lpstr>Prezentacja programu PowerPoint</vt:lpstr>
      <vt:lpstr>Prezentacja programu PowerPoint</vt:lpstr>
      <vt:lpstr>Porozmawiajmy jeszcze o kilku kwestiach…</vt:lpstr>
      <vt:lpstr>Jawne</vt:lpstr>
      <vt:lpstr>Baba od polskiego – skopiowane fragmenty</vt:lpstr>
      <vt:lpstr>Prezentacja programu PowerPoint</vt:lpstr>
      <vt:lpstr>Prezentacja programu PowerPoint</vt:lpstr>
      <vt:lpstr>Prezentacja programu PowerPoint</vt:lpstr>
      <vt:lpstr>https://www.youtube.com/watch?v=RBPvzhLVVa0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18</cp:revision>
  <dcterms:created xsi:type="dcterms:W3CDTF">2025-07-02T09:35:15Z</dcterms:created>
  <dcterms:modified xsi:type="dcterms:W3CDTF">2026-05-13T12:07:07Z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