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1"/>
  </p:notesMasterIdLst>
  <p:handoutMasterIdLst>
    <p:handoutMasterId r:id="rId62"/>
  </p:handoutMasterIdLst>
  <p:sldIdLst>
    <p:sldId id="256" r:id="rId2"/>
    <p:sldId id="375" r:id="rId3"/>
    <p:sldId id="354" r:id="rId4"/>
    <p:sldId id="377" r:id="rId5"/>
    <p:sldId id="259" r:id="rId6"/>
    <p:sldId id="379" r:id="rId7"/>
    <p:sldId id="289" r:id="rId8"/>
    <p:sldId id="294" r:id="rId9"/>
    <p:sldId id="378" r:id="rId10"/>
    <p:sldId id="380" r:id="rId11"/>
    <p:sldId id="260" r:id="rId12"/>
    <p:sldId id="308" r:id="rId13"/>
    <p:sldId id="381" r:id="rId14"/>
    <p:sldId id="266" r:id="rId15"/>
    <p:sldId id="265" r:id="rId16"/>
    <p:sldId id="382" r:id="rId17"/>
    <p:sldId id="397" r:id="rId18"/>
    <p:sldId id="390" r:id="rId19"/>
    <p:sldId id="391" r:id="rId20"/>
    <p:sldId id="392" r:id="rId21"/>
    <p:sldId id="396" r:id="rId22"/>
    <p:sldId id="383" r:id="rId23"/>
    <p:sldId id="393" r:id="rId24"/>
    <p:sldId id="394" r:id="rId25"/>
    <p:sldId id="395" r:id="rId26"/>
    <p:sldId id="384" r:id="rId27"/>
    <p:sldId id="267" r:id="rId28"/>
    <p:sldId id="268" r:id="rId29"/>
    <p:sldId id="385" r:id="rId30"/>
    <p:sldId id="257" r:id="rId31"/>
    <p:sldId id="264" r:id="rId32"/>
    <p:sldId id="386" r:id="rId33"/>
    <p:sldId id="262" r:id="rId34"/>
    <p:sldId id="309" r:id="rId35"/>
    <p:sldId id="321" r:id="rId36"/>
    <p:sldId id="310" r:id="rId37"/>
    <p:sldId id="311" r:id="rId38"/>
    <p:sldId id="312" r:id="rId39"/>
    <p:sldId id="313" r:id="rId40"/>
    <p:sldId id="317" r:id="rId41"/>
    <p:sldId id="318" r:id="rId42"/>
    <p:sldId id="319" r:id="rId43"/>
    <p:sldId id="316" r:id="rId44"/>
    <p:sldId id="387" r:id="rId45"/>
    <p:sldId id="263" r:id="rId46"/>
    <p:sldId id="292" r:id="rId47"/>
    <p:sldId id="295" r:id="rId48"/>
    <p:sldId id="296" r:id="rId49"/>
    <p:sldId id="298" r:id="rId50"/>
    <p:sldId id="299" r:id="rId51"/>
    <p:sldId id="300" r:id="rId52"/>
    <p:sldId id="301" r:id="rId53"/>
    <p:sldId id="302" r:id="rId54"/>
    <p:sldId id="388" r:id="rId55"/>
    <p:sldId id="322" r:id="rId56"/>
    <p:sldId id="389" r:id="rId57"/>
    <p:sldId id="270" r:id="rId58"/>
    <p:sldId id="271" r:id="rId59"/>
    <p:sldId id="272" r:id="rId60"/>
  </p:sldIdLst>
  <p:sldSz cx="12192000" cy="6858000"/>
  <p:notesSz cx="6858000" cy="9144000"/>
  <p:defaultTextStyle>
    <a:defPPr rtl="0">
      <a:defRPr lang="pl-PL"/>
    </a:defPPr>
    <a:lvl1pPr marL="0" algn="l" defTabSz="914400" rtl="0" eaLnBrk="1" latinLnBrk="0" hangingPunct="1">
      <a:defRPr lang="pl-PL" sz="1800" kern="1200">
        <a:solidFill>
          <a:schemeClr val="tx1"/>
        </a:solidFill>
        <a:latin typeface="+mn-lt"/>
        <a:ea typeface="+mn-ea"/>
        <a:cs typeface="+mn-cs"/>
      </a:defRPr>
    </a:lvl1pPr>
    <a:lvl2pPr marL="457200" algn="l" defTabSz="914400" rtl="0" eaLnBrk="1" latinLnBrk="0" hangingPunct="1">
      <a:defRPr lang="pl-PL" sz="1800" kern="1200">
        <a:solidFill>
          <a:schemeClr val="tx1"/>
        </a:solidFill>
        <a:latin typeface="+mn-lt"/>
        <a:ea typeface="+mn-ea"/>
        <a:cs typeface="+mn-cs"/>
      </a:defRPr>
    </a:lvl2pPr>
    <a:lvl3pPr marL="914400" algn="l" defTabSz="914400" rtl="0" eaLnBrk="1" latinLnBrk="0" hangingPunct="1">
      <a:defRPr lang="pl-PL" sz="1800" kern="1200">
        <a:solidFill>
          <a:schemeClr val="tx1"/>
        </a:solidFill>
        <a:latin typeface="+mn-lt"/>
        <a:ea typeface="+mn-ea"/>
        <a:cs typeface="+mn-cs"/>
      </a:defRPr>
    </a:lvl3pPr>
    <a:lvl4pPr marL="1371600" algn="l" defTabSz="914400" rtl="0" eaLnBrk="1" latinLnBrk="0" hangingPunct="1">
      <a:defRPr lang="pl-PL" sz="1800" kern="1200">
        <a:solidFill>
          <a:schemeClr val="tx1"/>
        </a:solidFill>
        <a:latin typeface="+mn-lt"/>
        <a:ea typeface="+mn-ea"/>
        <a:cs typeface="+mn-cs"/>
      </a:defRPr>
    </a:lvl4pPr>
    <a:lvl5pPr marL="1828800" algn="l" defTabSz="914400" rtl="0" eaLnBrk="1" latinLnBrk="0" hangingPunct="1">
      <a:defRPr lang="pl-PL" sz="1800" kern="1200">
        <a:solidFill>
          <a:schemeClr val="tx1"/>
        </a:solidFill>
        <a:latin typeface="+mn-lt"/>
        <a:ea typeface="+mn-ea"/>
        <a:cs typeface="+mn-cs"/>
      </a:defRPr>
    </a:lvl5pPr>
    <a:lvl6pPr marL="2286000" algn="l" defTabSz="914400" rtl="0" eaLnBrk="1" latinLnBrk="0" hangingPunct="1">
      <a:defRPr lang="pl-PL" sz="1800" kern="1200">
        <a:solidFill>
          <a:schemeClr val="tx1"/>
        </a:solidFill>
        <a:latin typeface="+mn-lt"/>
        <a:ea typeface="+mn-ea"/>
        <a:cs typeface="+mn-cs"/>
      </a:defRPr>
    </a:lvl6pPr>
    <a:lvl7pPr marL="2743200" algn="l" defTabSz="914400" rtl="0" eaLnBrk="1" latinLnBrk="0" hangingPunct="1">
      <a:defRPr lang="pl-PL" sz="1800" kern="1200">
        <a:solidFill>
          <a:schemeClr val="tx1"/>
        </a:solidFill>
        <a:latin typeface="+mn-lt"/>
        <a:ea typeface="+mn-ea"/>
        <a:cs typeface="+mn-cs"/>
      </a:defRPr>
    </a:lvl7pPr>
    <a:lvl8pPr marL="3200400" algn="l" defTabSz="914400" rtl="0" eaLnBrk="1" latinLnBrk="0" hangingPunct="1">
      <a:defRPr lang="pl-PL" sz="1800" kern="1200">
        <a:solidFill>
          <a:schemeClr val="tx1"/>
        </a:solidFill>
        <a:latin typeface="+mn-lt"/>
        <a:ea typeface="+mn-ea"/>
        <a:cs typeface="+mn-cs"/>
      </a:defRPr>
    </a:lvl8pPr>
    <a:lvl9pPr marL="3657600" algn="l" defTabSz="914400" rtl="0" eaLnBrk="1" latinLnBrk="0" hangingPunct="1">
      <a:defRPr lang="pl-PL"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B18A2C"/>
    <a:srgbClr val="616A78"/>
    <a:srgbClr val="D87C1B"/>
    <a:srgbClr val="000000"/>
    <a:srgbClr val="1D7CB8"/>
    <a:srgbClr val="1D7CB9"/>
    <a:srgbClr val="626A78"/>
    <a:srgbClr val="B18B2C"/>
    <a:srgbClr val="DA7C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646"/>
  </p:normalViewPr>
  <p:slideViewPr>
    <p:cSldViewPr snapToGrid="0">
      <p:cViewPr varScale="1">
        <p:scale>
          <a:sx n="78" d="100"/>
          <a:sy n="78" d="100"/>
        </p:scale>
        <p:origin x="878" y="9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0" d="100"/>
          <a:sy n="80"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F7378576-7E8E-6833-4204-BFA3DFFED5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D278AC37-CC16-790B-771E-1E066FDF48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161E56-1E2C-48B1-AEB9-11B82EFC2CAB}" type="datetimeFigureOut">
              <a:rPr lang="pl-PL" smtClean="0"/>
              <a:t>18.02.2025</a:t>
            </a:fld>
            <a:endParaRPr lang="pl-PL"/>
          </a:p>
        </p:txBody>
      </p:sp>
      <p:sp>
        <p:nvSpPr>
          <p:cNvPr id="4" name="Symbol zastępczy stopki 3">
            <a:extLst>
              <a:ext uri="{FF2B5EF4-FFF2-40B4-BE49-F238E27FC236}">
                <a16:creationId xmlns:a16="http://schemas.microsoft.com/office/drawing/2014/main" id="{D9AAA22F-9A73-4CC4-BFF6-E61D13A587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9EDC7512-D4CA-A375-A17D-71E61470C1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C3643C-AC16-4C4B-AFA7-2BB80CA36BFC}" type="slidenum">
              <a:rPr lang="pl-PL" smtClean="0"/>
              <a:t>‹#›</a:t>
            </a:fld>
            <a:endParaRPr lang="pl-PL"/>
          </a:p>
        </p:txBody>
      </p:sp>
    </p:spTree>
    <p:extLst>
      <p:ext uri="{BB962C8B-B14F-4D97-AF65-F5344CB8AC3E}">
        <p14:creationId xmlns:p14="http://schemas.microsoft.com/office/powerpoint/2010/main" val="15841933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pl-PL" sz="1200"/>
            </a:lvl1pPr>
          </a:lstStyle>
          <a:p>
            <a:pPr rtl="0"/>
            <a:endParaRPr lang="pl-PL" noProof="0"/>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pl-PL" sz="1200"/>
            </a:lvl1pPr>
          </a:lstStyle>
          <a:p>
            <a:pPr rtl="0"/>
            <a:fld id="{1C223EFC-526B-4EF2-8A0A-F01C60CA2A67}" type="datetimeFigureOut">
              <a:rPr lang="pl-PL" noProof="0" smtClean="0"/>
              <a:t>18.02.2025</a:t>
            </a:fld>
            <a:endParaRPr lang="pl-PL" noProof="0"/>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pl-PL"/>
            </a:defPPr>
          </a:lstStyle>
          <a:p>
            <a:pPr rtl="0"/>
            <a:endParaRPr lang="pl-PL" noProof="0"/>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pl-PL"/>
            </a:defPPr>
          </a:lstStyle>
          <a:p>
            <a:pPr lvl="0" rtl="0"/>
            <a:r>
              <a:rPr lang="pl-PL" noProof="0"/>
              <a:t>Kliknij, aby edytować style wzorców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pl-PL" sz="1200"/>
            </a:lvl1pPr>
          </a:lstStyle>
          <a:p>
            <a:pPr rtl="0"/>
            <a:endParaRPr lang="pl-PL" noProof="0"/>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pl-PL" sz="1200"/>
            </a:lvl1pPr>
          </a:lstStyle>
          <a:p>
            <a:pPr rtl="0"/>
            <a:fld id="{DAF72F06-F6ED-43C1-A86D-15B5F2AFDECD}" type="slidenum">
              <a:rPr lang="pl-PL" noProof="0" smtClean="0"/>
              <a:t>‹#›</a:t>
            </a:fld>
            <a:endParaRPr lang="pl-PL" noProof="0"/>
          </a:p>
        </p:txBody>
      </p:sp>
    </p:spTree>
    <p:extLst>
      <p:ext uri="{BB962C8B-B14F-4D97-AF65-F5344CB8AC3E}">
        <p14:creationId xmlns:p14="http://schemas.microsoft.com/office/powerpoint/2010/main" val="123148348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pl-PL" sz="1200" kern="1200">
        <a:solidFill>
          <a:schemeClr val="tx1"/>
        </a:solidFill>
        <a:latin typeface="+mn-lt"/>
        <a:ea typeface="+mn-ea"/>
        <a:cs typeface="+mn-cs"/>
      </a:defRPr>
    </a:lvl1pPr>
    <a:lvl2pPr marL="457200" algn="l" defTabSz="914400" rtl="0" eaLnBrk="1" latinLnBrk="0" hangingPunct="1">
      <a:defRPr lang="pl-PL" sz="1200" kern="1200">
        <a:solidFill>
          <a:schemeClr val="tx1"/>
        </a:solidFill>
        <a:latin typeface="+mn-lt"/>
        <a:ea typeface="+mn-ea"/>
        <a:cs typeface="+mn-cs"/>
      </a:defRPr>
    </a:lvl2pPr>
    <a:lvl3pPr marL="914400" algn="l" defTabSz="914400" rtl="0" eaLnBrk="1" latinLnBrk="0" hangingPunct="1">
      <a:defRPr lang="pl-PL" sz="1200" kern="1200">
        <a:solidFill>
          <a:schemeClr val="tx1"/>
        </a:solidFill>
        <a:latin typeface="+mn-lt"/>
        <a:ea typeface="+mn-ea"/>
        <a:cs typeface="+mn-cs"/>
      </a:defRPr>
    </a:lvl3pPr>
    <a:lvl4pPr marL="1371600" algn="l" defTabSz="914400" rtl="0" eaLnBrk="1" latinLnBrk="0" hangingPunct="1">
      <a:defRPr lang="pl-PL" sz="1200" kern="1200">
        <a:solidFill>
          <a:schemeClr val="tx1"/>
        </a:solidFill>
        <a:latin typeface="+mn-lt"/>
        <a:ea typeface="+mn-ea"/>
        <a:cs typeface="+mn-cs"/>
      </a:defRPr>
    </a:lvl4pPr>
    <a:lvl5pPr marL="1828800" algn="l" defTabSz="914400" rtl="0" eaLnBrk="1" latinLnBrk="0" hangingPunct="1">
      <a:defRPr lang="pl-PL" sz="1200" kern="1200">
        <a:solidFill>
          <a:schemeClr val="tx1"/>
        </a:solidFill>
        <a:latin typeface="+mn-lt"/>
        <a:ea typeface="+mn-ea"/>
        <a:cs typeface="+mn-cs"/>
      </a:defRPr>
    </a:lvl5pPr>
    <a:lvl6pPr marL="2286000" algn="l" defTabSz="914400" rtl="0" eaLnBrk="1" latinLnBrk="0" hangingPunct="1">
      <a:defRPr lang="pl-PL" sz="1200" kern="1200">
        <a:solidFill>
          <a:schemeClr val="tx1"/>
        </a:solidFill>
        <a:latin typeface="+mn-lt"/>
        <a:ea typeface="+mn-ea"/>
        <a:cs typeface="+mn-cs"/>
      </a:defRPr>
    </a:lvl6pPr>
    <a:lvl7pPr marL="2743200" algn="l" defTabSz="914400" rtl="0" eaLnBrk="1" latinLnBrk="0" hangingPunct="1">
      <a:defRPr lang="pl-PL" sz="1200" kern="1200">
        <a:solidFill>
          <a:schemeClr val="tx1"/>
        </a:solidFill>
        <a:latin typeface="+mn-lt"/>
        <a:ea typeface="+mn-ea"/>
        <a:cs typeface="+mn-cs"/>
      </a:defRPr>
    </a:lvl7pPr>
    <a:lvl8pPr marL="3200400" algn="l" defTabSz="914400" rtl="0" eaLnBrk="1" latinLnBrk="0" hangingPunct="1">
      <a:defRPr lang="pl-PL" sz="1200" kern="1200">
        <a:solidFill>
          <a:schemeClr val="tx1"/>
        </a:solidFill>
        <a:latin typeface="+mn-lt"/>
        <a:ea typeface="+mn-ea"/>
        <a:cs typeface="+mn-cs"/>
      </a:defRPr>
    </a:lvl8pPr>
    <a:lvl9pPr marL="3657600" algn="l" defTabSz="914400" rtl="0" eaLnBrk="1" latinLnBrk="0" hangingPunct="1">
      <a:defRPr lang="pl-PL"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smtClean="0"/>
              <a:t>2</a:t>
            </a:fld>
            <a:endParaRPr lang="pl-PL"/>
          </a:p>
        </p:txBody>
      </p:sp>
    </p:spTree>
    <p:extLst>
      <p:ext uri="{BB962C8B-B14F-4D97-AF65-F5344CB8AC3E}">
        <p14:creationId xmlns:p14="http://schemas.microsoft.com/office/powerpoint/2010/main" val="1649298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smtClean="0"/>
              <a:t>3</a:t>
            </a:fld>
            <a:endParaRPr lang="pl-PL"/>
          </a:p>
        </p:txBody>
      </p:sp>
    </p:spTree>
    <p:extLst>
      <p:ext uri="{BB962C8B-B14F-4D97-AF65-F5344CB8AC3E}">
        <p14:creationId xmlns:p14="http://schemas.microsoft.com/office/powerpoint/2010/main" val="1125150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noProof="0" smtClean="0"/>
              <a:t>4</a:t>
            </a:fld>
            <a:endParaRPr lang="pl-PL" noProof="0"/>
          </a:p>
        </p:txBody>
      </p:sp>
    </p:spTree>
    <p:extLst>
      <p:ext uri="{BB962C8B-B14F-4D97-AF65-F5344CB8AC3E}">
        <p14:creationId xmlns:p14="http://schemas.microsoft.com/office/powerpoint/2010/main" val="3464716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noProof="0" smtClean="0"/>
              <a:t>6</a:t>
            </a:fld>
            <a:endParaRPr lang="pl-PL" noProof="0"/>
          </a:p>
        </p:txBody>
      </p:sp>
    </p:spTree>
    <p:extLst>
      <p:ext uri="{BB962C8B-B14F-4D97-AF65-F5344CB8AC3E}">
        <p14:creationId xmlns:p14="http://schemas.microsoft.com/office/powerpoint/2010/main" val="2436152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noProof="0" smtClean="0"/>
              <a:t>9</a:t>
            </a:fld>
            <a:endParaRPr lang="pl-PL" noProof="0"/>
          </a:p>
        </p:txBody>
      </p:sp>
    </p:spTree>
    <p:extLst>
      <p:ext uri="{BB962C8B-B14F-4D97-AF65-F5344CB8AC3E}">
        <p14:creationId xmlns:p14="http://schemas.microsoft.com/office/powerpoint/2010/main" val="277218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DAF72F06-F6ED-43C1-A86D-15B5F2AFDECD}" type="slidenum">
              <a:rPr lang="pl-PL" noProof="0" smtClean="0"/>
              <a:t>13</a:t>
            </a:fld>
            <a:endParaRPr lang="pl-PL" noProof="0"/>
          </a:p>
        </p:txBody>
      </p:sp>
    </p:spTree>
    <p:extLst>
      <p:ext uri="{BB962C8B-B14F-4D97-AF65-F5344CB8AC3E}">
        <p14:creationId xmlns:p14="http://schemas.microsoft.com/office/powerpoint/2010/main" val="57468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4" name="Obraz — symbol zastępczy 3">
            <a:extLst>
              <a:ext uri="{FF2B5EF4-FFF2-40B4-BE49-F238E27FC236}">
                <a16:creationId xmlns:a16="http://schemas.microsoft.com/office/drawing/2014/main" id="{461192D4-3DEB-49BB-8F09-91031D57C7DB}"/>
              </a:ext>
            </a:extLst>
          </p:cNvPr>
          <p:cNvSpPr>
            <a:spLocks noGrp="1"/>
          </p:cNvSpPr>
          <p:nvPr>
            <p:ph type="pic" sz="quarter" idx="14" hasCustomPrompt="1"/>
          </p:nvPr>
        </p:nvSpPr>
        <p:spPr>
          <a:xfrm>
            <a:off x="0" y="0"/>
            <a:ext cx="12196224" cy="6858000"/>
          </a:xfrm>
          <a:solidFill>
            <a:schemeClr val="accent1"/>
          </a:solidFill>
        </p:spPr>
        <p:txBody>
          <a:bodyPr tIns="1280160" rtlCol="0" anchor="ctr">
            <a:noAutofit/>
          </a:bodyPr>
          <a:lstStyle>
            <a:lvl1pPr algn="ctr">
              <a:defRPr lang="pl-PL" sz="2000"/>
            </a:lvl1pPr>
          </a:lstStyle>
          <a:p>
            <a:pPr rtl="0"/>
            <a:r>
              <a:rPr lang="pl-PL" noProof="0"/>
              <a:t>Kliknij, aby wstawić obraz tutaj</a:t>
            </a:r>
          </a:p>
          <a:p>
            <a:pPr rtl="0"/>
            <a:endParaRPr lang="pl-PL" noProof="0"/>
          </a:p>
        </p:txBody>
      </p:sp>
      <p:sp>
        <p:nvSpPr>
          <p:cNvPr id="3" name="Tytuł 2">
            <a:extLst>
              <a:ext uri="{FF2B5EF4-FFF2-40B4-BE49-F238E27FC236}">
                <a16:creationId xmlns:a16="http://schemas.microsoft.com/office/drawing/2014/main" id="{9194C4FA-8597-7449-A0F1-38E8A1C6B852}"/>
              </a:ext>
            </a:extLst>
          </p:cNvPr>
          <p:cNvSpPr>
            <a:spLocks noGrp="1"/>
          </p:cNvSpPr>
          <p:nvPr>
            <p:ph type="title" hasCustomPrompt="1"/>
          </p:nvPr>
        </p:nvSpPr>
        <p:spPr>
          <a:xfrm>
            <a:off x="-11018" y="1526016"/>
            <a:ext cx="12188952" cy="2031324"/>
          </a:xfrm>
          <a:solidFill>
            <a:schemeClr val="tx1">
              <a:lumMod val="85000"/>
              <a:lumOff val="15000"/>
              <a:alpha val="60000"/>
            </a:schemeClr>
          </a:solidFill>
        </p:spPr>
        <p:txBody>
          <a:bodyPr lIns="868680" tIns="91440" rtlCol="0">
            <a:normAutofit/>
          </a:bodyPr>
          <a:lstStyle>
            <a:lvl1pPr>
              <a:defRPr lang="pl-PL" sz="4000" b="1">
                <a:solidFill>
                  <a:schemeClr val="bg1"/>
                </a:solidFill>
              </a:defRPr>
            </a:lvl1pPr>
          </a:lstStyle>
          <a:p>
            <a:pPr rtl="0"/>
            <a:r>
              <a:rPr lang="pl-PL" noProof="0"/>
              <a:t>Kliknij, aby edytować styl wzorca tytułu</a:t>
            </a:r>
          </a:p>
        </p:txBody>
      </p:sp>
    </p:spTree>
    <p:extLst>
      <p:ext uri="{BB962C8B-B14F-4D97-AF65-F5344CB8AC3E}">
        <p14:creationId xmlns:p14="http://schemas.microsoft.com/office/powerpoint/2010/main" val="35574772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ytuł i obraz z pełnymi spadami">
    <p:spTree>
      <p:nvGrpSpPr>
        <p:cNvPr id="1" name=""/>
        <p:cNvGrpSpPr/>
        <p:nvPr/>
      </p:nvGrpSpPr>
      <p:grpSpPr>
        <a:xfrm>
          <a:off x="0" y="0"/>
          <a:ext cx="0" cy="0"/>
          <a:chOff x="0" y="0"/>
          <a:chExt cx="0" cy="0"/>
        </a:xfrm>
      </p:grpSpPr>
      <p:sp>
        <p:nvSpPr>
          <p:cNvPr id="3" name="Obraz — symbol zastępczy 2">
            <a:extLst>
              <a:ext uri="{FF2B5EF4-FFF2-40B4-BE49-F238E27FC236}">
                <a16:creationId xmlns:a16="http://schemas.microsoft.com/office/drawing/2014/main" id="{8022E6D3-9558-45D3-9914-1F3B0A5BDCAB}"/>
              </a:ext>
            </a:extLst>
          </p:cNvPr>
          <p:cNvSpPr>
            <a:spLocks noGrp="1"/>
          </p:cNvSpPr>
          <p:nvPr>
            <p:ph type="pic" sz="quarter" idx="14" hasCustomPrompt="1"/>
          </p:nvPr>
        </p:nvSpPr>
        <p:spPr>
          <a:xfrm>
            <a:off x="1" y="0"/>
            <a:ext cx="12188952" cy="6858000"/>
          </a:xfrm>
          <a:solidFill>
            <a:schemeClr val="accent1"/>
          </a:solidFill>
        </p:spPr>
        <p:txBody>
          <a:bodyPr rtlCol="0">
            <a:normAutofit/>
          </a:bodyPr>
          <a:lstStyle>
            <a:lvl1pPr algn="ctr">
              <a:defRPr lang="pl-PL" sz="1800"/>
            </a:lvl1pPr>
          </a:lstStyle>
          <a:p>
            <a:pPr rtl="0"/>
            <a:r>
              <a:rPr lang="pl-PL" noProof="0"/>
              <a:t>Kliknij, aby wstawić obraz lub grafikę tutaj</a:t>
            </a:r>
          </a:p>
          <a:p>
            <a:pPr rtl="0"/>
            <a:endParaRPr lang="pl-PL" noProof="0"/>
          </a:p>
        </p:txBody>
      </p:sp>
      <p:sp>
        <p:nvSpPr>
          <p:cNvPr id="9" name="Tytuł 8">
            <a:extLst>
              <a:ext uri="{FF2B5EF4-FFF2-40B4-BE49-F238E27FC236}">
                <a16:creationId xmlns:a16="http://schemas.microsoft.com/office/drawing/2014/main" id="{5DF58130-BFA9-C64B-9400-27CEC7444FBE}"/>
              </a:ext>
            </a:extLst>
          </p:cNvPr>
          <p:cNvSpPr>
            <a:spLocks noGrp="1"/>
          </p:cNvSpPr>
          <p:nvPr>
            <p:ph type="title" hasCustomPrompt="1"/>
          </p:nvPr>
        </p:nvSpPr>
        <p:spPr>
          <a:xfrm>
            <a:off x="836966" y="2338086"/>
            <a:ext cx="10541219" cy="2164466"/>
          </a:xfrm>
        </p:spPr>
        <p:txBody>
          <a:bodyPr lIns="0" rtlCol="0">
            <a:noAutofit/>
          </a:bodyPr>
          <a:lstStyle>
            <a:lvl1pPr>
              <a:defRPr lang="pl-PL" sz="2000" b="0">
                <a:solidFill>
                  <a:schemeClr val="bg1"/>
                </a:solidFill>
              </a:defRPr>
            </a:lvl1pPr>
          </a:lstStyle>
          <a:p>
            <a:pPr rtl="0"/>
            <a:r>
              <a:rPr lang="pl-PL" noProof="0">
                <a:solidFill>
                  <a:schemeClr val="bg1"/>
                </a:solidFill>
              </a:rPr>
              <a:t>Kliknij, aby edytować styl wzorca tekstu</a:t>
            </a:r>
            <a:endParaRPr lang="pl-PL" noProof="0"/>
          </a:p>
        </p:txBody>
      </p:sp>
    </p:spTree>
    <p:extLst>
      <p:ext uri="{BB962C8B-B14F-4D97-AF65-F5344CB8AC3E}">
        <p14:creationId xmlns:p14="http://schemas.microsoft.com/office/powerpoint/2010/main" val="404079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914400" y="2130426"/>
            <a:ext cx="10363200" cy="1470025"/>
          </a:xfrm>
        </p:spPr>
        <p:txBody>
          <a:bodyPr/>
          <a:lstStyle/>
          <a:p>
            <a:r>
              <a:rPr lang="pl-PL"/>
              <a:t>Kliknij, aby edytować styl</a:t>
            </a:r>
          </a:p>
        </p:txBody>
      </p:sp>
      <p:sp>
        <p:nvSpPr>
          <p:cNvPr id="3" name="Podtytuł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a:extLst>
              <a:ext uri="{FF2B5EF4-FFF2-40B4-BE49-F238E27FC236}">
                <a16:creationId xmlns:a16="http://schemas.microsoft.com/office/drawing/2014/main" id="{424DE28A-BC03-16FE-A8A3-2B3ADF7F7590}"/>
              </a:ext>
            </a:extLst>
          </p:cNvPr>
          <p:cNvSpPr>
            <a:spLocks noGrp="1"/>
          </p:cNvSpPr>
          <p:nvPr>
            <p:ph type="dt" sz="half" idx="10"/>
          </p:nvPr>
        </p:nvSpPr>
        <p:spPr/>
        <p:txBody>
          <a:bodyPr/>
          <a:lstStyle>
            <a:lvl1pPr>
              <a:defRPr/>
            </a:lvl1pPr>
          </a:lstStyle>
          <a:p>
            <a:pPr>
              <a:defRPr/>
            </a:pPr>
            <a:fld id="{5856DFB6-0662-4B2C-A543-0FD0F346848F}" type="datetimeFigureOut">
              <a:rPr lang="pl-PL"/>
              <a:pPr>
                <a:defRPr/>
              </a:pPr>
              <a:t>18.02.2025</a:t>
            </a:fld>
            <a:endParaRPr lang="pl-PL"/>
          </a:p>
        </p:txBody>
      </p:sp>
      <p:sp>
        <p:nvSpPr>
          <p:cNvPr id="5" name="Symbol zastępczy stopki 4">
            <a:extLst>
              <a:ext uri="{FF2B5EF4-FFF2-40B4-BE49-F238E27FC236}">
                <a16:creationId xmlns:a16="http://schemas.microsoft.com/office/drawing/2014/main" id="{1B44B7AF-0EDA-0FBF-36F2-E84F812D80FC}"/>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0002D3B9-FBB4-302D-38BC-9DB5E4E436A7}"/>
              </a:ext>
            </a:extLst>
          </p:cNvPr>
          <p:cNvSpPr>
            <a:spLocks noGrp="1"/>
          </p:cNvSpPr>
          <p:nvPr>
            <p:ph type="sldNum" sz="quarter" idx="12"/>
          </p:nvPr>
        </p:nvSpPr>
        <p:spPr/>
        <p:txBody>
          <a:bodyPr/>
          <a:lstStyle>
            <a:lvl1pPr>
              <a:defRPr/>
            </a:lvl1pPr>
          </a:lstStyle>
          <a:p>
            <a:fld id="{7DC156E3-3058-425B-BF5C-5DBAA96BCB03}" type="slidenum">
              <a:rPr lang="pl-PL" altLang="pl-PL"/>
              <a:pPr/>
              <a:t>‹#›</a:t>
            </a:fld>
            <a:endParaRPr lang="pl-PL" altLang="pl-PL"/>
          </a:p>
        </p:txBody>
      </p:sp>
    </p:spTree>
    <p:extLst>
      <p:ext uri="{BB962C8B-B14F-4D97-AF65-F5344CB8AC3E}">
        <p14:creationId xmlns:p14="http://schemas.microsoft.com/office/powerpoint/2010/main" val="4098892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B10EE1E-9600-7E19-DB8D-6832BD38AEEC}"/>
              </a:ext>
            </a:extLst>
          </p:cNvPr>
          <p:cNvSpPr>
            <a:spLocks noGrp="1"/>
          </p:cNvSpPr>
          <p:nvPr>
            <p:ph type="dt" sz="half" idx="10"/>
          </p:nvPr>
        </p:nvSpPr>
        <p:spPr/>
        <p:txBody>
          <a:bodyPr/>
          <a:lstStyle>
            <a:lvl1pPr>
              <a:defRPr/>
            </a:lvl1pPr>
          </a:lstStyle>
          <a:p>
            <a:pPr>
              <a:defRPr/>
            </a:pPr>
            <a:fld id="{6EC02BC9-C5F8-4B25-956D-1E8C2ECED227}" type="datetimeFigureOut">
              <a:rPr lang="pl-PL"/>
              <a:pPr>
                <a:defRPr/>
              </a:pPr>
              <a:t>18.02.2025</a:t>
            </a:fld>
            <a:endParaRPr lang="pl-PL"/>
          </a:p>
        </p:txBody>
      </p:sp>
      <p:sp>
        <p:nvSpPr>
          <p:cNvPr id="5" name="Symbol zastępczy stopki 4">
            <a:extLst>
              <a:ext uri="{FF2B5EF4-FFF2-40B4-BE49-F238E27FC236}">
                <a16:creationId xmlns:a16="http://schemas.microsoft.com/office/drawing/2014/main" id="{8585548B-A569-D872-4FD4-E8A43B2CF9E9}"/>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EF2267AA-F1A2-52E0-6FB4-119DA7B97E0D}"/>
              </a:ext>
            </a:extLst>
          </p:cNvPr>
          <p:cNvSpPr>
            <a:spLocks noGrp="1"/>
          </p:cNvSpPr>
          <p:nvPr>
            <p:ph type="sldNum" sz="quarter" idx="12"/>
          </p:nvPr>
        </p:nvSpPr>
        <p:spPr/>
        <p:txBody>
          <a:bodyPr/>
          <a:lstStyle>
            <a:lvl1pPr>
              <a:defRPr/>
            </a:lvl1pPr>
          </a:lstStyle>
          <a:p>
            <a:fld id="{6583E4F9-46E3-4F99-8B01-32E53C5A23D5}" type="slidenum">
              <a:rPr lang="pl-PL" altLang="pl-PL"/>
              <a:pPr/>
              <a:t>‹#›</a:t>
            </a:fld>
            <a:endParaRPr lang="pl-PL" altLang="pl-PL"/>
          </a:p>
        </p:txBody>
      </p:sp>
    </p:spTree>
    <p:extLst>
      <p:ext uri="{BB962C8B-B14F-4D97-AF65-F5344CB8AC3E}">
        <p14:creationId xmlns:p14="http://schemas.microsoft.com/office/powerpoint/2010/main" val="150303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podtytuł, obraz i zawartość">
    <p:spTree>
      <p:nvGrpSpPr>
        <p:cNvPr id="1" name=""/>
        <p:cNvGrpSpPr/>
        <p:nvPr/>
      </p:nvGrpSpPr>
      <p:grpSpPr>
        <a:xfrm>
          <a:off x="0" y="0"/>
          <a:ext cx="0" cy="0"/>
          <a:chOff x="0" y="0"/>
          <a:chExt cx="0" cy="0"/>
        </a:xfrm>
      </p:grpSpPr>
      <p:sp>
        <p:nvSpPr>
          <p:cNvPr id="11" name="Tytuł 13">
            <a:extLst>
              <a:ext uri="{FF2B5EF4-FFF2-40B4-BE49-F238E27FC236}">
                <a16:creationId xmlns:a16="http://schemas.microsoft.com/office/drawing/2014/main" id="{63C9361F-F5AC-124A-A751-F276961C97BC}"/>
              </a:ext>
            </a:extLst>
          </p:cNvPr>
          <p:cNvSpPr>
            <a:spLocks noGrp="1"/>
          </p:cNvSpPr>
          <p:nvPr>
            <p:ph type="title" hasCustomPrompt="1"/>
          </p:nvPr>
        </p:nvSpPr>
        <p:spPr>
          <a:xfrm>
            <a:off x="833175" y="528629"/>
            <a:ext cx="10542707" cy="479900"/>
          </a:xfrm>
        </p:spPr>
        <p:txBody>
          <a:bodyPr lIns="0" tIns="0" rIns="0" bIns="0" rtlCol="0" anchor="t">
            <a:noAutofit/>
          </a:bodyPr>
          <a:lstStyle>
            <a:lvl1pPr>
              <a:defRPr lang="pl-PL" sz="3600" b="1">
                <a:solidFill>
                  <a:schemeClr val="accent5"/>
                </a:solidFill>
              </a:defRPr>
            </a:lvl1pPr>
          </a:lstStyle>
          <a:p>
            <a:pPr rtl="0"/>
            <a:r>
              <a:rPr lang="pl-PL" noProof="0"/>
              <a:t>Kliknij, aby edytować tekst wzorca tytułu</a:t>
            </a:r>
            <a:br>
              <a:rPr lang="pl-PL" noProof="0"/>
            </a:br>
            <a:endParaRPr lang="pl-PL" noProof="0"/>
          </a:p>
        </p:txBody>
      </p:sp>
      <p:sp>
        <p:nvSpPr>
          <p:cNvPr id="23" name="Tekst — symbol zastępczy 11">
            <a:extLst>
              <a:ext uri="{FF2B5EF4-FFF2-40B4-BE49-F238E27FC236}">
                <a16:creationId xmlns:a16="http://schemas.microsoft.com/office/drawing/2014/main" id="{E110C240-E84A-BB4D-911E-3069CAF91AAB}"/>
              </a:ext>
            </a:extLst>
          </p:cNvPr>
          <p:cNvSpPr>
            <a:spLocks noGrp="1"/>
          </p:cNvSpPr>
          <p:nvPr>
            <p:ph type="body" sz="quarter" idx="19" hasCustomPrompt="1"/>
          </p:nvPr>
        </p:nvSpPr>
        <p:spPr>
          <a:xfrm>
            <a:off x="833176" y="1018950"/>
            <a:ext cx="10542706" cy="479900"/>
          </a:xfrm>
        </p:spPr>
        <p:txBody>
          <a:bodyPr lIns="0" tIns="0" rIns="0" bIns="0" rtlCol="0">
            <a:noAutofit/>
          </a:bodyPr>
          <a:lstStyle>
            <a:lvl1pPr marL="0" indent="0">
              <a:buNone/>
              <a:defRPr lang="pl-PL" sz="2800" b="1">
                <a:solidFill>
                  <a:schemeClr val="accent6"/>
                </a:solidFill>
              </a:defRPr>
            </a:lvl1pPr>
          </a:lstStyle>
          <a:p>
            <a:pPr lvl="0" rtl="0"/>
            <a:r>
              <a:rPr lang="pl-PL" noProof="0"/>
              <a:t>Kliknij, aby edytować tekst wzorca tytułu</a:t>
            </a:r>
          </a:p>
        </p:txBody>
      </p:sp>
      <p:sp>
        <p:nvSpPr>
          <p:cNvPr id="3" name="Obraz — symbol zastępczy 2">
            <a:extLst>
              <a:ext uri="{FF2B5EF4-FFF2-40B4-BE49-F238E27FC236}">
                <a16:creationId xmlns:a16="http://schemas.microsoft.com/office/drawing/2014/main" id="{611B2370-69F6-454B-ACB1-3BCDAE4D8D56}"/>
              </a:ext>
            </a:extLst>
          </p:cNvPr>
          <p:cNvSpPr>
            <a:spLocks noGrp="1"/>
          </p:cNvSpPr>
          <p:nvPr>
            <p:ph type="pic" sz="quarter" idx="20" hasCustomPrompt="1"/>
          </p:nvPr>
        </p:nvSpPr>
        <p:spPr>
          <a:xfrm>
            <a:off x="833175" y="1963738"/>
            <a:ext cx="7320225" cy="4217987"/>
          </a:xfrm>
          <a:solidFill>
            <a:schemeClr val="accent1"/>
          </a:solidFill>
        </p:spPr>
        <p:txBody>
          <a:bodyPr rtlCol="0" anchor="ctr">
            <a:normAutofit/>
          </a:bodyPr>
          <a:lstStyle>
            <a:lvl1pPr algn="ctr">
              <a:defRPr lang="pl-PL" sz="1600"/>
            </a:lvl1pPr>
          </a:lstStyle>
          <a:p>
            <a:pPr rtl="0"/>
            <a:r>
              <a:rPr lang="pl-PL" noProof="0"/>
              <a:t>Kliknij, aby wstawić obraz tutaj</a:t>
            </a:r>
          </a:p>
        </p:txBody>
      </p:sp>
      <p:sp>
        <p:nvSpPr>
          <p:cNvPr id="12" name="Tekst — symbol zastępczy 11">
            <a:extLst>
              <a:ext uri="{FF2B5EF4-FFF2-40B4-BE49-F238E27FC236}">
                <a16:creationId xmlns:a16="http://schemas.microsoft.com/office/drawing/2014/main" id="{5485AAEB-729B-0E45-AA2A-8821D226E74F}"/>
              </a:ext>
            </a:extLst>
          </p:cNvPr>
          <p:cNvSpPr>
            <a:spLocks noGrp="1"/>
          </p:cNvSpPr>
          <p:nvPr>
            <p:ph type="body" sz="quarter" idx="14" hasCustomPrompt="1"/>
          </p:nvPr>
        </p:nvSpPr>
        <p:spPr>
          <a:xfrm>
            <a:off x="8960220" y="3888618"/>
            <a:ext cx="2389094" cy="479900"/>
          </a:xfrm>
        </p:spPr>
        <p:txBody>
          <a:bodyPr lIns="0" tIns="0" rIns="0" bIns="0" rtlCol="0">
            <a:noAutofit/>
          </a:bodyPr>
          <a:lstStyle>
            <a:lvl1pPr marL="0" indent="0">
              <a:buNone/>
              <a:defRPr lang="pl-PL" sz="1600" b="1">
                <a:solidFill>
                  <a:schemeClr val="accent5"/>
                </a:solidFill>
              </a:defRPr>
            </a:lvl1pPr>
          </a:lstStyle>
          <a:p>
            <a:pPr lvl="0" rtl="0"/>
            <a:r>
              <a:rPr lang="pl-PL" noProof="0"/>
              <a:t>Kliknij, aby edytować styl wzorca tekstu</a:t>
            </a:r>
          </a:p>
        </p:txBody>
      </p:sp>
      <p:sp>
        <p:nvSpPr>
          <p:cNvPr id="18" name="Tekst — symbol zastępczy 11">
            <a:extLst>
              <a:ext uri="{FF2B5EF4-FFF2-40B4-BE49-F238E27FC236}">
                <a16:creationId xmlns:a16="http://schemas.microsoft.com/office/drawing/2014/main" id="{3BA4E48D-7640-4648-AD2A-35EB9295CCF5}"/>
              </a:ext>
            </a:extLst>
          </p:cNvPr>
          <p:cNvSpPr>
            <a:spLocks noGrp="1"/>
          </p:cNvSpPr>
          <p:nvPr>
            <p:ph type="body" sz="quarter" idx="18" hasCustomPrompt="1"/>
          </p:nvPr>
        </p:nvSpPr>
        <p:spPr>
          <a:xfrm>
            <a:off x="8960220" y="5322378"/>
            <a:ext cx="2389094" cy="859760"/>
          </a:xfrm>
        </p:spPr>
        <p:txBody>
          <a:bodyPr lIns="0" tIns="0" rIns="0" bIns="0" rtlCol="0">
            <a:noAutofit/>
          </a:bodyPr>
          <a:lstStyle>
            <a:lvl1pPr marL="0" indent="0">
              <a:buNone/>
              <a:defRPr lang="pl-PL" sz="1600">
                <a:solidFill>
                  <a:schemeClr val="accent5"/>
                </a:solidFill>
              </a:defRPr>
            </a:lvl1pPr>
          </a:lstStyle>
          <a:p>
            <a:pPr lvl="0" rtl="0"/>
            <a:r>
              <a:rPr lang="pl-PL" noProof="0"/>
              <a:t>Kliknij, aby edytować styl wzorca tekstu</a:t>
            </a:r>
          </a:p>
        </p:txBody>
      </p:sp>
    </p:spTree>
    <p:extLst>
      <p:ext uri="{BB962C8B-B14F-4D97-AF65-F5344CB8AC3E}">
        <p14:creationId xmlns:p14="http://schemas.microsoft.com/office/powerpoint/2010/main" val="22694616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 podtytuł, obraz z pełnymi spadami i zawartość">
    <p:spTree>
      <p:nvGrpSpPr>
        <p:cNvPr id="1" name=""/>
        <p:cNvGrpSpPr/>
        <p:nvPr/>
      </p:nvGrpSpPr>
      <p:grpSpPr>
        <a:xfrm>
          <a:off x="0" y="0"/>
          <a:ext cx="0" cy="0"/>
          <a:chOff x="0" y="0"/>
          <a:chExt cx="0" cy="0"/>
        </a:xfrm>
      </p:grpSpPr>
      <p:sp>
        <p:nvSpPr>
          <p:cNvPr id="26" name="Tytuł 13">
            <a:extLst>
              <a:ext uri="{FF2B5EF4-FFF2-40B4-BE49-F238E27FC236}">
                <a16:creationId xmlns:a16="http://schemas.microsoft.com/office/drawing/2014/main" id="{3265DD9D-6018-7248-B068-226B5087E31A}"/>
              </a:ext>
            </a:extLst>
          </p:cNvPr>
          <p:cNvSpPr>
            <a:spLocks noGrp="1"/>
          </p:cNvSpPr>
          <p:nvPr>
            <p:ph type="title" hasCustomPrompt="1"/>
          </p:nvPr>
        </p:nvSpPr>
        <p:spPr>
          <a:xfrm>
            <a:off x="833175" y="528629"/>
            <a:ext cx="10540405" cy="479900"/>
          </a:xfrm>
        </p:spPr>
        <p:txBody>
          <a:bodyPr lIns="0" tIns="0" rIns="0" bIns="0" rtlCol="0" anchor="t">
            <a:noAutofit/>
          </a:bodyPr>
          <a:lstStyle>
            <a:lvl1pPr>
              <a:defRPr lang="pl-PL" sz="3600" b="1">
                <a:solidFill>
                  <a:schemeClr val="accent5"/>
                </a:solidFill>
              </a:defRPr>
            </a:lvl1pPr>
          </a:lstStyle>
          <a:p>
            <a:pPr rtl="0"/>
            <a:r>
              <a:rPr lang="pl-PL" noProof="0"/>
              <a:t>Kliknij, aby edytować tekst wzorca tytułu</a:t>
            </a:r>
            <a:br>
              <a:rPr lang="pl-PL" noProof="0"/>
            </a:br>
            <a:endParaRPr lang="pl-PL" noProof="0"/>
          </a:p>
        </p:txBody>
      </p:sp>
      <p:sp>
        <p:nvSpPr>
          <p:cNvPr id="27" name="Tekst — symbol zastępczy 11">
            <a:extLst>
              <a:ext uri="{FF2B5EF4-FFF2-40B4-BE49-F238E27FC236}">
                <a16:creationId xmlns:a16="http://schemas.microsoft.com/office/drawing/2014/main" id="{2BB5A709-E25A-CC47-AE58-EC9F42EF1219}"/>
              </a:ext>
            </a:extLst>
          </p:cNvPr>
          <p:cNvSpPr>
            <a:spLocks noGrp="1"/>
          </p:cNvSpPr>
          <p:nvPr>
            <p:ph type="body" sz="quarter" idx="21" hasCustomPrompt="1"/>
          </p:nvPr>
        </p:nvSpPr>
        <p:spPr>
          <a:xfrm>
            <a:off x="833176" y="1018950"/>
            <a:ext cx="10540404" cy="479900"/>
          </a:xfrm>
        </p:spPr>
        <p:txBody>
          <a:bodyPr lIns="0" tIns="0" rIns="0" bIns="0" rtlCol="0">
            <a:noAutofit/>
          </a:bodyPr>
          <a:lstStyle>
            <a:lvl1pPr marL="0" indent="0">
              <a:buNone/>
              <a:defRPr lang="pl-PL" sz="2800" b="1">
                <a:solidFill>
                  <a:schemeClr val="accent6"/>
                </a:solidFill>
              </a:defRPr>
            </a:lvl1pPr>
          </a:lstStyle>
          <a:p>
            <a:pPr lvl="0" rtl="0"/>
            <a:r>
              <a:rPr lang="pl-PL" noProof="0"/>
              <a:t>Kliknij, aby edytować tekst wzorca tytułu</a:t>
            </a:r>
          </a:p>
        </p:txBody>
      </p:sp>
      <p:sp>
        <p:nvSpPr>
          <p:cNvPr id="3" name="Obraz — symbol zastępczy 2">
            <a:extLst>
              <a:ext uri="{FF2B5EF4-FFF2-40B4-BE49-F238E27FC236}">
                <a16:creationId xmlns:a16="http://schemas.microsoft.com/office/drawing/2014/main" id="{37BB3087-49AA-480C-A462-1133A6E7C6C7}"/>
              </a:ext>
            </a:extLst>
          </p:cNvPr>
          <p:cNvSpPr>
            <a:spLocks noGrp="1"/>
          </p:cNvSpPr>
          <p:nvPr>
            <p:ph type="pic" sz="quarter" idx="22" hasCustomPrompt="1"/>
          </p:nvPr>
        </p:nvSpPr>
        <p:spPr>
          <a:xfrm>
            <a:off x="-1" y="2066536"/>
            <a:ext cx="12188951" cy="4800602"/>
          </a:xfrm>
          <a:solidFill>
            <a:schemeClr val="accent1"/>
          </a:solidFill>
        </p:spPr>
        <p:txBody>
          <a:bodyPr rtlCol="0" anchor="ctr">
            <a:normAutofit/>
          </a:bodyPr>
          <a:lstStyle>
            <a:lvl1pPr algn="ctr">
              <a:defRPr lang="pl-PL" sz="1600"/>
            </a:lvl1pPr>
          </a:lstStyle>
          <a:p>
            <a:pPr rtl="0"/>
            <a:r>
              <a:rPr lang="pl-PL" noProof="0"/>
              <a:t>Kliknij, aby wstawić obraz tutaj</a:t>
            </a:r>
          </a:p>
        </p:txBody>
      </p:sp>
      <p:sp>
        <p:nvSpPr>
          <p:cNvPr id="12" name="Tekst — symbol zastępczy 9">
            <a:extLst>
              <a:ext uri="{FF2B5EF4-FFF2-40B4-BE49-F238E27FC236}">
                <a16:creationId xmlns:a16="http://schemas.microsoft.com/office/drawing/2014/main" id="{60AF7B98-3554-234B-A9A0-828B8E3E8697}"/>
              </a:ext>
            </a:extLst>
          </p:cNvPr>
          <p:cNvSpPr>
            <a:spLocks noGrp="1"/>
          </p:cNvSpPr>
          <p:nvPr>
            <p:ph type="body" sz="quarter" idx="10" hasCustomPrompt="1"/>
          </p:nvPr>
        </p:nvSpPr>
        <p:spPr>
          <a:xfrm>
            <a:off x="0" y="2066537"/>
            <a:ext cx="6096000" cy="4800604"/>
          </a:xfrm>
          <a:solidFill>
            <a:srgbClr val="262626">
              <a:alpha val="61961"/>
            </a:srgbClr>
          </a:solidFill>
        </p:spPr>
        <p:txBody>
          <a:bodyPr lIns="1920240" tIns="274320" rtlCol="0" anchor="ctr" anchorCtr="0">
            <a:normAutofit/>
          </a:bodyPr>
          <a:lstStyle>
            <a:lvl1pPr marL="0" indent="0" algn="l">
              <a:lnSpc>
                <a:spcPct val="60000"/>
              </a:lnSpc>
              <a:buNone/>
              <a:defRPr lang="pl-PL" sz="1600" b="0" i="0">
                <a:solidFill>
                  <a:schemeClr val="bg1"/>
                </a:solidFill>
                <a:latin typeface="+mn-lt"/>
                <a:cs typeface="Arial" panose="020B0604020202020204" pitchFamily="34" charset="0"/>
              </a:defRPr>
            </a:lvl1pPr>
          </a:lstStyle>
          <a:p>
            <a:pPr lvl="0" rtl="0"/>
            <a:r>
              <a:rPr lang="pl-PL" noProof="0"/>
              <a:t>Kliknij, aby edytować wzorzec</a:t>
            </a:r>
          </a:p>
          <a:p>
            <a:pPr lvl="0" rtl="0"/>
            <a:r>
              <a:rPr lang="pl-PL" noProof="0"/>
              <a:t>styl tekstu</a:t>
            </a:r>
          </a:p>
          <a:p>
            <a:pPr lvl="0" rtl="0"/>
            <a:endParaRPr lang="pl-PL" noProof="0"/>
          </a:p>
        </p:txBody>
      </p:sp>
    </p:spTree>
    <p:extLst>
      <p:ext uri="{BB962C8B-B14F-4D97-AF65-F5344CB8AC3E}">
        <p14:creationId xmlns:p14="http://schemas.microsoft.com/office/powerpoint/2010/main" val="6343080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w poziomie 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0E667F-4D1E-EA4A-9BD5-F58C1A590CE7}"/>
              </a:ext>
            </a:extLst>
          </p:cNvPr>
          <p:cNvSpPr>
            <a:spLocks noGrp="1"/>
          </p:cNvSpPr>
          <p:nvPr>
            <p:ph type="title" hasCustomPrompt="1"/>
          </p:nvPr>
        </p:nvSpPr>
        <p:spPr>
          <a:xfrm>
            <a:off x="838199" y="566928"/>
            <a:ext cx="10537683" cy="862621"/>
          </a:xfrm>
        </p:spPr>
        <p:txBody>
          <a:bodyPr lIns="0" tIns="0" rtlCol="0" anchor="t">
            <a:normAutofit/>
          </a:bodyPr>
          <a:lstStyle>
            <a:lvl1pPr>
              <a:defRPr lang="pl-PL" sz="2800" b="1">
                <a:solidFill>
                  <a:schemeClr val="accent5"/>
                </a:solidFill>
              </a:defRPr>
            </a:lvl1pPr>
          </a:lstStyle>
          <a:p>
            <a:pPr rtl="0"/>
            <a:r>
              <a:rPr lang="pl-PL" noProof="0"/>
              <a:t>Kliknij, aby edytować styl wzorca tytułu</a:t>
            </a:r>
          </a:p>
        </p:txBody>
      </p:sp>
      <p:sp>
        <p:nvSpPr>
          <p:cNvPr id="4" name="Obraz — symbol zastępczy 3">
            <a:extLst>
              <a:ext uri="{FF2B5EF4-FFF2-40B4-BE49-F238E27FC236}">
                <a16:creationId xmlns:a16="http://schemas.microsoft.com/office/drawing/2014/main" id="{FDA66A47-2551-47FC-AF11-56C9D8900AD8}"/>
              </a:ext>
            </a:extLst>
          </p:cNvPr>
          <p:cNvSpPr>
            <a:spLocks noGrp="1"/>
          </p:cNvSpPr>
          <p:nvPr>
            <p:ph type="pic" sz="quarter" idx="32" hasCustomPrompt="1"/>
          </p:nvPr>
        </p:nvSpPr>
        <p:spPr>
          <a:xfrm>
            <a:off x="2895600" y="2022680"/>
            <a:ext cx="3200400" cy="1225296"/>
          </a:xfrm>
          <a:solidFill>
            <a:schemeClr val="accent1"/>
          </a:solidFill>
          <a:ln w="12700">
            <a:solidFill>
              <a:schemeClr val="accent5"/>
            </a:solidFill>
          </a:ln>
        </p:spPr>
        <p:txBody>
          <a:bodyPr rtlCol="0" anchor="ctr">
            <a:normAutofit/>
          </a:bodyPr>
          <a:lstStyle>
            <a:lvl1pPr algn="ctr">
              <a:defRPr lang="pl-PL" sz="1600"/>
            </a:lvl1pPr>
          </a:lstStyle>
          <a:p>
            <a:pPr rtl="0"/>
            <a:r>
              <a:rPr lang="pl-PL" noProof="0"/>
              <a:t>Kliknij, aby wstawić obraz</a:t>
            </a:r>
          </a:p>
        </p:txBody>
      </p:sp>
      <p:sp>
        <p:nvSpPr>
          <p:cNvPr id="13" name="Tekst — symbol zastępczy 5">
            <a:extLst>
              <a:ext uri="{FF2B5EF4-FFF2-40B4-BE49-F238E27FC236}">
                <a16:creationId xmlns:a16="http://schemas.microsoft.com/office/drawing/2014/main" id="{46A8B312-3B12-4FB7-8207-99056B6249D0}"/>
              </a:ext>
            </a:extLst>
          </p:cNvPr>
          <p:cNvSpPr>
            <a:spLocks noGrp="1"/>
          </p:cNvSpPr>
          <p:nvPr>
            <p:ph type="body" sz="quarter" idx="35" hasCustomPrompt="1"/>
          </p:nvPr>
        </p:nvSpPr>
        <p:spPr>
          <a:xfrm>
            <a:off x="6107040" y="2022680"/>
            <a:ext cx="3200400" cy="1225296"/>
          </a:xfrm>
          <a:solidFill>
            <a:schemeClr val="accent5"/>
          </a:solidFill>
          <a:ln w="25400">
            <a:solidFill>
              <a:schemeClr val="accent5"/>
            </a:solidFill>
          </a:ln>
        </p:spPr>
        <p:txBody>
          <a:bodyPr lIns="438912" rIns="438912" rtlCol="0" anchor="ctr">
            <a:normAutofit/>
          </a:bodyPr>
          <a:lstStyle>
            <a:lvl1pPr marL="0" indent="0">
              <a:buFontTx/>
              <a:buNone/>
              <a:defRPr lang="pl-PL" sz="1600">
                <a:solidFill>
                  <a:schemeClr val="bg1"/>
                </a:solidFill>
              </a:defRPr>
            </a:lvl1pPr>
          </a:lstStyle>
          <a:p>
            <a:pPr rtl="0"/>
            <a:r>
              <a:rPr lang="pl-PL" noProof="0">
                <a:solidFill>
                  <a:schemeClr val="bg1"/>
                </a:solidFill>
              </a:rPr>
              <a:t>Kliknij, aby edytować styl wzorca tekstu</a:t>
            </a:r>
          </a:p>
        </p:txBody>
      </p:sp>
      <p:sp>
        <p:nvSpPr>
          <p:cNvPr id="15" name="Obraz — symbol zastępczy 3">
            <a:extLst>
              <a:ext uri="{FF2B5EF4-FFF2-40B4-BE49-F238E27FC236}">
                <a16:creationId xmlns:a16="http://schemas.microsoft.com/office/drawing/2014/main" id="{1889AF3F-A262-4DE7-9C9F-D0730B47D914}"/>
              </a:ext>
            </a:extLst>
          </p:cNvPr>
          <p:cNvSpPr>
            <a:spLocks noGrp="1"/>
          </p:cNvSpPr>
          <p:nvPr>
            <p:ph type="pic" sz="quarter" idx="33" hasCustomPrompt="1"/>
          </p:nvPr>
        </p:nvSpPr>
        <p:spPr>
          <a:xfrm>
            <a:off x="2895600" y="3470340"/>
            <a:ext cx="3200400" cy="1225296"/>
          </a:xfrm>
          <a:solidFill>
            <a:schemeClr val="accent1"/>
          </a:solidFill>
          <a:ln w="12700">
            <a:solidFill>
              <a:schemeClr val="accent5"/>
            </a:solidFill>
          </a:ln>
        </p:spPr>
        <p:txBody>
          <a:bodyPr rtlCol="0" anchor="ctr">
            <a:normAutofit/>
          </a:bodyPr>
          <a:lstStyle>
            <a:lvl1pPr algn="ctr">
              <a:defRPr lang="pl-PL" sz="1600"/>
            </a:lvl1pPr>
          </a:lstStyle>
          <a:p>
            <a:pPr rtl="0"/>
            <a:r>
              <a:rPr lang="pl-PL" noProof="0"/>
              <a:t>Kliknij, aby wstawić obraz</a:t>
            </a:r>
          </a:p>
        </p:txBody>
      </p:sp>
      <p:sp>
        <p:nvSpPr>
          <p:cNvPr id="30" name="Tekst — symbol zastępczy 5">
            <a:extLst>
              <a:ext uri="{FF2B5EF4-FFF2-40B4-BE49-F238E27FC236}">
                <a16:creationId xmlns:a16="http://schemas.microsoft.com/office/drawing/2014/main" id="{43E97BC8-22E4-3141-9608-84A945A42A89}"/>
              </a:ext>
            </a:extLst>
          </p:cNvPr>
          <p:cNvSpPr>
            <a:spLocks noGrp="1"/>
          </p:cNvSpPr>
          <p:nvPr>
            <p:ph type="body" sz="quarter" idx="22" hasCustomPrompt="1"/>
          </p:nvPr>
        </p:nvSpPr>
        <p:spPr>
          <a:xfrm>
            <a:off x="6096000" y="3470340"/>
            <a:ext cx="3200400" cy="1225296"/>
          </a:xfrm>
          <a:solidFill>
            <a:schemeClr val="accent5"/>
          </a:solidFill>
          <a:ln w="25400">
            <a:solidFill>
              <a:schemeClr val="accent5"/>
            </a:solidFill>
          </a:ln>
        </p:spPr>
        <p:txBody>
          <a:bodyPr lIns="438912" rIns="438912" rtlCol="0" anchor="ctr">
            <a:normAutofit/>
          </a:bodyPr>
          <a:lstStyle>
            <a:lvl1pPr marL="0" indent="0">
              <a:buFontTx/>
              <a:buNone/>
              <a:defRPr lang="pl-PL" sz="1600">
                <a:solidFill>
                  <a:schemeClr val="bg1"/>
                </a:solidFill>
              </a:defRPr>
            </a:lvl1pPr>
          </a:lstStyle>
          <a:p>
            <a:pPr rtl="0"/>
            <a:r>
              <a:rPr lang="pl-PL" noProof="0">
                <a:solidFill>
                  <a:schemeClr val="bg1"/>
                </a:solidFill>
              </a:rPr>
              <a:t>Kliknij, aby edytować styl wzorca tekstu</a:t>
            </a:r>
          </a:p>
        </p:txBody>
      </p:sp>
      <p:sp>
        <p:nvSpPr>
          <p:cNvPr id="16" name="Obraz — symbol zastępczy 3">
            <a:extLst>
              <a:ext uri="{FF2B5EF4-FFF2-40B4-BE49-F238E27FC236}">
                <a16:creationId xmlns:a16="http://schemas.microsoft.com/office/drawing/2014/main" id="{F4D375CF-42E3-43DD-814F-AC643A2908FE}"/>
              </a:ext>
            </a:extLst>
          </p:cNvPr>
          <p:cNvSpPr>
            <a:spLocks noGrp="1"/>
          </p:cNvSpPr>
          <p:nvPr>
            <p:ph type="pic" sz="quarter" idx="34" hasCustomPrompt="1"/>
          </p:nvPr>
        </p:nvSpPr>
        <p:spPr>
          <a:xfrm>
            <a:off x="2895600" y="4922214"/>
            <a:ext cx="3200400" cy="1225296"/>
          </a:xfrm>
          <a:solidFill>
            <a:schemeClr val="accent1"/>
          </a:solidFill>
          <a:ln w="12700">
            <a:solidFill>
              <a:schemeClr val="accent5"/>
            </a:solidFill>
          </a:ln>
        </p:spPr>
        <p:txBody>
          <a:bodyPr rtlCol="0" anchor="ctr">
            <a:normAutofit/>
          </a:bodyPr>
          <a:lstStyle>
            <a:lvl1pPr algn="ctr">
              <a:defRPr lang="pl-PL" sz="1600"/>
            </a:lvl1pPr>
          </a:lstStyle>
          <a:p>
            <a:pPr rtl="0"/>
            <a:r>
              <a:rPr lang="pl-PL" noProof="0"/>
              <a:t>Kliknij, aby wstawić obraz</a:t>
            </a:r>
          </a:p>
        </p:txBody>
      </p:sp>
      <p:sp>
        <p:nvSpPr>
          <p:cNvPr id="14" name="Tekst — symbol zastępczy 5">
            <a:extLst>
              <a:ext uri="{FF2B5EF4-FFF2-40B4-BE49-F238E27FC236}">
                <a16:creationId xmlns:a16="http://schemas.microsoft.com/office/drawing/2014/main" id="{1B752F2A-0251-4959-80B1-17743D2F9FE4}"/>
              </a:ext>
            </a:extLst>
          </p:cNvPr>
          <p:cNvSpPr>
            <a:spLocks noGrp="1"/>
          </p:cNvSpPr>
          <p:nvPr>
            <p:ph type="body" sz="quarter" idx="36" hasCustomPrompt="1"/>
          </p:nvPr>
        </p:nvSpPr>
        <p:spPr>
          <a:xfrm>
            <a:off x="6096000" y="4922214"/>
            <a:ext cx="3200400" cy="1225296"/>
          </a:xfrm>
          <a:solidFill>
            <a:schemeClr val="accent5"/>
          </a:solidFill>
          <a:ln w="25400">
            <a:solidFill>
              <a:schemeClr val="accent5"/>
            </a:solidFill>
          </a:ln>
        </p:spPr>
        <p:txBody>
          <a:bodyPr lIns="438912" rIns="438912" rtlCol="0" anchor="ctr">
            <a:normAutofit/>
          </a:bodyPr>
          <a:lstStyle>
            <a:lvl1pPr marL="0" indent="0">
              <a:buFontTx/>
              <a:buNone/>
              <a:defRPr lang="pl-PL" sz="1600">
                <a:solidFill>
                  <a:schemeClr val="bg1"/>
                </a:solidFill>
              </a:defRPr>
            </a:lvl1pPr>
          </a:lstStyle>
          <a:p>
            <a:pPr rtl="0"/>
            <a:r>
              <a:rPr lang="pl-PL" noProof="0">
                <a:solidFill>
                  <a:schemeClr val="bg1"/>
                </a:solidFill>
              </a:rPr>
              <a:t>Kliknij, aby edytować styl wzorca tekstu</a:t>
            </a:r>
          </a:p>
        </p:txBody>
      </p:sp>
      <p:sp>
        <p:nvSpPr>
          <p:cNvPr id="17" name="Numer slajdu — symbol zastępczy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rtlCol="0"/>
          <a:lstStyle>
            <a:lvl1pPr>
              <a:defRPr lang="pl-PL" sz="1200"/>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4398230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10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i kolumna 3">
    <p:spTree>
      <p:nvGrpSpPr>
        <p:cNvPr id="1" name=""/>
        <p:cNvGrpSpPr/>
        <p:nvPr/>
      </p:nvGrpSpPr>
      <p:grpSpPr>
        <a:xfrm>
          <a:off x="0" y="0"/>
          <a:ext cx="0" cy="0"/>
          <a:chOff x="0" y="0"/>
          <a:chExt cx="0" cy="0"/>
        </a:xfrm>
      </p:grpSpPr>
      <p:sp>
        <p:nvSpPr>
          <p:cNvPr id="36" name="Tytuł 13">
            <a:extLst>
              <a:ext uri="{FF2B5EF4-FFF2-40B4-BE49-F238E27FC236}">
                <a16:creationId xmlns:a16="http://schemas.microsoft.com/office/drawing/2014/main" id="{40DEA294-B1C6-9E48-A990-C4FC916393BE}"/>
              </a:ext>
            </a:extLst>
          </p:cNvPr>
          <p:cNvSpPr>
            <a:spLocks noGrp="1"/>
          </p:cNvSpPr>
          <p:nvPr>
            <p:ph type="title" hasCustomPrompt="1"/>
          </p:nvPr>
        </p:nvSpPr>
        <p:spPr>
          <a:xfrm>
            <a:off x="838199" y="566928"/>
            <a:ext cx="10537683" cy="873436"/>
          </a:xfrm>
        </p:spPr>
        <p:txBody>
          <a:bodyPr lIns="0" tIns="0" rIns="0" bIns="0" rtlCol="0" anchor="t">
            <a:noAutofit/>
          </a:bodyPr>
          <a:lstStyle>
            <a:lvl1pPr>
              <a:defRPr lang="pl-PL" sz="2800" b="1">
                <a:solidFill>
                  <a:schemeClr val="accent5"/>
                </a:solidFill>
              </a:defRPr>
            </a:lvl1pPr>
          </a:lstStyle>
          <a:p>
            <a:pPr rtl="0"/>
            <a:r>
              <a:rPr lang="pl-PL" noProof="0"/>
              <a:t>Kliknij, aby edytować styl wzorca tytułu</a:t>
            </a:r>
          </a:p>
        </p:txBody>
      </p:sp>
      <p:sp>
        <p:nvSpPr>
          <p:cNvPr id="3" name="Obraz — symbol zastępczy 2">
            <a:extLst>
              <a:ext uri="{FF2B5EF4-FFF2-40B4-BE49-F238E27FC236}">
                <a16:creationId xmlns:a16="http://schemas.microsoft.com/office/drawing/2014/main" id="{692A9031-5DBD-4AD9-9381-7F3F67DD857C}"/>
              </a:ext>
            </a:extLst>
          </p:cNvPr>
          <p:cNvSpPr>
            <a:spLocks noGrp="1"/>
          </p:cNvSpPr>
          <p:nvPr>
            <p:ph type="pic" sz="quarter" idx="31" hasCustomPrompt="1"/>
          </p:nvPr>
        </p:nvSpPr>
        <p:spPr>
          <a:xfrm>
            <a:off x="838200" y="2540000"/>
            <a:ext cx="3043238" cy="2711450"/>
          </a:xfrm>
          <a:solidFill>
            <a:schemeClr val="accent1"/>
          </a:solidFill>
        </p:spPr>
        <p:txBody>
          <a:bodyPr rtlCol="0" anchor="ctr">
            <a:normAutofit/>
          </a:bodyPr>
          <a:lstStyle>
            <a:lvl1pPr algn="ctr">
              <a:defRPr lang="pl-PL" sz="1800"/>
            </a:lvl1pPr>
          </a:lstStyle>
          <a:p>
            <a:pPr rtl="0"/>
            <a:r>
              <a:rPr lang="pl-PL" noProof="0"/>
              <a:t>Kliknij, aby wstawić obraz</a:t>
            </a:r>
          </a:p>
        </p:txBody>
      </p:sp>
      <p:sp>
        <p:nvSpPr>
          <p:cNvPr id="19" name="Tekst — symbol zastępczy 9">
            <a:extLst>
              <a:ext uri="{FF2B5EF4-FFF2-40B4-BE49-F238E27FC236}">
                <a16:creationId xmlns:a16="http://schemas.microsoft.com/office/drawing/2014/main" id="{89751D94-3DF3-A241-B368-55DC9BEF389C}"/>
              </a:ext>
            </a:extLst>
          </p:cNvPr>
          <p:cNvSpPr>
            <a:spLocks noGrp="1"/>
          </p:cNvSpPr>
          <p:nvPr>
            <p:ph type="body" sz="quarter" idx="30" hasCustomPrompt="1"/>
          </p:nvPr>
        </p:nvSpPr>
        <p:spPr>
          <a:xfrm>
            <a:off x="838197" y="4634096"/>
            <a:ext cx="3042684" cy="617685"/>
          </a:xfrm>
          <a:solidFill>
            <a:schemeClr val="accent4">
              <a:alpha val="90000"/>
            </a:schemeClr>
          </a:solidFill>
        </p:spPr>
        <p:txBody>
          <a:bodyPr lIns="91440" tIns="91440" rtlCol="0" anchor="ctr" anchorCtr="0">
            <a:normAutofit/>
          </a:bodyPr>
          <a:lstStyle>
            <a:lvl1pPr marL="0" indent="0" algn="ctr">
              <a:lnSpc>
                <a:spcPct val="60000"/>
              </a:lnSpc>
              <a:buNone/>
              <a:defRPr lang="pl-PL" sz="1600" b="0" i="0">
                <a:solidFill>
                  <a:schemeClr val="bg1"/>
                </a:solidFill>
                <a:latin typeface="+mn-lt"/>
                <a:cs typeface="Arial" panose="020B0604020202020204" pitchFamily="34" charset="0"/>
              </a:defRPr>
            </a:lvl1pPr>
          </a:lstStyle>
          <a:p>
            <a:pPr lvl="0" rtl="0"/>
            <a:r>
              <a:rPr lang="pl-PL" noProof="0"/>
              <a:t>Kliknij, aby edytować styl wzorca tekstu</a:t>
            </a:r>
          </a:p>
        </p:txBody>
      </p:sp>
      <p:sp>
        <p:nvSpPr>
          <p:cNvPr id="12" name="Obraz — symbol zastępczy 2">
            <a:extLst>
              <a:ext uri="{FF2B5EF4-FFF2-40B4-BE49-F238E27FC236}">
                <a16:creationId xmlns:a16="http://schemas.microsoft.com/office/drawing/2014/main" id="{3B5A1782-324D-4E6F-B70F-B4AAAF5BE282}"/>
              </a:ext>
            </a:extLst>
          </p:cNvPr>
          <p:cNvSpPr>
            <a:spLocks noGrp="1"/>
          </p:cNvSpPr>
          <p:nvPr>
            <p:ph type="pic" sz="quarter" idx="32" hasCustomPrompt="1"/>
          </p:nvPr>
        </p:nvSpPr>
        <p:spPr>
          <a:xfrm>
            <a:off x="4600994" y="2540000"/>
            <a:ext cx="3043238" cy="2711450"/>
          </a:xfrm>
          <a:solidFill>
            <a:schemeClr val="accent1"/>
          </a:solidFill>
        </p:spPr>
        <p:txBody>
          <a:bodyPr rtlCol="0" anchor="ctr">
            <a:normAutofit/>
          </a:bodyPr>
          <a:lstStyle>
            <a:lvl1pPr algn="ctr">
              <a:defRPr lang="pl-PL" sz="1800"/>
            </a:lvl1pPr>
          </a:lstStyle>
          <a:p>
            <a:pPr rtl="0"/>
            <a:r>
              <a:rPr lang="pl-PL" noProof="0"/>
              <a:t>Kliknij, aby wstawić obraz</a:t>
            </a:r>
          </a:p>
        </p:txBody>
      </p:sp>
      <p:sp>
        <p:nvSpPr>
          <p:cNvPr id="16" name="Tekst — symbol zastępczy 9">
            <a:extLst>
              <a:ext uri="{FF2B5EF4-FFF2-40B4-BE49-F238E27FC236}">
                <a16:creationId xmlns:a16="http://schemas.microsoft.com/office/drawing/2014/main" id="{D02C2A04-A4DF-194D-9BF0-98BDCA834A87}"/>
              </a:ext>
            </a:extLst>
          </p:cNvPr>
          <p:cNvSpPr>
            <a:spLocks noGrp="1"/>
          </p:cNvSpPr>
          <p:nvPr>
            <p:ph type="body" sz="quarter" idx="29" hasCustomPrompt="1"/>
          </p:nvPr>
        </p:nvSpPr>
        <p:spPr>
          <a:xfrm>
            <a:off x="4601548" y="4634097"/>
            <a:ext cx="3042684" cy="617685"/>
          </a:xfrm>
          <a:solidFill>
            <a:schemeClr val="accent2">
              <a:alpha val="90000"/>
            </a:schemeClr>
          </a:solidFill>
        </p:spPr>
        <p:txBody>
          <a:bodyPr lIns="91440" tIns="91440" rtlCol="0" anchor="ctr" anchorCtr="0">
            <a:normAutofit/>
          </a:bodyPr>
          <a:lstStyle>
            <a:lvl1pPr marL="0" indent="0" algn="ctr">
              <a:lnSpc>
                <a:spcPct val="60000"/>
              </a:lnSpc>
              <a:buNone/>
              <a:defRPr lang="pl-PL" sz="1600" b="0" i="0">
                <a:solidFill>
                  <a:schemeClr val="bg1"/>
                </a:solidFill>
                <a:latin typeface="+mn-lt"/>
                <a:cs typeface="Arial" panose="020B0604020202020204" pitchFamily="34" charset="0"/>
              </a:defRPr>
            </a:lvl1pPr>
          </a:lstStyle>
          <a:p>
            <a:pPr lvl="0" rtl="0"/>
            <a:r>
              <a:rPr lang="pl-PL" noProof="0"/>
              <a:t>Kliknij, aby edytować styl wzorca tekstu</a:t>
            </a:r>
          </a:p>
        </p:txBody>
      </p:sp>
      <p:sp>
        <p:nvSpPr>
          <p:cNvPr id="13" name="Obraz — symbol zastępczy 2">
            <a:extLst>
              <a:ext uri="{FF2B5EF4-FFF2-40B4-BE49-F238E27FC236}">
                <a16:creationId xmlns:a16="http://schemas.microsoft.com/office/drawing/2014/main" id="{D948B0B4-59DD-4F57-BC4D-AD690F1F9A8F}"/>
              </a:ext>
            </a:extLst>
          </p:cNvPr>
          <p:cNvSpPr>
            <a:spLocks noGrp="1"/>
          </p:cNvSpPr>
          <p:nvPr>
            <p:ph type="pic" sz="quarter" idx="33" hasCustomPrompt="1"/>
          </p:nvPr>
        </p:nvSpPr>
        <p:spPr>
          <a:xfrm>
            <a:off x="8310557" y="2540000"/>
            <a:ext cx="3043238" cy="2711450"/>
          </a:xfrm>
          <a:solidFill>
            <a:schemeClr val="accent1"/>
          </a:solidFill>
        </p:spPr>
        <p:txBody>
          <a:bodyPr rtlCol="0" anchor="ctr">
            <a:normAutofit/>
          </a:bodyPr>
          <a:lstStyle>
            <a:lvl1pPr algn="ctr">
              <a:defRPr lang="pl-PL" sz="1800"/>
            </a:lvl1pPr>
          </a:lstStyle>
          <a:p>
            <a:pPr rtl="0"/>
            <a:r>
              <a:rPr lang="pl-PL" noProof="0"/>
              <a:t>Kliknij, aby wstawić obraz</a:t>
            </a:r>
          </a:p>
        </p:txBody>
      </p:sp>
      <p:sp>
        <p:nvSpPr>
          <p:cNvPr id="15" name="Tekst — symbol zastępczy 9">
            <a:extLst>
              <a:ext uri="{FF2B5EF4-FFF2-40B4-BE49-F238E27FC236}">
                <a16:creationId xmlns:a16="http://schemas.microsoft.com/office/drawing/2014/main" id="{910F1566-2F10-C94E-A440-3BE6863E4147}"/>
              </a:ext>
            </a:extLst>
          </p:cNvPr>
          <p:cNvSpPr>
            <a:spLocks noGrp="1"/>
          </p:cNvSpPr>
          <p:nvPr>
            <p:ph type="body" sz="quarter" idx="10" hasCustomPrompt="1"/>
          </p:nvPr>
        </p:nvSpPr>
        <p:spPr>
          <a:xfrm>
            <a:off x="8311111" y="4636714"/>
            <a:ext cx="3042684" cy="617685"/>
          </a:xfrm>
          <a:solidFill>
            <a:schemeClr val="accent3">
              <a:alpha val="90000"/>
            </a:schemeClr>
          </a:solidFill>
        </p:spPr>
        <p:txBody>
          <a:bodyPr lIns="91440" tIns="91440" rtlCol="0" anchor="ctr" anchorCtr="0">
            <a:normAutofit/>
          </a:bodyPr>
          <a:lstStyle>
            <a:lvl1pPr marL="0" indent="0" algn="ctr">
              <a:lnSpc>
                <a:spcPct val="60000"/>
              </a:lnSpc>
              <a:buNone/>
              <a:defRPr lang="pl-PL" sz="1600" b="0" i="0">
                <a:solidFill>
                  <a:schemeClr val="bg1"/>
                </a:solidFill>
                <a:latin typeface="+mn-lt"/>
                <a:cs typeface="Arial" panose="020B0604020202020204" pitchFamily="34" charset="0"/>
              </a:defRPr>
            </a:lvl1pPr>
          </a:lstStyle>
          <a:p>
            <a:pPr lvl="0" rtl="0"/>
            <a:r>
              <a:rPr lang="pl-PL" noProof="0"/>
              <a:t>Kliknij, aby edytować styl wzorca tekstu</a:t>
            </a:r>
          </a:p>
        </p:txBody>
      </p:sp>
      <p:sp>
        <p:nvSpPr>
          <p:cNvPr id="17" name="Numer slajdu — symbol zastępczy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rtlCol="0"/>
          <a:lstStyle>
            <a:lvl1pPr>
              <a:defRPr lang="pl-PL" sz="1200"/>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40870786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tuł i zawartość 2">
    <p:spTree>
      <p:nvGrpSpPr>
        <p:cNvPr id="1" name=""/>
        <p:cNvGrpSpPr/>
        <p:nvPr/>
      </p:nvGrpSpPr>
      <p:grpSpPr>
        <a:xfrm>
          <a:off x="0" y="0"/>
          <a:ext cx="0" cy="0"/>
          <a:chOff x="0" y="0"/>
          <a:chExt cx="0" cy="0"/>
        </a:xfrm>
      </p:grpSpPr>
      <p:sp>
        <p:nvSpPr>
          <p:cNvPr id="9" name="Tytuł 13">
            <a:extLst>
              <a:ext uri="{FF2B5EF4-FFF2-40B4-BE49-F238E27FC236}">
                <a16:creationId xmlns:a16="http://schemas.microsoft.com/office/drawing/2014/main" id="{61830361-A194-9F4E-999F-05BDD53E56D9}"/>
              </a:ext>
            </a:extLst>
          </p:cNvPr>
          <p:cNvSpPr>
            <a:spLocks noGrp="1"/>
          </p:cNvSpPr>
          <p:nvPr>
            <p:ph type="title" hasCustomPrompt="1"/>
          </p:nvPr>
        </p:nvSpPr>
        <p:spPr>
          <a:xfrm>
            <a:off x="838199" y="566928"/>
            <a:ext cx="10537683" cy="873436"/>
          </a:xfrm>
        </p:spPr>
        <p:txBody>
          <a:bodyPr lIns="0" tIns="0" rIns="0" bIns="0" rtlCol="0" anchor="t">
            <a:noAutofit/>
          </a:bodyPr>
          <a:lstStyle>
            <a:lvl1pPr>
              <a:defRPr lang="pl-PL" sz="2800" b="1">
                <a:solidFill>
                  <a:schemeClr val="accent5"/>
                </a:solidFill>
              </a:defRPr>
            </a:lvl1pPr>
          </a:lstStyle>
          <a:p>
            <a:pPr rtl="0"/>
            <a:r>
              <a:rPr lang="pl-PL" noProof="0"/>
              <a:t>Kliknij, aby edytować styl wzorca tytułu</a:t>
            </a:r>
          </a:p>
        </p:txBody>
      </p:sp>
      <p:sp>
        <p:nvSpPr>
          <p:cNvPr id="3" name="Zawartość — symbol zastępczy 2">
            <a:extLst>
              <a:ext uri="{FF2B5EF4-FFF2-40B4-BE49-F238E27FC236}">
                <a16:creationId xmlns:a16="http://schemas.microsoft.com/office/drawing/2014/main" id="{BEF09F5E-ECB4-4608-BAD6-3C0B906FBC10}"/>
              </a:ext>
            </a:extLst>
          </p:cNvPr>
          <p:cNvSpPr>
            <a:spLocks noGrp="1"/>
          </p:cNvSpPr>
          <p:nvPr>
            <p:ph sz="quarter" idx="25" hasCustomPrompt="1"/>
          </p:nvPr>
        </p:nvSpPr>
        <p:spPr>
          <a:xfrm>
            <a:off x="1968500" y="1780031"/>
            <a:ext cx="3225800" cy="3930207"/>
          </a:xfrm>
          <a:solidFill>
            <a:schemeClr val="accent1"/>
          </a:solidFill>
        </p:spPr>
        <p:txBody>
          <a:bodyPr rtlCol="0" anchor="ctr">
            <a:normAutofit/>
          </a:bodyPr>
          <a:lstStyle>
            <a:lvl1pPr algn="ctr">
              <a:defRPr lang="pl-PL" sz="1600"/>
            </a:lvl1pPr>
          </a:lstStyle>
          <a:p>
            <a:pPr lvl="0" rtl="0"/>
            <a:r>
              <a:rPr lang="pl-PL" noProof="0"/>
              <a:t>Kliknij, aby wstawić obraz lub grafikę tutaj</a:t>
            </a:r>
          </a:p>
        </p:txBody>
      </p:sp>
      <p:sp>
        <p:nvSpPr>
          <p:cNvPr id="10" name="Zawartość — symbol zastępczy 2">
            <a:extLst>
              <a:ext uri="{FF2B5EF4-FFF2-40B4-BE49-F238E27FC236}">
                <a16:creationId xmlns:a16="http://schemas.microsoft.com/office/drawing/2014/main" id="{D31456E2-715C-4D0E-AEC1-EDCEF7EFE170}"/>
              </a:ext>
            </a:extLst>
          </p:cNvPr>
          <p:cNvSpPr>
            <a:spLocks noGrp="1"/>
          </p:cNvSpPr>
          <p:nvPr>
            <p:ph sz="quarter" idx="26" hasCustomPrompt="1"/>
          </p:nvPr>
        </p:nvSpPr>
        <p:spPr>
          <a:xfrm>
            <a:off x="6997700" y="1779475"/>
            <a:ext cx="3225800" cy="3930207"/>
          </a:xfrm>
          <a:solidFill>
            <a:schemeClr val="accent1"/>
          </a:solidFill>
        </p:spPr>
        <p:txBody>
          <a:bodyPr rtlCol="0" anchor="ctr">
            <a:normAutofit/>
          </a:bodyPr>
          <a:lstStyle>
            <a:lvl1pPr algn="ctr">
              <a:defRPr lang="pl-PL" sz="1600"/>
            </a:lvl1pPr>
          </a:lstStyle>
          <a:p>
            <a:pPr lvl="0" rtl="0"/>
            <a:r>
              <a:rPr lang="pl-PL" noProof="0"/>
              <a:t>Kliknij, aby wstawić obraz lub grafikę tutaj</a:t>
            </a:r>
          </a:p>
        </p:txBody>
      </p:sp>
      <p:sp>
        <p:nvSpPr>
          <p:cNvPr id="17" name="Numer slajdu — symbol zastępczy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rtlCol="0"/>
          <a:lstStyle>
            <a:lvl1pPr>
              <a:defRPr lang="pl-PL" sz="1200"/>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584744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13" name="Tytuł 13">
            <a:extLst>
              <a:ext uri="{FF2B5EF4-FFF2-40B4-BE49-F238E27FC236}">
                <a16:creationId xmlns:a16="http://schemas.microsoft.com/office/drawing/2014/main" id="{6BEBC398-0B32-5D4C-8F8E-8DA17BC07AAF}"/>
              </a:ext>
            </a:extLst>
          </p:cNvPr>
          <p:cNvSpPr>
            <a:spLocks noGrp="1"/>
          </p:cNvSpPr>
          <p:nvPr>
            <p:ph type="title" hasCustomPrompt="1"/>
          </p:nvPr>
        </p:nvSpPr>
        <p:spPr>
          <a:xfrm>
            <a:off x="838199" y="566928"/>
            <a:ext cx="10537683" cy="873436"/>
          </a:xfrm>
        </p:spPr>
        <p:txBody>
          <a:bodyPr lIns="0" tIns="0" rIns="0" bIns="0" rtlCol="0" anchor="t">
            <a:noAutofit/>
          </a:bodyPr>
          <a:lstStyle>
            <a:lvl1pPr>
              <a:defRPr lang="pl-PL" sz="2800" b="1">
                <a:solidFill>
                  <a:schemeClr val="accent5"/>
                </a:solidFill>
              </a:defRPr>
            </a:lvl1pPr>
          </a:lstStyle>
          <a:p>
            <a:pPr rtl="0"/>
            <a:r>
              <a:rPr lang="pl-PL" noProof="0"/>
              <a:t>Kliknij, aby edytować styl wzorca tytułu</a:t>
            </a:r>
          </a:p>
        </p:txBody>
      </p:sp>
      <p:sp>
        <p:nvSpPr>
          <p:cNvPr id="3" name="Zawartość — symbol zastępczy 2">
            <a:extLst>
              <a:ext uri="{FF2B5EF4-FFF2-40B4-BE49-F238E27FC236}">
                <a16:creationId xmlns:a16="http://schemas.microsoft.com/office/drawing/2014/main" id="{D7252D11-D0BD-46AC-942A-A7F84C34C1CC}"/>
              </a:ext>
            </a:extLst>
          </p:cNvPr>
          <p:cNvSpPr>
            <a:spLocks noGrp="1"/>
          </p:cNvSpPr>
          <p:nvPr>
            <p:ph sz="quarter" idx="24" hasCustomPrompt="1"/>
          </p:nvPr>
        </p:nvSpPr>
        <p:spPr>
          <a:xfrm>
            <a:off x="838199" y="1780031"/>
            <a:ext cx="10537683" cy="4576318"/>
          </a:xfrm>
          <a:solidFill>
            <a:schemeClr val="accent1"/>
          </a:solidFill>
        </p:spPr>
        <p:txBody>
          <a:bodyPr rtlCol="0" anchor="ctr">
            <a:normAutofit/>
          </a:bodyPr>
          <a:lstStyle>
            <a:lvl1pPr algn="ctr">
              <a:defRPr lang="pl-PL" sz="1800"/>
            </a:lvl1pPr>
          </a:lstStyle>
          <a:p>
            <a:pPr lvl="0" rtl="0"/>
            <a:r>
              <a:rPr lang="pl-PL" noProof="0"/>
              <a:t>Kliknij, aby wstawić obraz lub grafikę tutaj</a:t>
            </a:r>
          </a:p>
        </p:txBody>
      </p:sp>
      <p:sp>
        <p:nvSpPr>
          <p:cNvPr id="17" name="Numer slajdu — symbol zastępczy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rtlCol="0"/>
          <a:lstStyle>
            <a:lvl1pPr>
              <a:defRPr lang="pl-PL" sz="1200">
                <a:latin typeface="+mn-lt"/>
              </a:defRPr>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40543172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ytuł i obraz">
    <p:spTree>
      <p:nvGrpSpPr>
        <p:cNvPr id="1" name=""/>
        <p:cNvGrpSpPr/>
        <p:nvPr/>
      </p:nvGrpSpPr>
      <p:grpSpPr>
        <a:xfrm>
          <a:off x="0" y="0"/>
          <a:ext cx="0" cy="0"/>
          <a:chOff x="0" y="0"/>
          <a:chExt cx="0" cy="0"/>
        </a:xfrm>
      </p:grpSpPr>
      <p:sp>
        <p:nvSpPr>
          <p:cNvPr id="4" name="Obraz — symbol zastępczy 3">
            <a:extLst>
              <a:ext uri="{FF2B5EF4-FFF2-40B4-BE49-F238E27FC236}">
                <a16:creationId xmlns:a16="http://schemas.microsoft.com/office/drawing/2014/main" id="{60269070-4807-43E2-A9DF-90767C93C775}"/>
              </a:ext>
            </a:extLst>
          </p:cNvPr>
          <p:cNvSpPr>
            <a:spLocks noGrp="1"/>
          </p:cNvSpPr>
          <p:nvPr>
            <p:ph type="pic" sz="quarter" idx="15" hasCustomPrompt="1"/>
          </p:nvPr>
        </p:nvSpPr>
        <p:spPr>
          <a:xfrm>
            <a:off x="0" y="0"/>
            <a:ext cx="12207239" cy="6858000"/>
          </a:xfrm>
          <a:solidFill>
            <a:schemeClr val="accent1"/>
          </a:solidFill>
        </p:spPr>
        <p:txBody>
          <a:bodyPr tIns="2560320" rtlCol="0" anchor="ctr">
            <a:noAutofit/>
          </a:bodyPr>
          <a:lstStyle>
            <a:lvl1pPr algn="ctr">
              <a:defRPr lang="pl-PL" sz="1800"/>
            </a:lvl1pPr>
          </a:lstStyle>
          <a:p>
            <a:pPr rtl="0"/>
            <a:r>
              <a:rPr lang="pl-PL" noProof="0"/>
              <a:t>Kliknij, aby wstawić obraz tutaj</a:t>
            </a:r>
          </a:p>
          <a:p>
            <a:pPr rtl="0"/>
            <a:endParaRPr lang="pl-PL" noProof="0"/>
          </a:p>
        </p:txBody>
      </p:sp>
      <p:sp>
        <p:nvSpPr>
          <p:cNvPr id="6" name="Tekst — symbol zastępczy 9">
            <a:extLst>
              <a:ext uri="{FF2B5EF4-FFF2-40B4-BE49-F238E27FC236}">
                <a16:creationId xmlns:a16="http://schemas.microsoft.com/office/drawing/2014/main" id="{B95A5A22-1295-5A4C-BEED-CDAAB6B38DA8}"/>
              </a:ext>
            </a:extLst>
          </p:cNvPr>
          <p:cNvSpPr>
            <a:spLocks noGrp="1"/>
          </p:cNvSpPr>
          <p:nvPr>
            <p:ph type="body" sz="quarter" idx="14" hasCustomPrompt="1"/>
          </p:nvPr>
        </p:nvSpPr>
        <p:spPr>
          <a:xfrm>
            <a:off x="-11574" y="-11151"/>
            <a:ext cx="12207240" cy="3429000"/>
          </a:xfrm>
          <a:solidFill>
            <a:srgbClr val="262626">
              <a:alpha val="61961"/>
            </a:srgbClr>
          </a:solidFill>
          <a:ln>
            <a:noFill/>
          </a:ln>
        </p:spPr>
        <p:txBody>
          <a:bodyPr lIns="868680" tIns="2057400" bIns="91440" rtlCol="0" anchor="t" anchorCtr="0">
            <a:normAutofit/>
          </a:bodyPr>
          <a:lstStyle>
            <a:lvl1pPr marL="0" marR="0" indent="0" algn="l" defTabSz="914400" rtl="0" eaLnBrk="1" fontAlgn="auto" latinLnBrk="0" hangingPunct="1">
              <a:lnSpc>
                <a:spcPct val="60000"/>
              </a:lnSpc>
              <a:spcBef>
                <a:spcPts val="1000"/>
              </a:spcBef>
              <a:spcAft>
                <a:spcPts val="0"/>
              </a:spcAft>
              <a:buClrTx/>
              <a:buSzTx/>
              <a:buFontTx/>
              <a:buNone/>
              <a:tabLst/>
              <a:defRPr lang="pl-PL" sz="1600" b="0" i="0">
                <a:solidFill>
                  <a:schemeClr val="bg1"/>
                </a:solidFill>
                <a:latin typeface="+mn-lt"/>
                <a:cs typeface="Arial" panose="020B0604020202020204" pitchFamily="34" charset="0"/>
              </a:defRPr>
            </a:lvl1pPr>
          </a:lstStyle>
          <a:p>
            <a:pPr lvl="0" rtl="0"/>
            <a:r>
              <a:rPr lang="pl-PL" noProof="0"/>
              <a:t>Kliknij, aby opuścić styl wzorca tekstu</a:t>
            </a:r>
          </a:p>
        </p:txBody>
      </p:sp>
      <p:sp>
        <p:nvSpPr>
          <p:cNvPr id="2" name="Tytuł 1">
            <a:extLst>
              <a:ext uri="{FF2B5EF4-FFF2-40B4-BE49-F238E27FC236}">
                <a16:creationId xmlns:a16="http://schemas.microsoft.com/office/drawing/2014/main" id="{AEDEBD28-F38A-B644-853D-75CBD6A9F711}"/>
              </a:ext>
            </a:extLst>
          </p:cNvPr>
          <p:cNvSpPr>
            <a:spLocks noGrp="1"/>
          </p:cNvSpPr>
          <p:nvPr>
            <p:ph type="title" hasCustomPrompt="1"/>
          </p:nvPr>
        </p:nvSpPr>
        <p:spPr>
          <a:xfrm>
            <a:off x="838200" y="565847"/>
            <a:ext cx="10515600" cy="1062232"/>
          </a:xfrm>
        </p:spPr>
        <p:txBody>
          <a:bodyPr lIns="0" tIns="0" rIns="0" bIns="0" rtlCol="0" anchor="t">
            <a:normAutofit/>
          </a:bodyPr>
          <a:lstStyle>
            <a:lvl1pPr>
              <a:defRPr lang="pl-PL" sz="2800">
                <a:solidFill>
                  <a:schemeClr val="bg1"/>
                </a:solidFill>
              </a:defRPr>
            </a:lvl1pPr>
          </a:lstStyle>
          <a:p>
            <a:pPr rtl="0"/>
            <a:r>
              <a:rPr lang="pl-PL" noProof="0"/>
              <a:t>Kliknij, aby edytować styl wzorca tytułu</a:t>
            </a:r>
          </a:p>
        </p:txBody>
      </p:sp>
      <p:sp>
        <p:nvSpPr>
          <p:cNvPr id="7" name="Pole tekstowe 6">
            <a:extLst>
              <a:ext uri="{FF2B5EF4-FFF2-40B4-BE49-F238E27FC236}">
                <a16:creationId xmlns:a16="http://schemas.microsoft.com/office/drawing/2014/main" id="{C3B6C998-067D-F24C-8880-399DE7EC60CF}"/>
              </a:ext>
            </a:extLst>
          </p:cNvPr>
          <p:cNvSpPr txBox="1"/>
          <p:nvPr userDrawn="1"/>
        </p:nvSpPr>
        <p:spPr>
          <a:xfrm>
            <a:off x="3340444" y="5935091"/>
            <a:ext cx="5511112" cy="954107"/>
          </a:xfrm>
          <a:prstGeom prst="rect">
            <a:avLst/>
          </a:prstGeom>
          <a:solidFill>
            <a:schemeClr val="bg1">
              <a:alpha val="0"/>
            </a:schemeClr>
          </a:solidFill>
        </p:spPr>
        <p:txBody>
          <a:bodyPr wrap="square" rtlCol="0">
            <a:spAutoFit/>
          </a:bodyPr>
          <a:lstStyle>
            <a:defPPr>
              <a:defRPr lang="pl-PL"/>
            </a:defPPr>
          </a:lstStyle>
          <a:p>
            <a:pPr algn="ctr" rtl="0"/>
            <a:r>
              <a:rPr lang="pl-PL" sz="2800" b="1" noProof="0">
                <a:solidFill>
                  <a:schemeClr val="accent5"/>
                </a:solidFill>
                <a:latin typeface="+mn-lt"/>
                <a:cs typeface="Arial" panose="020B0604020202020204" pitchFamily="34" charset="0"/>
              </a:rPr>
              <a:t>Kliknij, aby edytować styl wzorca tekstu</a:t>
            </a:r>
          </a:p>
        </p:txBody>
      </p:sp>
    </p:spTree>
    <p:extLst>
      <p:ext uri="{BB962C8B-B14F-4D97-AF65-F5344CB8AC3E}">
        <p14:creationId xmlns:p14="http://schemas.microsoft.com/office/powerpoint/2010/main" val="65470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3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ytuł, obraz i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4EFD44-3E18-544B-BBAC-DCBF5F125EA3}"/>
              </a:ext>
            </a:extLst>
          </p:cNvPr>
          <p:cNvSpPr>
            <a:spLocks noGrp="1"/>
          </p:cNvSpPr>
          <p:nvPr>
            <p:ph type="title" hasCustomPrompt="1"/>
          </p:nvPr>
        </p:nvSpPr>
        <p:spPr>
          <a:xfrm>
            <a:off x="838200" y="569494"/>
            <a:ext cx="10515600" cy="911595"/>
          </a:xfrm>
        </p:spPr>
        <p:txBody>
          <a:bodyPr lIns="0" tIns="0" rIns="0" bIns="0" rtlCol="0" anchor="t">
            <a:normAutofit/>
          </a:bodyPr>
          <a:lstStyle>
            <a:lvl1pPr>
              <a:defRPr lang="pl-PL" sz="2800">
                <a:solidFill>
                  <a:schemeClr val="accent6"/>
                </a:solidFill>
              </a:defRPr>
            </a:lvl1pPr>
          </a:lstStyle>
          <a:p>
            <a:pPr rtl="0"/>
            <a:r>
              <a:rPr lang="pl-PL" noProof="0"/>
              <a:t>Kliknij, aby edytować styl wzorca tytułu</a:t>
            </a:r>
          </a:p>
        </p:txBody>
      </p:sp>
      <p:sp>
        <p:nvSpPr>
          <p:cNvPr id="7" name="Obraz — symbol zastępczy 2">
            <a:extLst>
              <a:ext uri="{FF2B5EF4-FFF2-40B4-BE49-F238E27FC236}">
                <a16:creationId xmlns:a16="http://schemas.microsoft.com/office/drawing/2014/main" id="{E69AB53E-6566-42B1-A87A-589EE239D5AA}"/>
              </a:ext>
            </a:extLst>
          </p:cNvPr>
          <p:cNvSpPr>
            <a:spLocks noGrp="1"/>
          </p:cNvSpPr>
          <p:nvPr>
            <p:ph type="pic" sz="quarter" idx="20" hasCustomPrompt="1"/>
          </p:nvPr>
        </p:nvSpPr>
        <p:spPr>
          <a:xfrm>
            <a:off x="833175" y="1963738"/>
            <a:ext cx="6759223" cy="4217987"/>
          </a:xfrm>
          <a:solidFill>
            <a:schemeClr val="accent1"/>
          </a:solidFill>
        </p:spPr>
        <p:txBody>
          <a:bodyPr rtlCol="0" anchor="ctr">
            <a:normAutofit/>
          </a:bodyPr>
          <a:lstStyle>
            <a:lvl1pPr algn="ctr">
              <a:defRPr lang="pl-PL" sz="1600"/>
            </a:lvl1pPr>
          </a:lstStyle>
          <a:p>
            <a:pPr rtl="0"/>
            <a:r>
              <a:rPr lang="pl-PL" noProof="0"/>
              <a:t>Kliknij, aby wstawić obraz tutaj</a:t>
            </a:r>
          </a:p>
        </p:txBody>
      </p:sp>
      <p:sp>
        <p:nvSpPr>
          <p:cNvPr id="20" name="Tekst — symbol zastępczy 11">
            <a:extLst>
              <a:ext uri="{FF2B5EF4-FFF2-40B4-BE49-F238E27FC236}">
                <a16:creationId xmlns:a16="http://schemas.microsoft.com/office/drawing/2014/main" id="{FD3509C8-7877-6946-8CE5-00F7B9552E07}"/>
              </a:ext>
            </a:extLst>
          </p:cNvPr>
          <p:cNvSpPr>
            <a:spLocks noGrp="1"/>
          </p:cNvSpPr>
          <p:nvPr>
            <p:ph type="body" sz="quarter" idx="24" hasCustomPrompt="1"/>
          </p:nvPr>
        </p:nvSpPr>
        <p:spPr>
          <a:xfrm>
            <a:off x="8432800" y="3725227"/>
            <a:ext cx="2919113" cy="1835313"/>
          </a:xfrm>
        </p:spPr>
        <p:txBody>
          <a:bodyPr lIns="0" tIns="0" rIns="0" bIns="0" rtlCol="0">
            <a:noAutofit/>
          </a:bodyPr>
          <a:lstStyle>
            <a:lvl1pPr marL="0" indent="0">
              <a:lnSpc>
                <a:spcPct val="90000"/>
              </a:lnSpc>
              <a:buNone/>
              <a:defRPr lang="pl-PL" sz="1600" b="0">
                <a:solidFill>
                  <a:schemeClr val="accent5"/>
                </a:solidFill>
              </a:defRPr>
            </a:lvl1pPr>
          </a:lstStyle>
          <a:p>
            <a:pPr lvl="0" rtl="0"/>
            <a:r>
              <a:rPr lang="pl-PL" noProof="0"/>
              <a:t>Kliknij, aby edytować styl wzorca tekstu</a:t>
            </a:r>
          </a:p>
        </p:txBody>
      </p:sp>
      <p:sp>
        <p:nvSpPr>
          <p:cNvPr id="19" name="Tekst — symbol zastępczy 11">
            <a:extLst>
              <a:ext uri="{FF2B5EF4-FFF2-40B4-BE49-F238E27FC236}">
                <a16:creationId xmlns:a16="http://schemas.microsoft.com/office/drawing/2014/main" id="{46EC1DFF-6B7A-4C4C-9BDC-76D1FE8DD60B}"/>
              </a:ext>
            </a:extLst>
          </p:cNvPr>
          <p:cNvSpPr>
            <a:spLocks noGrp="1"/>
          </p:cNvSpPr>
          <p:nvPr>
            <p:ph type="body" sz="quarter" idx="23" hasCustomPrompt="1"/>
          </p:nvPr>
        </p:nvSpPr>
        <p:spPr>
          <a:xfrm>
            <a:off x="8432800" y="5692068"/>
            <a:ext cx="2919113" cy="532753"/>
          </a:xfrm>
        </p:spPr>
        <p:txBody>
          <a:bodyPr lIns="0" tIns="0" rIns="0" bIns="0" rtlCol="0" anchor="b">
            <a:noAutofit/>
          </a:bodyPr>
          <a:lstStyle>
            <a:lvl1pPr marL="0" indent="0">
              <a:lnSpc>
                <a:spcPct val="90000"/>
              </a:lnSpc>
              <a:buNone/>
              <a:defRPr lang="pl-PL" sz="2000" b="1">
                <a:solidFill>
                  <a:schemeClr val="accent5"/>
                </a:solidFill>
              </a:defRPr>
            </a:lvl1pPr>
          </a:lstStyle>
          <a:p>
            <a:pPr lvl="0" rtl="0"/>
            <a:r>
              <a:rPr lang="pl-PL" noProof="0"/>
              <a:t>Kliknij, aby edytować styl wzorca tekstu</a:t>
            </a:r>
          </a:p>
        </p:txBody>
      </p:sp>
      <p:sp>
        <p:nvSpPr>
          <p:cNvPr id="17" name="Numer slajdu — symbol zastępczy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rtlCol="0"/>
          <a:lstStyle>
            <a:lvl1pPr>
              <a:defRPr lang="pl-PL" sz="1200">
                <a:latin typeface="+mn-lt"/>
                <a:cs typeface="Arial" panose="020B0604020202020204" pitchFamily="34" charset="0"/>
              </a:defRPr>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2105053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ytuł — symbol zastępczy 1">
            <a:extLst>
              <a:ext uri="{FF2B5EF4-FFF2-40B4-BE49-F238E27FC236}">
                <a16:creationId xmlns:a16="http://schemas.microsoft.com/office/drawing/2014/main" id="{774DDE9C-955A-40E0-AEDB-57EE5B377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defPPr>
              <a:defRPr lang="pl-PL"/>
            </a:defPPr>
          </a:lstStyle>
          <a:p>
            <a:pPr rtl="0"/>
            <a:r>
              <a:rPr lang="pl-PL" noProof="0"/>
              <a:t>Kliknij, aby edytować styl wzorca tytułu</a:t>
            </a:r>
          </a:p>
        </p:txBody>
      </p:sp>
      <p:sp>
        <p:nvSpPr>
          <p:cNvPr id="3" name="Tekst — symbol zastępczy 2">
            <a:extLst>
              <a:ext uri="{FF2B5EF4-FFF2-40B4-BE49-F238E27FC236}">
                <a16:creationId xmlns:a16="http://schemas.microsoft.com/office/drawing/2014/main" id="{2C8092AA-470A-438D-B06A-389D4965D1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pl-PL"/>
            </a:defPPr>
          </a:lstStyle>
          <a:p>
            <a:pPr lvl="0" rtl="0"/>
            <a:r>
              <a:rPr lang="pl-PL" noProof="0"/>
              <a:t>Kliknij, aby edytować style wzorców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p>
        </p:txBody>
      </p:sp>
      <p:sp>
        <p:nvSpPr>
          <p:cNvPr id="6" name="Numer slajdu — symbol zastępczy 5">
            <a:extLst>
              <a:ext uri="{FF2B5EF4-FFF2-40B4-BE49-F238E27FC236}">
                <a16:creationId xmlns:a16="http://schemas.microsoft.com/office/drawing/2014/main" id="{2F0C0FCC-269D-49E4-B1A8-2F5D9EEA56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pl-PL" sz="1200">
                <a:solidFill>
                  <a:schemeClr val="tx1">
                    <a:tint val="75000"/>
                  </a:schemeClr>
                </a:solidFill>
                <a:latin typeface="+mn-lt"/>
                <a:cs typeface="Arial" panose="020B0604020202020204" pitchFamily="34" charset="0"/>
              </a:defRPr>
            </a:lvl1pPr>
          </a:lstStyle>
          <a:p>
            <a:pPr rtl="0"/>
            <a:fld id="{A52BEA90-E6BE-45F4-8D5D-C2E01FE3DBCB}" type="slidenum">
              <a:rPr lang="pl-PL" noProof="0" smtClean="0"/>
              <a:pPr/>
              <a:t>‹#›</a:t>
            </a:fld>
            <a:endParaRPr lang="pl-PL" noProof="0"/>
          </a:p>
        </p:txBody>
      </p:sp>
    </p:spTree>
    <p:extLst>
      <p:ext uri="{BB962C8B-B14F-4D97-AF65-F5344CB8AC3E}">
        <p14:creationId xmlns:p14="http://schemas.microsoft.com/office/powerpoint/2010/main" val="14417243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78" r:id="rId4"/>
    <p:sldLayoutId id="2147483679" r:id="rId5"/>
    <p:sldLayoutId id="2147483680" r:id="rId6"/>
    <p:sldLayoutId id="2147483682" r:id="rId7"/>
    <p:sldLayoutId id="2147483687" r:id="rId8"/>
    <p:sldLayoutId id="2147483686" r:id="rId9"/>
    <p:sldLayoutId id="2147483681" r:id="rId10"/>
    <p:sldLayoutId id="2147483688" r:id="rId11"/>
    <p:sldLayoutId id="2147483689" r:id="rId12"/>
  </p:sldLayoutIdLst>
  <p:hf hdr="0" dt="0"/>
  <p:txStyles>
    <p:titleStyle>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lang="pl-PL"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lang="pl-PL"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lang="pl-PL"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lang="pl-PL"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lang="pl-PL"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9pPr>
    </p:bodyStyle>
    <p:otherStyle>
      <a:defPPr>
        <a:defRPr lang="pl-PL"/>
      </a:defPPr>
      <a:lvl1pPr marL="0" algn="l" defTabSz="914400" rtl="0" eaLnBrk="1" latinLnBrk="0" hangingPunct="1">
        <a:defRPr lang="pl-PL" sz="1800" kern="1200">
          <a:solidFill>
            <a:schemeClr val="tx1"/>
          </a:solidFill>
          <a:latin typeface="+mn-lt"/>
          <a:ea typeface="+mn-ea"/>
          <a:cs typeface="+mn-cs"/>
        </a:defRPr>
      </a:lvl1pPr>
      <a:lvl2pPr marL="457200" algn="l" defTabSz="914400" rtl="0" eaLnBrk="1" latinLnBrk="0" hangingPunct="1">
        <a:defRPr lang="pl-PL" sz="1800" kern="1200">
          <a:solidFill>
            <a:schemeClr val="tx1"/>
          </a:solidFill>
          <a:latin typeface="+mn-lt"/>
          <a:ea typeface="+mn-ea"/>
          <a:cs typeface="+mn-cs"/>
        </a:defRPr>
      </a:lvl2pPr>
      <a:lvl3pPr marL="914400" algn="l" defTabSz="914400" rtl="0" eaLnBrk="1" latinLnBrk="0" hangingPunct="1">
        <a:defRPr lang="pl-PL" sz="1800" kern="1200">
          <a:solidFill>
            <a:schemeClr val="tx1"/>
          </a:solidFill>
          <a:latin typeface="+mn-lt"/>
          <a:ea typeface="+mn-ea"/>
          <a:cs typeface="+mn-cs"/>
        </a:defRPr>
      </a:lvl3pPr>
      <a:lvl4pPr marL="1371600" algn="l" defTabSz="914400" rtl="0" eaLnBrk="1" latinLnBrk="0" hangingPunct="1">
        <a:defRPr lang="pl-PL" sz="1800" kern="1200">
          <a:solidFill>
            <a:schemeClr val="tx1"/>
          </a:solidFill>
          <a:latin typeface="+mn-lt"/>
          <a:ea typeface="+mn-ea"/>
          <a:cs typeface="+mn-cs"/>
        </a:defRPr>
      </a:lvl4pPr>
      <a:lvl5pPr marL="1828800" algn="l" defTabSz="914400" rtl="0" eaLnBrk="1" latinLnBrk="0" hangingPunct="1">
        <a:defRPr lang="pl-PL" sz="1800" kern="1200">
          <a:solidFill>
            <a:schemeClr val="tx1"/>
          </a:solidFill>
          <a:latin typeface="+mn-lt"/>
          <a:ea typeface="+mn-ea"/>
          <a:cs typeface="+mn-cs"/>
        </a:defRPr>
      </a:lvl5pPr>
      <a:lvl6pPr marL="2286000" algn="l" defTabSz="914400" rtl="0" eaLnBrk="1" latinLnBrk="0" hangingPunct="1">
        <a:defRPr lang="pl-PL" sz="1800" kern="1200">
          <a:solidFill>
            <a:schemeClr val="tx1"/>
          </a:solidFill>
          <a:latin typeface="+mn-lt"/>
          <a:ea typeface="+mn-ea"/>
          <a:cs typeface="+mn-cs"/>
        </a:defRPr>
      </a:lvl6pPr>
      <a:lvl7pPr marL="2743200" algn="l" defTabSz="914400" rtl="0" eaLnBrk="1" latinLnBrk="0" hangingPunct="1">
        <a:defRPr lang="pl-PL" sz="1800" kern="1200">
          <a:solidFill>
            <a:schemeClr val="tx1"/>
          </a:solidFill>
          <a:latin typeface="+mn-lt"/>
          <a:ea typeface="+mn-ea"/>
          <a:cs typeface="+mn-cs"/>
        </a:defRPr>
      </a:lvl7pPr>
      <a:lvl8pPr marL="3200400" algn="l" defTabSz="914400" rtl="0" eaLnBrk="1" latinLnBrk="0" hangingPunct="1">
        <a:defRPr lang="pl-PL" sz="1800" kern="1200">
          <a:solidFill>
            <a:schemeClr val="tx1"/>
          </a:solidFill>
          <a:latin typeface="+mn-lt"/>
          <a:ea typeface="+mn-ea"/>
          <a:cs typeface="+mn-cs"/>
        </a:defRPr>
      </a:lvl8pPr>
      <a:lvl9pPr marL="3657600" algn="l" defTabSz="914400" rtl="0" eaLnBrk="1" latinLnBrk="0" hangingPunct="1">
        <a:defRPr lang="pl-PL"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2.xml"/><Relationship Id="rId5" Type="http://schemas.openxmlformats.org/officeDocument/2006/relationships/image" Target="../media/image1.jpe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hyperlink" Target="https://www.bryk.pl/slowniki/slownik-bohaterow-literackich-liceum/82739-strach" TargetMode="Externa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38.png"/><Relationship Id="rId5" Type="http://schemas.microsoft.com/office/2007/relationships/hdphoto" Target="../media/hdphoto6.wdp"/><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1.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hyperlink" Target="http://www.scholaris.pl/resources/run/id/48469" TargetMode="Externa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ytuł 1">
            <a:extLst>
              <a:ext uri="{FF2B5EF4-FFF2-40B4-BE49-F238E27FC236}">
                <a16:creationId xmlns:a16="http://schemas.microsoft.com/office/drawing/2014/main" id="{FAD0E67A-B316-12FE-D841-D4EDA54C7AD7}"/>
              </a:ext>
            </a:extLst>
          </p:cNvPr>
          <p:cNvSpPr>
            <a:spLocks noGrp="1"/>
          </p:cNvSpPr>
          <p:nvPr>
            <p:ph type="ctrTitle"/>
          </p:nvPr>
        </p:nvSpPr>
        <p:spPr>
          <a:xfrm>
            <a:off x="2660650" y="981076"/>
            <a:ext cx="8675944" cy="1470025"/>
          </a:xfrm>
        </p:spPr>
        <p:txBody>
          <a:bodyPr/>
          <a:lstStyle/>
          <a:p>
            <a:pPr algn="r" eaLnBrk="1" hangingPunct="1"/>
            <a:r>
              <a:rPr lang="pl-PL" altLang="pl-PL" dirty="0"/>
              <a:t>„NARODOWEJ SPRAWY MĘCZENNIKOM”</a:t>
            </a:r>
          </a:p>
        </p:txBody>
      </p:sp>
      <p:sp>
        <p:nvSpPr>
          <p:cNvPr id="3" name="Podtytuł 2">
            <a:extLst>
              <a:ext uri="{FF2B5EF4-FFF2-40B4-BE49-F238E27FC236}">
                <a16:creationId xmlns:a16="http://schemas.microsoft.com/office/drawing/2014/main" id="{A6D2C86B-C2F1-471B-8F89-C5EB452E92E3}"/>
              </a:ext>
            </a:extLst>
          </p:cNvPr>
          <p:cNvSpPr>
            <a:spLocks noGrp="1"/>
          </p:cNvSpPr>
          <p:nvPr>
            <p:ph type="subTitle" idx="1"/>
          </p:nvPr>
        </p:nvSpPr>
        <p:spPr>
          <a:xfrm>
            <a:off x="4436396" y="2678676"/>
            <a:ext cx="7175500" cy="4248150"/>
          </a:xfrm>
        </p:spPr>
        <p:txBody>
          <a:bodyPr rtlCol="0">
            <a:normAutofit/>
          </a:bodyPr>
          <a:lstStyle/>
          <a:p>
            <a:pPr algn="r">
              <a:defRPr/>
            </a:pPr>
            <a:r>
              <a:rPr lang="pl-PL" b="1" i="1" dirty="0"/>
              <a:t>„DZIADY</a:t>
            </a:r>
            <a:r>
              <a:rPr lang="pl-PL" dirty="0"/>
              <a:t>” CZĘŚĆ III *</a:t>
            </a:r>
          </a:p>
          <a:p>
            <a:pPr algn="r">
              <a:defRPr/>
            </a:pPr>
            <a:r>
              <a:rPr lang="pl-PL" dirty="0"/>
              <a:t>(DREZDEŃSKIE)</a:t>
            </a:r>
          </a:p>
          <a:p>
            <a:pPr>
              <a:defRPr/>
            </a:pPr>
            <a:endParaRPr lang="pl-PL" sz="1600" dirty="0"/>
          </a:p>
          <a:p>
            <a:pPr algn="r">
              <a:defRPr/>
            </a:pPr>
            <a:r>
              <a:rPr lang="pl-PL" sz="1800" dirty="0"/>
              <a:t>* Napisane pod wpływem autentycznego wydarzenia, jakim było uwięzienie Mickiewicza wraz z działaczami Towarzystwa Filomatów i Filaretów (Jan Czeczot, ks. </a:t>
            </a:r>
            <a:r>
              <a:rPr lang="pl-PL" sz="1800" dirty="0" err="1"/>
              <a:t>Lwowicz</a:t>
            </a:r>
            <a:r>
              <a:rPr lang="pl-PL" sz="1800" dirty="0"/>
              <a:t>, Franciszek Malewski, Jan Sobolewski, Adam Suzin, Tomasz Zan) w zamienionym na więzienie klasztorze Bazylianów w Wilnie  (23 – 24 października 1823 r.)</a:t>
            </a:r>
          </a:p>
        </p:txBody>
      </p:sp>
      <p:pic>
        <p:nvPicPr>
          <p:cNvPr id="2052" name="Obraz 3" descr="dziady2.jpg">
            <a:extLst>
              <a:ext uri="{FF2B5EF4-FFF2-40B4-BE49-F238E27FC236}">
                <a16:creationId xmlns:a16="http://schemas.microsoft.com/office/drawing/2014/main" id="{BB0E0319-CE35-5B2A-9B5B-2FE4DA4222E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7788" y="846447"/>
            <a:ext cx="33940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6E1DB2-696B-14DF-B1C5-AE3EB85D0597}"/>
              </a:ext>
            </a:extLst>
          </p:cNvPr>
          <p:cNvSpPr>
            <a:spLocks noGrp="1"/>
          </p:cNvSpPr>
          <p:nvPr>
            <p:ph type="title"/>
          </p:nvPr>
        </p:nvSpPr>
        <p:spPr/>
        <p:txBody>
          <a:bodyPr/>
          <a:lstStyle/>
          <a:p>
            <a:endParaRPr lang="pl-PL"/>
          </a:p>
        </p:txBody>
      </p:sp>
      <p:sp>
        <p:nvSpPr>
          <p:cNvPr id="3" name="Symbol zastępczy tekstu 2">
            <a:extLst>
              <a:ext uri="{FF2B5EF4-FFF2-40B4-BE49-F238E27FC236}">
                <a16:creationId xmlns:a16="http://schemas.microsoft.com/office/drawing/2014/main" id="{4BA79C1E-BBD4-B763-2428-D5F38D11D13C}"/>
              </a:ext>
            </a:extLst>
          </p:cNvPr>
          <p:cNvSpPr>
            <a:spLocks noGrp="1"/>
          </p:cNvSpPr>
          <p:nvPr>
            <p:ph type="body" sz="quarter" idx="19"/>
          </p:nvPr>
        </p:nvSpPr>
        <p:spPr/>
        <p:txBody>
          <a:bodyPr/>
          <a:lstStyle/>
          <a:p>
            <a:endParaRPr lang="pl-PL"/>
          </a:p>
        </p:txBody>
      </p:sp>
      <p:pic>
        <p:nvPicPr>
          <p:cNvPr id="6146" name="Picture 2">
            <a:extLst>
              <a:ext uri="{FF2B5EF4-FFF2-40B4-BE49-F238E27FC236}">
                <a16:creationId xmlns:a16="http://schemas.microsoft.com/office/drawing/2014/main" id="{E026F385-3981-633B-A854-370B201DD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8" y="-40482"/>
            <a:ext cx="12192000" cy="411321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9C61B8B5-9025-F6E0-7984-E89CD15E7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9170" y="3429000"/>
            <a:ext cx="3764302" cy="33819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E5A5B85-5994-EB01-C2E4-2FC321DA33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5538" y="4136935"/>
            <a:ext cx="6076950" cy="260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813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5C2A6BE9-0C03-80A1-EE7D-A7A7198C84B7}"/>
              </a:ext>
            </a:extLst>
          </p:cNvPr>
          <p:cNvSpPr>
            <a:spLocks noGrp="1"/>
          </p:cNvSpPr>
          <p:nvPr>
            <p:ph type="title"/>
          </p:nvPr>
        </p:nvSpPr>
        <p:spPr/>
        <p:txBody>
          <a:bodyPr/>
          <a:lstStyle/>
          <a:p>
            <a:pPr eaLnBrk="1" hangingPunct="1"/>
            <a:endParaRPr lang="pl-PL" altLang="pl-PL"/>
          </a:p>
        </p:txBody>
      </p:sp>
      <p:pic>
        <p:nvPicPr>
          <p:cNvPr id="8195" name="Symbol zastępczy zawartości 3" descr="FullSizeRender.jpg">
            <a:extLst>
              <a:ext uri="{FF2B5EF4-FFF2-40B4-BE49-F238E27FC236}">
                <a16:creationId xmlns:a16="http://schemas.microsoft.com/office/drawing/2014/main" id="{E1210F59-5083-C793-136D-BB979711E01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4725988" cy="5576888"/>
          </a:xfrm>
        </p:spPr>
      </p:pic>
      <p:pic>
        <p:nvPicPr>
          <p:cNvPr id="8196" name="Obraz 4" descr="FullSizeRender-1.jpg">
            <a:extLst>
              <a:ext uri="{FF2B5EF4-FFF2-40B4-BE49-F238E27FC236}">
                <a16:creationId xmlns:a16="http://schemas.microsoft.com/office/drawing/2014/main" id="{7C01A12C-9C4F-06A7-B3EB-0F81206FB9B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988613" y="4149725"/>
            <a:ext cx="7365187"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Obraz 5" descr="dziady2.jpg">
            <a:extLst>
              <a:ext uri="{FF2B5EF4-FFF2-40B4-BE49-F238E27FC236}">
                <a16:creationId xmlns:a16="http://schemas.microsoft.com/office/drawing/2014/main" id="{9DD1ECBD-5291-21AD-06B6-FEF404859F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63050" y="0"/>
            <a:ext cx="3028950" cy="424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611F9A55-778E-172F-0277-9DF271702950}"/>
              </a:ext>
            </a:extLst>
          </p:cNvPr>
          <p:cNvSpPr>
            <a:spLocks noGrp="1"/>
          </p:cNvSpPr>
          <p:nvPr>
            <p:ph type="title"/>
          </p:nvPr>
        </p:nvSpPr>
        <p:spPr>
          <a:xfrm>
            <a:off x="4151314" y="274639"/>
            <a:ext cx="6059487" cy="777875"/>
          </a:xfrm>
        </p:spPr>
        <p:txBody>
          <a:bodyPr/>
          <a:lstStyle/>
          <a:p>
            <a:pPr>
              <a:defRPr/>
            </a:pPr>
            <a:r>
              <a:rPr lang="pl-PL" dirty="0">
                <a:solidFill>
                  <a:schemeClr val="tx2">
                    <a:satMod val="130000"/>
                  </a:schemeClr>
                </a:solidFill>
              </a:rPr>
              <a:t>PROLOG - Litwa</a:t>
            </a:r>
          </a:p>
        </p:txBody>
      </p:sp>
      <p:sp>
        <p:nvSpPr>
          <p:cNvPr id="3" name="Symbol zastępczy zawartości 2">
            <a:extLst>
              <a:ext uri="{FF2B5EF4-FFF2-40B4-BE49-F238E27FC236}">
                <a16:creationId xmlns:a16="http://schemas.microsoft.com/office/drawing/2014/main" id="{7D4A2739-1A36-415A-D21A-C765045846A5}"/>
              </a:ext>
            </a:extLst>
          </p:cNvPr>
          <p:cNvSpPr>
            <a:spLocks noGrp="1"/>
          </p:cNvSpPr>
          <p:nvPr>
            <p:ph idx="1"/>
          </p:nvPr>
        </p:nvSpPr>
        <p:spPr>
          <a:xfrm>
            <a:off x="418331" y="1052514"/>
            <a:ext cx="11665513" cy="5472113"/>
          </a:xfrm>
        </p:spPr>
        <p:txBody>
          <a:bodyPr rtlCol="0">
            <a:normAutofit/>
          </a:bodyPr>
          <a:lstStyle/>
          <a:p>
            <a:pPr marL="365760" indent="-283464">
              <a:defRPr/>
            </a:pPr>
            <a:r>
              <a:rPr lang="pl-PL" dirty="0"/>
              <a:t>*Wilno, cela zamienionego na więzienie klasztoru Bazylianów</a:t>
            </a:r>
          </a:p>
          <a:p>
            <a:pPr marL="365760" indent="-283464">
              <a:defRPr/>
            </a:pPr>
            <a:r>
              <a:rPr lang="pl-PL" dirty="0"/>
              <a:t>*walka dobrych i złych duchów o duszę Więźnia</a:t>
            </a:r>
          </a:p>
          <a:p>
            <a:pPr marL="365760" indent="-283464">
              <a:defRPr/>
            </a:pPr>
            <a:r>
              <a:rPr lang="pl-PL" dirty="0"/>
              <a:t>*wybudzenie się ze </a:t>
            </a:r>
            <a:r>
              <a:rPr lang="pl-PL" b="1" dirty="0">
                <a:solidFill>
                  <a:srgbClr val="FF0000"/>
                </a:solidFill>
              </a:rPr>
              <a:t>snu</a:t>
            </a:r>
            <a:r>
              <a:rPr lang="pl-PL" dirty="0"/>
              <a:t>*** z poczuciem misji, (niejasnej):</a:t>
            </a:r>
          </a:p>
          <a:p>
            <a:pPr marL="365760" indent="-283464">
              <a:defRPr/>
            </a:pPr>
            <a:r>
              <a:rPr lang="pl-PL" dirty="0"/>
              <a:t> „Mam być wolny – tak! Nie wiem, skąd przyszła nowina”</a:t>
            </a:r>
          </a:p>
          <a:p>
            <a:pPr marL="365760" indent="-283464">
              <a:defRPr/>
            </a:pPr>
            <a:r>
              <a:rPr lang="pl-PL" dirty="0"/>
              <a:t>*napis na ścianie celi – symboliczna zmiana imienia – </a:t>
            </a:r>
            <a:r>
              <a:rPr lang="pl-PL" b="1" i="1" dirty="0">
                <a:solidFill>
                  <a:srgbClr val="FF0000"/>
                </a:solidFill>
              </a:rPr>
              <a:t>wewnętrzna przemiana bohatera </a:t>
            </a:r>
            <a:r>
              <a:rPr lang="pl-PL" dirty="0"/>
              <a:t>– </a:t>
            </a:r>
            <a:r>
              <a:rPr lang="pl-PL" dirty="0">
                <a:solidFill>
                  <a:srgbClr val="FF0000"/>
                </a:solidFill>
              </a:rPr>
              <a:t>miłość do kobiety zastąpiona miłością do całego narodu, ojczyzny i rodaków, narodził się buntownik  </a:t>
            </a:r>
            <a:r>
              <a:rPr lang="pl-PL" dirty="0"/>
              <a:t>(gotowość poświęcenia życia)</a:t>
            </a:r>
          </a:p>
          <a:p>
            <a:pPr marL="365760" indent="-283464">
              <a:defRPr/>
            </a:pPr>
            <a:endParaRPr lang="pl-PL" dirty="0"/>
          </a:p>
          <a:p>
            <a:pPr marL="365760" indent="-283464">
              <a:defRPr/>
            </a:pPr>
            <a:r>
              <a:rPr lang="pl-PL" dirty="0"/>
              <a:t>***motyw snu – </a:t>
            </a:r>
            <a:r>
              <a:rPr lang="pl-PL" b="1" i="1" dirty="0">
                <a:solidFill>
                  <a:srgbClr val="FF0000"/>
                </a:solidFill>
              </a:rPr>
              <a:t>ONIRYZM</a:t>
            </a:r>
            <a:r>
              <a:rPr lang="pl-PL"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677601-E7F5-5F63-61B0-3D4E240814F1}"/>
              </a:ext>
            </a:extLst>
          </p:cNvPr>
          <p:cNvSpPr>
            <a:spLocks noGrp="1"/>
          </p:cNvSpPr>
          <p:nvPr>
            <p:ph type="ctrTitle"/>
          </p:nvPr>
        </p:nvSpPr>
        <p:spPr>
          <a:xfrm>
            <a:off x="113507" y="604596"/>
            <a:ext cx="10363200" cy="1470025"/>
          </a:xfrm>
        </p:spPr>
        <p:txBody>
          <a:bodyPr>
            <a:normAutofit fontScale="90000"/>
          </a:bodyPr>
          <a:lstStyle/>
          <a:p>
            <a:r>
              <a:rPr lang="pl-PL" sz="3600" dirty="0"/>
              <a:t>Jak lawa! </a:t>
            </a:r>
            <a:br>
              <a:rPr lang="pl-PL" sz="3600" dirty="0"/>
            </a:br>
            <a:r>
              <a:rPr lang="pl-PL" sz="3600" dirty="0"/>
              <a:t>Czytamy, </a:t>
            </a:r>
            <a:br>
              <a:rPr lang="pl-PL" sz="3600" dirty="0"/>
            </a:br>
            <a:r>
              <a:rPr lang="pl-PL" sz="3600" dirty="0"/>
              <a:t>s. 169-174.</a:t>
            </a:r>
          </a:p>
        </p:txBody>
      </p:sp>
      <p:sp>
        <p:nvSpPr>
          <p:cNvPr id="3" name="Podtytuł 2">
            <a:extLst>
              <a:ext uri="{FF2B5EF4-FFF2-40B4-BE49-F238E27FC236}">
                <a16:creationId xmlns:a16="http://schemas.microsoft.com/office/drawing/2014/main" id="{1BA515BD-DDCC-9392-014F-CDE022B2D1E4}"/>
              </a:ext>
            </a:extLst>
          </p:cNvPr>
          <p:cNvSpPr>
            <a:spLocks noGrp="1"/>
          </p:cNvSpPr>
          <p:nvPr>
            <p:ph type="subTitle" idx="1"/>
          </p:nvPr>
        </p:nvSpPr>
        <p:spPr>
          <a:xfrm>
            <a:off x="0" y="3405227"/>
            <a:ext cx="9020661" cy="1997841"/>
          </a:xfrm>
        </p:spPr>
        <p:txBody>
          <a:bodyPr>
            <a:normAutofit fontScale="85000" lnSpcReduction="10000"/>
          </a:bodyPr>
          <a:lstStyle/>
          <a:p>
            <a:r>
              <a:rPr lang="pl-PL" dirty="0"/>
              <a:t>1. Bohaterowie przy drzwiach i przy stoliku – o czym rozmawiają, jak się nawzajem oceniają, ironia i emocjonalność.</a:t>
            </a:r>
          </a:p>
          <a:p>
            <a:r>
              <a:rPr lang="pl-PL" dirty="0"/>
              <a:t>2. Postawa siedząca i stojąca a stosunek do spraw narodowych.</a:t>
            </a:r>
          </a:p>
          <a:p>
            <a:pPr algn="l"/>
            <a:r>
              <a:rPr lang="pl-PL" dirty="0"/>
              <a:t>3.                                               </a:t>
            </a:r>
          </a:p>
          <a:p>
            <a:endParaRPr lang="pl-PL" dirty="0"/>
          </a:p>
        </p:txBody>
      </p:sp>
      <p:sp>
        <p:nvSpPr>
          <p:cNvPr id="4" name="Symbol zastępczy stopki 3">
            <a:extLst>
              <a:ext uri="{FF2B5EF4-FFF2-40B4-BE49-F238E27FC236}">
                <a16:creationId xmlns:a16="http://schemas.microsoft.com/office/drawing/2014/main" id="{28A65B12-EAE6-0F22-2DCA-0B43A2E0D5E4}"/>
              </a:ext>
            </a:extLst>
          </p:cNvPr>
          <p:cNvSpPr>
            <a:spLocks noGrp="1"/>
          </p:cNvSpPr>
          <p:nvPr>
            <p:ph type="ftr" sz="quarter" idx="11"/>
          </p:nvPr>
        </p:nvSpPr>
        <p:spPr/>
        <p:txBody>
          <a:bodyPr/>
          <a:lstStyle/>
          <a:p>
            <a:pPr>
              <a:defRPr/>
            </a:pPr>
            <a:endParaRPr lang="pl-PL" dirty="0"/>
          </a:p>
        </p:txBody>
      </p:sp>
      <p:sp>
        <p:nvSpPr>
          <p:cNvPr id="5" name="Symbol zastępczy numeru slajdu 4">
            <a:extLst>
              <a:ext uri="{FF2B5EF4-FFF2-40B4-BE49-F238E27FC236}">
                <a16:creationId xmlns:a16="http://schemas.microsoft.com/office/drawing/2014/main" id="{90DD0084-AD2A-8DE4-D6B2-2BD2EA7F5EC7}"/>
              </a:ext>
            </a:extLst>
          </p:cNvPr>
          <p:cNvSpPr>
            <a:spLocks noGrp="1"/>
          </p:cNvSpPr>
          <p:nvPr>
            <p:ph type="sldNum" sz="quarter" idx="12"/>
          </p:nvPr>
        </p:nvSpPr>
        <p:spPr/>
        <p:txBody>
          <a:bodyPr/>
          <a:lstStyle/>
          <a:p>
            <a:fld id="{7DC156E3-3058-425B-BF5C-5DBAA96BCB03}" type="slidenum">
              <a:rPr lang="pl-PL" altLang="pl-PL" smtClean="0"/>
              <a:pPr/>
              <a:t>13</a:t>
            </a:fld>
            <a:endParaRPr lang="pl-PL" altLang="pl-PL"/>
          </a:p>
        </p:txBody>
      </p:sp>
      <p:pic>
        <p:nvPicPr>
          <p:cNvPr id="51202" name="Picture 2">
            <a:extLst>
              <a:ext uri="{FF2B5EF4-FFF2-40B4-BE49-F238E27FC236}">
                <a16:creationId xmlns:a16="http://schemas.microsoft.com/office/drawing/2014/main" id="{B384B74C-E90D-98D6-1993-9AD92DD589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7187" y="136525"/>
            <a:ext cx="3121306" cy="5105658"/>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a:extLst>
              <a:ext uri="{FF2B5EF4-FFF2-40B4-BE49-F238E27FC236}">
                <a16:creationId xmlns:a16="http://schemas.microsoft.com/office/drawing/2014/main" id="{E3CE050B-50CE-05F6-BB1A-359642229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9490" y="0"/>
            <a:ext cx="5431233" cy="3331619"/>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3662AD7E-D22A-C6DE-2EF3-B329745BA2A5}"/>
              </a:ext>
            </a:extLst>
          </p:cNvPr>
          <p:cNvPicPr>
            <a:picLocks noChangeAspect="1"/>
          </p:cNvPicPr>
          <p:nvPr/>
        </p:nvPicPr>
        <p:blipFill>
          <a:blip r:embed="rId5"/>
          <a:stretch>
            <a:fillRect/>
          </a:stretch>
        </p:blipFill>
        <p:spPr>
          <a:xfrm>
            <a:off x="513735" y="4662225"/>
            <a:ext cx="5782482" cy="1876687"/>
          </a:xfrm>
          <a:prstGeom prst="rect">
            <a:avLst/>
          </a:prstGeom>
        </p:spPr>
      </p:pic>
    </p:spTree>
    <p:extLst>
      <p:ext uri="{BB962C8B-B14F-4D97-AF65-F5344CB8AC3E}">
        <p14:creationId xmlns:p14="http://schemas.microsoft.com/office/powerpoint/2010/main" val="679821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ymbol zastępczy zawartości 2">
            <a:extLst>
              <a:ext uri="{FF2B5EF4-FFF2-40B4-BE49-F238E27FC236}">
                <a16:creationId xmlns:a16="http://schemas.microsoft.com/office/drawing/2014/main" id="{0B314093-EE75-D3D1-6FDC-597BF935CF58}"/>
              </a:ext>
            </a:extLst>
          </p:cNvPr>
          <p:cNvSpPr>
            <a:spLocks noGrp="1"/>
          </p:cNvSpPr>
          <p:nvPr>
            <p:ph idx="1"/>
          </p:nvPr>
        </p:nvSpPr>
        <p:spPr>
          <a:xfrm>
            <a:off x="1774825" y="188914"/>
            <a:ext cx="8713788" cy="6669087"/>
          </a:xfrm>
        </p:spPr>
        <p:txBody>
          <a:bodyPr/>
          <a:lstStyle/>
          <a:p>
            <a:pPr>
              <a:buFont typeface="Arial" panose="020B0604020202020204" pitchFamily="34" charset="0"/>
              <a:buNone/>
            </a:pPr>
            <a:r>
              <a:rPr lang="pl-PL" altLang="pl-PL" sz="1800" b="1" i="1">
                <a:solidFill>
                  <a:srgbClr val="0070C0"/>
                </a:solidFill>
              </a:rPr>
              <a:t>                                                  SALON WARSZAWSKI (Scena VII)</a:t>
            </a:r>
          </a:p>
          <a:p>
            <a:pPr>
              <a:buFont typeface="Arial" panose="020B0604020202020204" pitchFamily="34" charset="0"/>
              <a:buNone/>
            </a:pPr>
            <a:endParaRPr lang="pl-PL" altLang="pl-PL" sz="1800" b="1" i="1">
              <a:solidFill>
                <a:srgbClr val="0070C0"/>
              </a:solidFill>
            </a:endParaRPr>
          </a:p>
          <a:p>
            <a:pPr>
              <a:buFont typeface="Arial" panose="020B0604020202020204" pitchFamily="34" charset="0"/>
              <a:buNone/>
            </a:pPr>
            <a:r>
              <a:rPr lang="pl-PL" altLang="pl-PL" sz="1800" u="sng"/>
              <a:t>Towarzystwo przy drzwiach </a:t>
            </a:r>
            <a:r>
              <a:rPr lang="pl-PL" altLang="pl-PL" sz="1800"/>
              <a:t>(Niemojewski, Adolf, Młoda Dama) –</a:t>
            </a:r>
          </a:p>
          <a:p>
            <a:pPr>
              <a:buFont typeface="Wingdings" panose="05000000000000000000" pitchFamily="2" charset="2"/>
              <a:buChar char="ü"/>
            </a:pPr>
            <a:r>
              <a:rPr lang="pl-PL" altLang="pl-PL" sz="1800"/>
              <a:t> o sytuacji na Litwie( krew się leje pod ręką kata, nie od miecza, od pałki i bata)</a:t>
            </a:r>
          </a:p>
          <a:p>
            <a:pPr>
              <a:buFont typeface="Wingdings" panose="05000000000000000000" pitchFamily="2" charset="2"/>
              <a:buChar char="ü"/>
            </a:pPr>
            <a:r>
              <a:rPr lang="pl-PL" altLang="pl-PL" sz="1800"/>
              <a:t>Wspomnienie o Cichowskim</a:t>
            </a:r>
          </a:p>
          <a:p>
            <a:pPr>
              <a:buFont typeface="Arial" panose="020B0604020202020204" pitchFamily="34" charset="0"/>
              <a:buNone/>
            </a:pPr>
            <a:r>
              <a:rPr lang="pl-PL" altLang="pl-PL" sz="1800" u="sng"/>
              <a:t>Towarzystwo przy stole </a:t>
            </a:r>
            <a:r>
              <a:rPr lang="pl-PL" altLang="pl-PL" sz="1800"/>
              <a:t>(Hrabia, Francuz, Dama, Kamerjunkier, Szambelan) </a:t>
            </a:r>
          </a:p>
          <a:p>
            <a:pPr>
              <a:buFont typeface="Wingdings" panose="05000000000000000000" pitchFamily="2" charset="2"/>
              <a:buChar char="ü"/>
            </a:pPr>
            <a:r>
              <a:rPr lang="pl-PL" altLang="pl-PL" sz="1800"/>
              <a:t> o balu (służba, jedzenie, taniec); </a:t>
            </a:r>
          </a:p>
          <a:p>
            <a:pPr>
              <a:buFont typeface="Wingdings" panose="05000000000000000000" pitchFamily="2" charset="2"/>
              <a:buChar char="ü"/>
            </a:pPr>
            <a:r>
              <a:rPr lang="pl-PL" altLang="pl-PL" sz="1800"/>
              <a:t>ubolewanie nad wyjazdem Nowosilcowa, który potrafił organizować bale</a:t>
            </a:r>
          </a:p>
          <a:p>
            <a:pPr>
              <a:buFont typeface="Arial" panose="020B0604020202020204" pitchFamily="34" charset="0"/>
              <a:buNone/>
            </a:pPr>
            <a:r>
              <a:rPr lang="pl-PL" altLang="pl-PL" sz="1800"/>
              <a:t>(Jenerał, Literat, Dama)</a:t>
            </a:r>
          </a:p>
          <a:p>
            <a:pPr>
              <a:buFont typeface="Wingdings" panose="05000000000000000000" pitchFamily="2" charset="2"/>
              <a:buChar char="ü"/>
            </a:pPr>
            <a:r>
              <a:rPr lang="pl-PL" altLang="pl-PL" sz="1800"/>
              <a:t>propozycja odczytania wiersza</a:t>
            </a:r>
          </a:p>
          <a:p>
            <a:pPr>
              <a:buFont typeface="Wingdings" panose="05000000000000000000" pitchFamily="2" charset="2"/>
              <a:buChar char="ü"/>
            </a:pPr>
            <a:r>
              <a:rPr lang="pl-PL" altLang="pl-PL" sz="1800"/>
              <a:t>nierozumienie polskich wierszy (Dama)</a:t>
            </a:r>
          </a:p>
          <a:p>
            <a:pPr>
              <a:buFont typeface="Wingdings" panose="05000000000000000000" pitchFamily="2" charset="2"/>
              <a:buChar char="ü"/>
            </a:pPr>
            <a:endParaRPr lang="pl-PL" altLang="pl-PL" sz="1800"/>
          </a:p>
          <a:p>
            <a:pPr algn="ctr">
              <a:buFont typeface="Arial" panose="020B0604020202020204" pitchFamily="34" charset="0"/>
              <a:buNone/>
            </a:pPr>
            <a:r>
              <a:rPr lang="pl-PL" altLang="pl-PL" sz="1800">
                <a:solidFill>
                  <a:srgbClr val="0070C0"/>
                </a:solidFill>
              </a:rPr>
              <a:t>Młoda dama – </a:t>
            </a:r>
            <a:r>
              <a:rPr lang="pl-PL" altLang="pl-PL" sz="1800"/>
              <a:t>zaciekawienie obu grup </a:t>
            </a:r>
            <a:r>
              <a:rPr lang="pl-PL" altLang="pl-PL" sz="1800" b="1" i="1">
                <a:solidFill>
                  <a:srgbClr val="C00000"/>
                </a:solidFill>
              </a:rPr>
              <a:t>historią Cichowskiego </a:t>
            </a:r>
            <a:r>
              <a:rPr lang="pl-PL" altLang="pl-PL" sz="1800">
                <a:solidFill>
                  <a:srgbClr val="0070C0"/>
                </a:solidFill>
              </a:rPr>
              <a:t>(148.)</a:t>
            </a:r>
          </a:p>
          <a:p>
            <a:pPr algn="ctr">
              <a:buFont typeface="Arial" panose="020B0604020202020204" pitchFamily="34" charset="0"/>
              <a:buNone/>
            </a:pPr>
            <a:r>
              <a:rPr lang="pl-PL" altLang="pl-PL" sz="1800">
                <a:solidFill>
                  <a:srgbClr val="0070C0"/>
                </a:solidFill>
              </a:rPr>
              <a:t>Panna – </a:t>
            </a:r>
            <a:r>
              <a:rPr lang="pl-PL" altLang="pl-PL" sz="1800"/>
              <a:t>„to rzecz ważna, narodowa”</a:t>
            </a:r>
          </a:p>
          <a:p>
            <a:pPr algn="ctr">
              <a:buFont typeface="Arial" panose="020B0604020202020204" pitchFamily="34" charset="0"/>
              <a:buNone/>
            </a:pPr>
            <a:r>
              <a:rPr lang="pl-PL" altLang="pl-PL" sz="1800">
                <a:solidFill>
                  <a:srgbClr val="0070C0"/>
                </a:solidFill>
              </a:rPr>
              <a:t>Adolf: „</a:t>
            </a:r>
            <a:r>
              <a:rPr lang="pl-PL" altLang="pl-PL" sz="1800" b="1" i="1">
                <a:solidFill>
                  <a:srgbClr val="C00000"/>
                </a:solidFill>
              </a:rPr>
              <a:t>Bo teraz Polska żyje, kwitnie w ziemi cieniach,</a:t>
            </a:r>
          </a:p>
          <a:p>
            <a:pPr algn="ctr">
              <a:buFont typeface="Arial" panose="020B0604020202020204" pitchFamily="34" charset="0"/>
              <a:buNone/>
            </a:pPr>
            <a:r>
              <a:rPr lang="pl-PL" altLang="pl-PL" sz="1800" b="1" i="1">
                <a:solidFill>
                  <a:srgbClr val="C00000"/>
                </a:solidFill>
              </a:rPr>
              <a:t>Jej dzieje na Sybirze, w twierdzach i więzieniach”</a:t>
            </a:r>
          </a:p>
          <a:p>
            <a:pPr algn="just">
              <a:buFont typeface="Arial" panose="020B0604020202020204" pitchFamily="34" charset="0"/>
              <a:buNone/>
            </a:pPr>
            <a:endParaRPr lang="pl-PL" altLang="pl-PL" sz="1800"/>
          </a:p>
          <a:p>
            <a:pPr>
              <a:buFont typeface="Arial" panose="020B0604020202020204" pitchFamily="34" charset="0"/>
              <a:buNone/>
            </a:pPr>
            <a:endParaRPr lang="pl-PL" altLang="pl-PL"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B13A0051-D9B0-3567-47E7-4E4318E5B4B3}"/>
              </a:ext>
            </a:extLst>
          </p:cNvPr>
          <p:cNvSpPr>
            <a:spLocks noGrp="1"/>
          </p:cNvSpPr>
          <p:nvPr>
            <p:ph type="title"/>
          </p:nvPr>
        </p:nvSpPr>
        <p:spPr>
          <a:xfrm>
            <a:off x="1992313" y="1"/>
            <a:ext cx="8229600" cy="346075"/>
          </a:xfrm>
        </p:spPr>
        <p:txBody>
          <a:bodyPr>
            <a:normAutofit fontScale="90000"/>
          </a:bodyPr>
          <a:lstStyle/>
          <a:p>
            <a:r>
              <a:rPr lang="pl-PL" altLang="pl-PL" sz="2000">
                <a:solidFill>
                  <a:srgbClr val="FF0000"/>
                </a:solidFill>
              </a:rPr>
              <a:t>Krytyczna ocena polskiego społeczeństwa</a:t>
            </a:r>
          </a:p>
        </p:txBody>
      </p:sp>
      <p:sp>
        <p:nvSpPr>
          <p:cNvPr id="26627" name="Symbol zastępczy zawartości 2">
            <a:extLst>
              <a:ext uri="{FF2B5EF4-FFF2-40B4-BE49-F238E27FC236}">
                <a16:creationId xmlns:a16="http://schemas.microsoft.com/office/drawing/2014/main" id="{58DC82D4-18ED-4C29-CB37-931BE70285A6}"/>
              </a:ext>
            </a:extLst>
          </p:cNvPr>
          <p:cNvSpPr>
            <a:spLocks noGrp="1"/>
          </p:cNvSpPr>
          <p:nvPr>
            <p:ph idx="1"/>
          </p:nvPr>
        </p:nvSpPr>
        <p:spPr>
          <a:xfrm>
            <a:off x="336704" y="532605"/>
            <a:ext cx="11629154" cy="6133665"/>
          </a:xfrm>
        </p:spPr>
        <p:txBody>
          <a:bodyPr>
            <a:normAutofit fontScale="92500" lnSpcReduction="20000"/>
          </a:bodyPr>
          <a:lstStyle/>
          <a:p>
            <a:pPr algn="ctr">
              <a:buFont typeface="Arial" panose="020B0604020202020204" pitchFamily="34" charset="0"/>
              <a:buNone/>
            </a:pPr>
            <a:r>
              <a:rPr lang="pl-PL" altLang="pl-PL" b="1" dirty="0">
                <a:solidFill>
                  <a:srgbClr val="C00000"/>
                </a:solidFill>
              </a:rPr>
              <a:t>Jest podzielone!</a:t>
            </a:r>
          </a:p>
          <a:p>
            <a:pPr>
              <a:buFont typeface="Arial" panose="020B0604020202020204" pitchFamily="34" charset="0"/>
              <a:buNone/>
            </a:pPr>
            <a:r>
              <a:rPr lang="pl-PL" altLang="pl-PL" sz="2400" dirty="0"/>
              <a:t>Patrioci – dyskutują o sprawach ważnych, prześladowaniach</a:t>
            </a:r>
          </a:p>
          <a:p>
            <a:pPr>
              <a:buFont typeface="Arial" panose="020B0604020202020204" pitchFamily="34" charset="0"/>
              <a:buNone/>
            </a:pPr>
            <a:r>
              <a:rPr lang="pl-PL" altLang="pl-PL" sz="1400" i="1" dirty="0">
                <a:solidFill>
                  <a:srgbClr val="C00000"/>
                </a:solidFill>
              </a:rPr>
              <a:t>Por.*** Jan Sobolewski (o Janczewskim) Scena więzienna:</a:t>
            </a:r>
          </a:p>
          <a:p>
            <a:pPr>
              <a:buFont typeface="Arial" panose="020B0604020202020204" pitchFamily="34" charset="0"/>
              <a:buNone/>
            </a:pPr>
            <a:r>
              <a:rPr lang="pl-PL" altLang="pl-PL" sz="1400" i="1" dirty="0">
                <a:solidFill>
                  <a:srgbClr val="C00000"/>
                </a:solidFill>
              </a:rPr>
              <a:t>„Ta ręka i  ta głowa zostały mi w oku,</a:t>
            </a:r>
          </a:p>
          <a:p>
            <a:pPr>
              <a:buFont typeface="Arial" panose="020B0604020202020204" pitchFamily="34" charset="0"/>
              <a:buNone/>
            </a:pPr>
            <a:r>
              <a:rPr lang="pl-PL" altLang="pl-PL" sz="1400" i="1" dirty="0">
                <a:solidFill>
                  <a:srgbClr val="C00000"/>
                </a:solidFill>
              </a:rPr>
              <a:t>I zostaną w mej myśli, - i w drodze żywota</a:t>
            </a:r>
          </a:p>
          <a:p>
            <a:pPr>
              <a:buFont typeface="Arial" panose="020B0604020202020204" pitchFamily="34" charset="0"/>
              <a:buNone/>
            </a:pPr>
            <a:r>
              <a:rPr lang="pl-PL" altLang="pl-PL" sz="1400" i="1" dirty="0">
                <a:solidFill>
                  <a:srgbClr val="C00000"/>
                </a:solidFill>
              </a:rPr>
              <a:t>Jak kompas pokażą mi, powiodą, gdzie cnota:</a:t>
            </a:r>
          </a:p>
          <a:p>
            <a:pPr>
              <a:buFont typeface="Arial" panose="020B0604020202020204" pitchFamily="34" charset="0"/>
              <a:buNone/>
            </a:pPr>
            <a:r>
              <a:rPr lang="pl-PL" altLang="pl-PL" sz="1400" i="1" dirty="0">
                <a:solidFill>
                  <a:srgbClr val="C00000"/>
                </a:solidFill>
              </a:rPr>
              <a:t>Jeśli zapomnę o nich, ty, Boże na niebie,</a:t>
            </a:r>
          </a:p>
          <a:p>
            <a:pPr>
              <a:buFont typeface="Arial" panose="020B0604020202020204" pitchFamily="34" charset="0"/>
              <a:buNone/>
            </a:pPr>
            <a:r>
              <a:rPr lang="pl-PL" altLang="pl-PL" sz="1400" i="1" dirty="0">
                <a:solidFill>
                  <a:srgbClr val="C00000"/>
                </a:solidFill>
              </a:rPr>
              <a:t>Zapomnij o mnie.”</a:t>
            </a:r>
            <a:endParaRPr lang="pl-PL" altLang="pl-PL" sz="1400" dirty="0"/>
          </a:p>
          <a:p>
            <a:pPr>
              <a:buFont typeface="Arial" panose="020B0604020202020204" pitchFamily="34" charset="0"/>
              <a:buNone/>
            </a:pPr>
            <a:r>
              <a:rPr lang="pl-PL" altLang="pl-PL" sz="2400" dirty="0"/>
              <a:t>Nawet historia Cichowskiego nie znalazła należytego oddźwięku w „towarzystwie stolikowym”</a:t>
            </a:r>
          </a:p>
          <a:p>
            <a:pPr algn="just">
              <a:buFont typeface="Arial" panose="020B0604020202020204" pitchFamily="34" charset="0"/>
              <a:buNone/>
            </a:pPr>
            <a:r>
              <a:rPr lang="pl-PL" altLang="pl-PL" sz="1400" dirty="0">
                <a:solidFill>
                  <a:srgbClr val="7030A0"/>
                </a:solidFill>
              </a:rPr>
              <a:t>Młoda Dama – o tym należy pisać</a:t>
            </a:r>
          </a:p>
          <a:p>
            <a:pPr algn="just">
              <a:buFont typeface="Arial" panose="020B0604020202020204" pitchFamily="34" charset="0"/>
              <a:buNone/>
            </a:pPr>
            <a:r>
              <a:rPr lang="pl-PL" altLang="pl-PL" sz="1400" dirty="0">
                <a:solidFill>
                  <a:srgbClr val="7030A0"/>
                </a:solidFill>
              </a:rPr>
              <a:t>Hrabia -  „Niech to Niemcewicz w pamiętniki wsadzi – „szpargał”</a:t>
            </a:r>
          </a:p>
          <a:p>
            <a:pPr algn="just">
              <a:buFont typeface="Arial" panose="020B0604020202020204" pitchFamily="34" charset="0"/>
              <a:buNone/>
            </a:pPr>
            <a:r>
              <a:rPr lang="pl-PL" altLang="pl-PL" sz="1400" dirty="0">
                <a:solidFill>
                  <a:srgbClr val="7030A0"/>
                </a:solidFill>
              </a:rPr>
              <a:t>Literat – nikt nie czyta takich dziejów, naród nie lubi scen okropnych, lubi sielanki, a to nienarodowe</a:t>
            </a:r>
          </a:p>
          <a:p>
            <a:pPr algn="just">
              <a:buFont typeface="Arial" panose="020B0604020202020204" pitchFamily="34" charset="0"/>
              <a:buNone/>
            </a:pPr>
            <a:r>
              <a:rPr lang="pl-PL" altLang="pl-PL" sz="1400" dirty="0">
                <a:solidFill>
                  <a:srgbClr val="7030A0"/>
                </a:solidFill>
              </a:rPr>
              <a:t>Hrabia i Drugi Hrabia – kłótnia o wpływy, podkreślanie roli arystokracji</a:t>
            </a:r>
          </a:p>
          <a:p>
            <a:pPr algn="just">
              <a:buFont typeface="Arial" panose="020B0604020202020204" pitchFamily="34" charset="0"/>
              <a:buNone/>
            </a:pPr>
            <a:r>
              <a:rPr lang="pl-PL" altLang="pl-PL" sz="1400" dirty="0">
                <a:solidFill>
                  <a:srgbClr val="7030A0"/>
                </a:solidFill>
              </a:rPr>
              <a:t>--------------</a:t>
            </a:r>
            <a:r>
              <a:rPr lang="pl-PL" altLang="pl-PL" sz="1400" dirty="0">
                <a:solidFill>
                  <a:srgbClr val="7030A0"/>
                </a:solidFill>
                <a:sym typeface="Wingdings" panose="05000000000000000000" pitchFamily="2" charset="2"/>
              </a:rPr>
              <a:t> </a:t>
            </a:r>
            <a:r>
              <a:rPr lang="pl-PL" altLang="pl-PL" sz="1400" dirty="0">
                <a:solidFill>
                  <a:srgbClr val="7030A0"/>
                </a:solidFill>
              </a:rPr>
              <a:t>Młodzi – wychodzą:</a:t>
            </a:r>
          </a:p>
          <a:p>
            <a:pPr>
              <a:buFont typeface="Arial" panose="020B0604020202020204" pitchFamily="34" charset="0"/>
              <a:buNone/>
            </a:pPr>
            <a:r>
              <a:rPr lang="pl-PL" altLang="pl-PL" sz="1600" i="1" dirty="0">
                <a:solidFill>
                  <a:srgbClr val="0070C0"/>
                </a:solidFill>
              </a:rPr>
              <a:t>„N*** (Ludwik Nabielak)</a:t>
            </a:r>
            <a:br>
              <a:rPr lang="pl-PL" altLang="pl-PL" sz="1600" i="1" dirty="0">
                <a:solidFill>
                  <a:srgbClr val="C00000"/>
                </a:solidFill>
              </a:rPr>
            </a:br>
            <a:r>
              <a:rPr lang="pl-PL" altLang="pl-PL" sz="1600" i="1" dirty="0">
                <a:solidFill>
                  <a:srgbClr val="C00000"/>
                </a:solidFill>
              </a:rPr>
              <a:t>Otóż to jacy stoją na narodu czele.</a:t>
            </a:r>
          </a:p>
          <a:p>
            <a:pPr>
              <a:buFont typeface="Arial" panose="020B0604020202020204" pitchFamily="34" charset="0"/>
              <a:buNone/>
            </a:pPr>
            <a:r>
              <a:rPr lang="pl-PL" altLang="pl-PL" sz="1600" i="1" dirty="0">
                <a:solidFill>
                  <a:srgbClr val="0070C0"/>
                </a:solidFill>
              </a:rPr>
              <a:t>Wysocki (Piotr – organizator powstania, dowodził szturmem na Belweder)</a:t>
            </a:r>
            <a:br>
              <a:rPr lang="pl-PL" altLang="pl-PL" sz="1600" i="1" dirty="0">
                <a:solidFill>
                  <a:srgbClr val="C00000"/>
                </a:solidFill>
              </a:rPr>
            </a:br>
            <a:r>
              <a:rPr lang="pl-PL" altLang="pl-PL" sz="1600" i="1" dirty="0">
                <a:solidFill>
                  <a:srgbClr val="C00000"/>
                </a:solidFill>
              </a:rPr>
              <a:t>Powiedz raczej: na wierzchu. Nasz naród jak lawa,</a:t>
            </a:r>
            <a:br>
              <a:rPr lang="pl-PL" altLang="pl-PL" sz="1600" i="1" dirty="0">
                <a:solidFill>
                  <a:srgbClr val="C00000"/>
                </a:solidFill>
              </a:rPr>
            </a:br>
            <a:r>
              <a:rPr lang="pl-PL" altLang="pl-PL" sz="1600" i="1" dirty="0">
                <a:solidFill>
                  <a:srgbClr val="C00000"/>
                </a:solidFill>
              </a:rPr>
              <a:t>Z wierzchu zimna i twarda, sucha i plugawa</a:t>
            </a:r>
            <a:br>
              <a:rPr lang="pl-PL" altLang="pl-PL" sz="1600" i="1" dirty="0">
                <a:solidFill>
                  <a:srgbClr val="C00000"/>
                </a:solidFill>
              </a:rPr>
            </a:br>
            <a:r>
              <a:rPr lang="pl-PL" altLang="pl-PL" sz="1600" i="1" dirty="0">
                <a:solidFill>
                  <a:srgbClr val="C00000"/>
                </a:solidFill>
              </a:rPr>
              <a:t>Lecz wewnętrznego ognia sto lat nie wyziębi;</a:t>
            </a:r>
            <a:br>
              <a:rPr lang="pl-PL" altLang="pl-PL" sz="1600" i="1" dirty="0">
                <a:solidFill>
                  <a:srgbClr val="C00000"/>
                </a:solidFill>
              </a:rPr>
            </a:br>
            <a:r>
              <a:rPr lang="pl-PL" altLang="pl-PL" sz="1600" i="1" dirty="0">
                <a:solidFill>
                  <a:srgbClr val="C00000"/>
                </a:solidFill>
              </a:rPr>
              <a:t>Plwajmy na tę skorupę i zstąpmy do głębi”</a:t>
            </a:r>
          </a:p>
          <a:p>
            <a:pPr>
              <a:buFont typeface="Arial" panose="020B0604020202020204" pitchFamily="34" charset="0"/>
              <a:buNone/>
            </a:pPr>
            <a:endParaRPr lang="pl-PL" altLang="pl-PL"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F0EAA0-08FD-3033-140F-92B63A018427}"/>
              </a:ext>
            </a:extLst>
          </p:cNvPr>
          <p:cNvSpPr>
            <a:spLocks noGrp="1"/>
          </p:cNvSpPr>
          <p:nvPr>
            <p:ph type="ctrTitle"/>
          </p:nvPr>
        </p:nvSpPr>
        <p:spPr>
          <a:xfrm>
            <a:off x="102265" y="390116"/>
            <a:ext cx="10363200" cy="1470025"/>
          </a:xfrm>
        </p:spPr>
        <p:txBody>
          <a:bodyPr/>
          <a:lstStyle/>
          <a:p>
            <a:r>
              <a:rPr lang="pl-PL" dirty="0"/>
              <a:t>O tyranii władzy</a:t>
            </a:r>
            <a:br>
              <a:rPr lang="pl-PL" dirty="0"/>
            </a:br>
            <a:r>
              <a:rPr lang="pl-PL" dirty="0"/>
              <a:t>Czytamy, s. 175-177.</a:t>
            </a:r>
          </a:p>
        </p:txBody>
      </p:sp>
      <p:sp>
        <p:nvSpPr>
          <p:cNvPr id="3" name="Podtytuł 2">
            <a:extLst>
              <a:ext uri="{FF2B5EF4-FFF2-40B4-BE49-F238E27FC236}">
                <a16:creationId xmlns:a16="http://schemas.microsoft.com/office/drawing/2014/main" id="{9375CA3D-6F03-C957-7515-A7E152CFE72E}"/>
              </a:ext>
            </a:extLst>
          </p:cNvPr>
          <p:cNvSpPr>
            <a:spLocks noGrp="1"/>
          </p:cNvSpPr>
          <p:nvPr>
            <p:ph type="subTitle" idx="1"/>
          </p:nvPr>
        </p:nvSpPr>
        <p:spPr>
          <a:xfrm>
            <a:off x="0" y="2250256"/>
            <a:ext cx="3716594" cy="4376685"/>
          </a:xfrm>
        </p:spPr>
        <p:txBody>
          <a:bodyPr/>
          <a:lstStyle/>
          <a:p>
            <a:pPr marL="457200" indent="-457200">
              <a:buFont typeface="Arial" panose="020B0604020202020204" pitchFamily="34" charset="0"/>
              <a:buChar char="•"/>
            </a:pPr>
            <a:r>
              <a:rPr lang="pl-PL" dirty="0"/>
              <a:t>charakterystyka Nowosilcowa i jego otoczenia (zachowanie, emocje, sytuacja)</a:t>
            </a:r>
          </a:p>
          <a:p>
            <a:pPr marL="457200" indent="-457200">
              <a:buFont typeface="Arial" panose="020B0604020202020204" pitchFamily="34" charset="0"/>
              <a:buChar char="•"/>
            </a:pPr>
            <a:r>
              <a:rPr lang="pl-PL" dirty="0"/>
              <a:t>porównania do zwierząt</a:t>
            </a:r>
          </a:p>
          <a:p>
            <a:pPr marL="457200" indent="-457200">
              <a:buFont typeface="Arial" panose="020B0604020202020204" pitchFamily="34" charset="0"/>
              <a:buChar char="•"/>
            </a:pPr>
            <a:r>
              <a:rPr lang="pl-PL" dirty="0"/>
              <a:t>konwencja snu</a:t>
            </a:r>
          </a:p>
        </p:txBody>
      </p:sp>
      <p:sp>
        <p:nvSpPr>
          <p:cNvPr id="4" name="Symbol zastępczy stopki 3">
            <a:extLst>
              <a:ext uri="{FF2B5EF4-FFF2-40B4-BE49-F238E27FC236}">
                <a16:creationId xmlns:a16="http://schemas.microsoft.com/office/drawing/2014/main" id="{48A661FF-FC36-2B44-DD2A-AD81DC472691}"/>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79FBE0CE-FC31-68E7-4F24-CAB5A64480A2}"/>
              </a:ext>
            </a:extLst>
          </p:cNvPr>
          <p:cNvSpPr>
            <a:spLocks noGrp="1"/>
          </p:cNvSpPr>
          <p:nvPr>
            <p:ph type="sldNum" sz="quarter" idx="12"/>
          </p:nvPr>
        </p:nvSpPr>
        <p:spPr/>
        <p:txBody>
          <a:bodyPr/>
          <a:lstStyle/>
          <a:p>
            <a:fld id="{7DC156E3-3058-425B-BF5C-5DBAA96BCB03}" type="slidenum">
              <a:rPr lang="pl-PL" altLang="pl-PL" smtClean="0"/>
              <a:pPr/>
              <a:t>16</a:t>
            </a:fld>
            <a:endParaRPr lang="pl-PL" altLang="pl-PL"/>
          </a:p>
        </p:txBody>
      </p:sp>
      <p:pic>
        <p:nvPicPr>
          <p:cNvPr id="52226" name="Picture 2">
            <a:extLst>
              <a:ext uri="{FF2B5EF4-FFF2-40B4-BE49-F238E27FC236}">
                <a16:creationId xmlns:a16="http://schemas.microsoft.com/office/drawing/2014/main" id="{3D24F0AD-4915-34F1-899C-E064EA05CE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4872" y="0"/>
            <a:ext cx="46148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2228" name="Picture 4">
            <a:extLst>
              <a:ext uri="{FF2B5EF4-FFF2-40B4-BE49-F238E27FC236}">
                <a16:creationId xmlns:a16="http://schemas.microsoft.com/office/drawing/2014/main" id="{D7EE3EBF-DE12-432C-E895-2DCF03F70D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671" y="1730477"/>
            <a:ext cx="3594014" cy="5127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274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7E471F-4541-B266-6A4D-4E0919FD7F7F}"/>
              </a:ext>
            </a:extLst>
          </p:cNvPr>
          <p:cNvSpPr>
            <a:spLocks noGrp="1"/>
          </p:cNvSpPr>
          <p:nvPr>
            <p:ph type="ctrTitle"/>
          </p:nvPr>
        </p:nvSpPr>
        <p:spPr>
          <a:xfrm>
            <a:off x="1091381" y="1069492"/>
            <a:ext cx="10363200" cy="1470025"/>
          </a:xfrm>
        </p:spPr>
        <p:txBody>
          <a:bodyPr/>
          <a:lstStyle/>
          <a:p>
            <a:r>
              <a:rPr lang="pl-PL" dirty="0"/>
              <a:t>Marzenia i lęki Senatora</a:t>
            </a:r>
          </a:p>
        </p:txBody>
      </p:sp>
      <p:sp>
        <p:nvSpPr>
          <p:cNvPr id="3" name="Podtytuł 2">
            <a:extLst>
              <a:ext uri="{FF2B5EF4-FFF2-40B4-BE49-F238E27FC236}">
                <a16:creationId xmlns:a16="http://schemas.microsoft.com/office/drawing/2014/main" id="{99A5E0A4-B9D8-D00C-3E27-CD750C679077}"/>
              </a:ext>
            </a:extLst>
          </p:cNvPr>
          <p:cNvSpPr>
            <a:spLocks noGrp="1"/>
          </p:cNvSpPr>
          <p:nvPr>
            <p:ph type="subTitle" idx="1"/>
          </p:nvPr>
        </p:nvSpPr>
        <p:spPr/>
        <p:txBody>
          <a:bodyPr/>
          <a:lstStyle/>
          <a:p>
            <a:endParaRPr lang="pl-PL"/>
          </a:p>
        </p:txBody>
      </p:sp>
      <p:sp>
        <p:nvSpPr>
          <p:cNvPr id="4" name="Symbol zastępczy stopki 3">
            <a:extLst>
              <a:ext uri="{FF2B5EF4-FFF2-40B4-BE49-F238E27FC236}">
                <a16:creationId xmlns:a16="http://schemas.microsoft.com/office/drawing/2014/main" id="{39477043-74C0-1815-155A-A2DC13D6ECB1}"/>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92912AE7-00EE-3323-170E-F4118C42BB69}"/>
              </a:ext>
            </a:extLst>
          </p:cNvPr>
          <p:cNvSpPr>
            <a:spLocks noGrp="1"/>
          </p:cNvSpPr>
          <p:nvPr>
            <p:ph type="sldNum" sz="quarter" idx="12"/>
          </p:nvPr>
        </p:nvSpPr>
        <p:spPr/>
        <p:txBody>
          <a:bodyPr/>
          <a:lstStyle/>
          <a:p>
            <a:fld id="{7DC156E3-3058-425B-BF5C-5DBAA96BCB03}" type="slidenum">
              <a:rPr lang="pl-PL" altLang="pl-PL" smtClean="0"/>
              <a:pPr/>
              <a:t>17</a:t>
            </a:fld>
            <a:endParaRPr lang="pl-PL" altLang="pl-PL"/>
          </a:p>
        </p:txBody>
      </p:sp>
      <p:pic>
        <p:nvPicPr>
          <p:cNvPr id="7" name="Obraz 6">
            <a:extLst>
              <a:ext uri="{FF2B5EF4-FFF2-40B4-BE49-F238E27FC236}">
                <a16:creationId xmlns:a16="http://schemas.microsoft.com/office/drawing/2014/main" id="{7F98ACB6-9187-4BE1-E82E-132BA4E437F0}"/>
              </a:ext>
            </a:extLst>
          </p:cNvPr>
          <p:cNvPicPr>
            <a:picLocks noChangeAspect="1"/>
          </p:cNvPicPr>
          <p:nvPr/>
        </p:nvPicPr>
        <p:blipFill>
          <a:blip r:embed="rId2"/>
          <a:stretch>
            <a:fillRect/>
          </a:stretch>
        </p:blipFill>
        <p:spPr>
          <a:xfrm>
            <a:off x="2121755" y="2898292"/>
            <a:ext cx="7821116" cy="3458058"/>
          </a:xfrm>
          <a:prstGeom prst="rect">
            <a:avLst/>
          </a:prstGeom>
        </p:spPr>
      </p:pic>
    </p:spTree>
    <p:extLst>
      <p:ext uri="{BB962C8B-B14F-4D97-AF65-F5344CB8AC3E}">
        <p14:creationId xmlns:p14="http://schemas.microsoft.com/office/powerpoint/2010/main" val="1468717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338F00-F5D4-1BC4-965E-C46F5C7232C6}"/>
              </a:ext>
            </a:extLst>
          </p:cNvPr>
          <p:cNvSpPr>
            <a:spLocks noGrp="1"/>
          </p:cNvSpPr>
          <p:nvPr>
            <p:ph type="ctrTitle"/>
          </p:nvPr>
        </p:nvSpPr>
        <p:spPr>
          <a:xfrm>
            <a:off x="835742" y="-69952"/>
            <a:ext cx="10363200" cy="748378"/>
          </a:xfrm>
        </p:spPr>
        <p:txBody>
          <a:bodyPr/>
          <a:lstStyle/>
          <a:p>
            <a:r>
              <a:rPr lang="pl-PL" dirty="0"/>
              <a:t>Sen senatora – przyjemny moment</a:t>
            </a:r>
          </a:p>
        </p:txBody>
      </p:sp>
      <p:sp>
        <p:nvSpPr>
          <p:cNvPr id="3" name="Podtytuł 2">
            <a:extLst>
              <a:ext uri="{FF2B5EF4-FFF2-40B4-BE49-F238E27FC236}">
                <a16:creationId xmlns:a16="http://schemas.microsoft.com/office/drawing/2014/main" id="{2FD35484-75AA-4D33-8FF7-13ECA18F7487}"/>
              </a:ext>
            </a:extLst>
          </p:cNvPr>
          <p:cNvSpPr>
            <a:spLocks noGrp="1"/>
          </p:cNvSpPr>
          <p:nvPr>
            <p:ph type="subTitle" idx="1"/>
          </p:nvPr>
        </p:nvSpPr>
        <p:spPr>
          <a:xfrm>
            <a:off x="0" y="747253"/>
            <a:ext cx="12103509" cy="5974222"/>
          </a:xfrm>
        </p:spPr>
        <p:txBody>
          <a:bodyPr>
            <a:normAutofit fontScale="77500" lnSpcReduction="20000"/>
          </a:bodyPr>
          <a:lstStyle/>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koszmar wysłannika cara, próbującego zaprowadzić rosyjskie porządki w Polsce i Litwie</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zobrazowanie jego podświadomości, ukrytych pragnień i lęków</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okrutny i bezwzględny tyran</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sen staje się areną wydarzeń nadprzyrodzonych: pojawiają się dwa diabły, planujące pochwycić jego duszę i ukazać mu wizje piekielnych mąk</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kara, gdyż Nowosilcow jest symbolem okrucieństwa wymierzonego wobec młodych Polaków</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Senator ma zatem już za życia poczuć przedsmak tego, co go czeka</a:t>
            </a: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Belzebub nakazuje swoim podwładnym powstrzymanie się od dręczenia senatora z obawy, że ten mógłby zmienić swoje życie i zacząć pokutować. Przypomina diabłom, że ich działania muszą być zgodne z wolą cesarza. Ostatecznie pozwala ingerować w sny senatora, ale zabrania ukazywania mu piekielnej rzeczywistości w pełnej krasie.</a:t>
            </a:r>
          </a:p>
          <a:p>
            <a:pPr marL="457200" indent="-45720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Nowosilcow zaczyna śnić o spełnieniu swoich największych ambicji – </a:t>
            </a:r>
            <a:r>
              <a:rPr lang="pl-PL" b="1" dirty="0">
                <a:latin typeface="Times New Roman" panose="02020603050405020304" pitchFamily="18" charset="0"/>
                <a:cs typeface="Times New Roman" panose="02020603050405020304" pitchFamily="18" charset="0"/>
              </a:rPr>
              <a:t>otrzymuje od cara pismo obwieszczające liczne zaszczyty i nagrody: odznaczenia, pieniądze oraz społeczne uznanie</a:t>
            </a:r>
          </a:p>
          <a:p>
            <a:pPr marL="457200" indent="-457200">
              <a:buFont typeface="Arial" panose="020B0604020202020204" pitchFamily="34" charset="0"/>
              <a:buChar char="•"/>
            </a:pPr>
            <a:r>
              <a:rPr lang="pl-PL" b="1" dirty="0">
                <a:latin typeface="Times New Roman" panose="02020603050405020304" pitchFamily="18" charset="0"/>
                <a:cs typeface="Times New Roman" panose="02020603050405020304" pitchFamily="18" charset="0"/>
              </a:rPr>
              <a:t>otoczony jest przez członków carskiego dworu, którzy patrzą na niego z zazdrością i podziwem</a:t>
            </a:r>
          </a:p>
          <a:p>
            <a:pPr marL="457200" indent="-457200">
              <a:buFont typeface="Arial" panose="020B0604020202020204" pitchFamily="34" charset="0"/>
              <a:buChar char="•"/>
            </a:pPr>
            <a:r>
              <a:rPr lang="pl-PL" b="1" dirty="0">
                <a:latin typeface="Times New Roman" panose="02020603050405020304" pitchFamily="18" charset="0"/>
                <a:cs typeface="Times New Roman" panose="02020603050405020304" pitchFamily="18" charset="0"/>
              </a:rPr>
              <a:t>marzenie o pełnej łasce cara i absolutnym triumfie wydaje się spełnione – moment ten staje się dla niego niemal ekstatycznym doświadczeniem</a:t>
            </a:r>
          </a:p>
        </p:txBody>
      </p:sp>
      <p:sp>
        <p:nvSpPr>
          <p:cNvPr id="4" name="Symbol zastępczy stopki 3">
            <a:extLst>
              <a:ext uri="{FF2B5EF4-FFF2-40B4-BE49-F238E27FC236}">
                <a16:creationId xmlns:a16="http://schemas.microsoft.com/office/drawing/2014/main" id="{BFA14F7E-6FC4-8CE3-61B5-81CA867D9EFE}"/>
              </a:ext>
            </a:extLst>
          </p:cNvPr>
          <p:cNvSpPr>
            <a:spLocks noGrp="1"/>
          </p:cNvSpPr>
          <p:nvPr>
            <p:ph type="ftr" sz="quarter" idx="11"/>
          </p:nvPr>
        </p:nvSpPr>
        <p:spPr/>
        <p:txBody>
          <a:bodyPr/>
          <a:lstStyle/>
          <a:p>
            <a:pPr>
              <a:defRPr/>
            </a:pPr>
            <a:endParaRPr lang="pl-PL" dirty="0"/>
          </a:p>
        </p:txBody>
      </p:sp>
    </p:spTree>
    <p:extLst>
      <p:ext uri="{BB962C8B-B14F-4D97-AF65-F5344CB8AC3E}">
        <p14:creationId xmlns:p14="http://schemas.microsoft.com/office/powerpoint/2010/main" val="2888176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FDC20A-C28C-A15E-BC3F-A2B40D7AB3C0}"/>
              </a:ext>
            </a:extLst>
          </p:cNvPr>
          <p:cNvSpPr>
            <a:spLocks noGrp="1"/>
          </p:cNvSpPr>
          <p:nvPr>
            <p:ph type="ctrTitle"/>
          </p:nvPr>
        </p:nvSpPr>
        <p:spPr>
          <a:xfrm>
            <a:off x="914400" y="136526"/>
            <a:ext cx="10363200" cy="817204"/>
          </a:xfrm>
        </p:spPr>
        <p:txBody>
          <a:bodyPr/>
          <a:lstStyle/>
          <a:p>
            <a:r>
              <a:rPr lang="pl-PL" dirty="0"/>
              <a:t>Sen Senatora – nieprzyjemny moment</a:t>
            </a:r>
          </a:p>
        </p:txBody>
      </p:sp>
      <p:sp>
        <p:nvSpPr>
          <p:cNvPr id="3" name="Podtytuł 2">
            <a:extLst>
              <a:ext uri="{FF2B5EF4-FFF2-40B4-BE49-F238E27FC236}">
                <a16:creationId xmlns:a16="http://schemas.microsoft.com/office/drawing/2014/main" id="{954A357A-1EF5-D5B1-CD80-95BC068E10F0}"/>
              </a:ext>
            </a:extLst>
          </p:cNvPr>
          <p:cNvSpPr>
            <a:spLocks noGrp="1"/>
          </p:cNvSpPr>
          <p:nvPr>
            <p:ph type="subTitle" idx="1"/>
          </p:nvPr>
        </p:nvSpPr>
        <p:spPr>
          <a:xfrm>
            <a:off x="285135" y="953730"/>
            <a:ext cx="11690555" cy="5574889"/>
          </a:xfrm>
        </p:spPr>
        <p:txBody>
          <a:bodyPr>
            <a:normAutofit fontScale="85000" lnSpcReduction="20000"/>
          </a:bodyPr>
          <a:lstStyle/>
          <a:p>
            <a:pPr marL="457200" indent="-457200">
              <a:buFont typeface="Arial" panose="020B0604020202020204" pitchFamily="34" charset="0"/>
              <a:buChar char="•"/>
            </a:pPr>
            <a:r>
              <a:rPr lang="pl-PL" dirty="0"/>
              <a:t>sytuacja diametralnie się zmienia – </a:t>
            </a:r>
            <a:r>
              <a:rPr lang="pl-PL" b="1" dirty="0"/>
              <a:t>car nagle już nie zwraca na niego uwagi, a nawet odwraca się od swojego sługi, senator błyskawicznie popada w niełaskę, tłum zaczyna patrzeć na niego z pogardą</a:t>
            </a:r>
          </a:p>
          <a:p>
            <a:pPr marL="457200" indent="-457200">
              <a:buFont typeface="Arial" panose="020B0604020202020204" pitchFamily="34" charset="0"/>
              <a:buChar char="•"/>
            </a:pPr>
            <a:r>
              <a:rPr lang="pl-PL" b="1" dirty="0"/>
              <a:t>spełnia się koszmar Nowosilcowa – utrata łaski cara i społecznego uznania</a:t>
            </a:r>
          </a:p>
          <a:p>
            <a:pPr marL="457200" indent="-457200">
              <a:buFont typeface="Arial" panose="020B0604020202020204" pitchFamily="34" charset="0"/>
              <a:buChar char="•"/>
            </a:pPr>
            <a:r>
              <a:rPr lang="pl-PL" dirty="0"/>
              <a:t>upokorzenie, niemal fizycznie</a:t>
            </a:r>
          </a:p>
          <a:p>
            <a:pPr marL="457200" indent="-457200">
              <a:buFont typeface="Arial" panose="020B0604020202020204" pitchFamily="34" charset="0"/>
              <a:buChar char="•"/>
            </a:pPr>
            <a:r>
              <a:rPr lang="pl-PL" dirty="0"/>
              <a:t>wizja upadku społecznego przybiera formę cielesnego rozkładu – senator odczuwa, jakby toczyły go robaki, a wokół niego rozbrzmiewają drwiące żarty i kpiny</a:t>
            </a:r>
          </a:p>
          <a:p>
            <a:pPr marL="457200" indent="-457200">
              <a:buFont typeface="Arial" panose="020B0604020202020204" pitchFamily="34" charset="0"/>
              <a:buChar char="•"/>
            </a:pPr>
            <a:r>
              <a:rPr lang="pl-PL" dirty="0"/>
              <a:t>poniżenie osiąga taką intensywność, aż w pewnym momencie spada z łóżka</a:t>
            </a:r>
          </a:p>
          <a:p>
            <a:pPr marL="457200" indent="-457200">
              <a:buFont typeface="Arial" panose="020B0604020202020204" pitchFamily="34" charset="0"/>
              <a:buChar char="•"/>
            </a:pPr>
            <a:r>
              <a:rPr lang="pl-PL" dirty="0"/>
              <a:t>diabły wyrywają jego duszę z ciała i zabierają ją przed bramy piekła</a:t>
            </a:r>
          </a:p>
          <a:p>
            <a:pPr marL="457200" indent="-457200">
              <a:buFont typeface="Arial" panose="020B0604020202020204" pitchFamily="34" charset="0"/>
              <a:buChar char="•"/>
            </a:pPr>
            <a:r>
              <a:rPr lang="pl-PL" dirty="0"/>
              <a:t>męka, podczas której dusza Nowosilcowa zostaje chłostana batami – piekielne kary wydają się niemające końca</a:t>
            </a:r>
          </a:p>
          <a:p>
            <a:pPr marL="457200" indent="-457200">
              <a:buFont typeface="Arial" panose="020B0604020202020204" pitchFamily="34" charset="0"/>
              <a:buChar char="•"/>
            </a:pPr>
            <a:r>
              <a:rPr lang="pl-PL" dirty="0"/>
              <a:t>moment ostatecznego rozliczenia zostaje odroczony </a:t>
            </a:r>
          </a:p>
          <a:p>
            <a:pPr marL="457200" indent="-457200">
              <a:buFont typeface="Arial" panose="020B0604020202020204" pitchFamily="34" charset="0"/>
              <a:buChar char="•"/>
            </a:pPr>
            <a:r>
              <a:rPr lang="pl-PL" dirty="0"/>
              <a:t>dusza Nowosilcowa wraca do ciała, ale zostaje niejako „przykuta” do zmysłów senatora, który od tej pory odczuwa swoje życie jako nieustanną mękę</a:t>
            </a:r>
          </a:p>
          <a:p>
            <a:pPr marL="457200" indent="-457200">
              <a:buFont typeface="Arial" panose="020B0604020202020204" pitchFamily="34" charset="0"/>
              <a:buChar char="•"/>
            </a:pPr>
            <a:r>
              <a:rPr lang="pl-PL" dirty="0"/>
              <a:t>przestroga przed skutkami moralnego zepsucia; nieuchronność sprawiedliwości</a:t>
            </a:r>
          </a:p>
          <a:p>
            <a:endParaRPr lang="pl-PL" dirty="0"/>
          </a:p>
        </p:txBody>
      </p:sp>
      <p:sp>
        <p:nvSpPr>
          <p:cNvPr id="4" name="Symbol zastępczy stopki 3">
            <a:extLst>
              <a:ext uri="{FF2B5EF4-FFF2-40B4-BE49-F238E27FC236}">
                <a16:creationId xmlns:a16="http://schemas.microsoft.com/office/drawing/2014/main" id="{DB7A2BED-5E54-7B16-59B3-EFEECE8EB673}"/>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C080BD1A-8946-0175-1E65-DF0F73BF659F}"/>
              </a:ext>
            </a:extLst>
          </p:cNvPr>
          <p:cNvSpPr>
            <a:spLocks noGrp="1"/>
          </p:cNvSpPr>
          <p:nvPr>
            <p:ph type="sldNum" sz="quarter" idx="12"/>
          </p:nvPr>
        </p:nvSpPr>
        <p:spPr/>
        <p:txBody>
          <a:bodyPr/>
          <a:lstStyle/>
          <a:p>
            <a:fld id="{7DC156E3-3058-425B-BF5C-5DBAA96BCB03}" type="slidenum">
              <a:rPr lang="pl-PL" altLang="pl-PL" smtClean="0"/>
              <a:pPr/>
              <a:t>19</a:t>
            </a:fld>
            <a:endParaRPr lang="pl-PL" altLang="pl-PL"/>
          </a:p>
        </p:txBody>
      </p:sp>
    </p:spTree>
    <p:extLst>
      <p:ext uri="{BB962C8B-B14F-4D97-AF65-F5344CB8AC3E}">
        <p14:creationId xmlns:p14="http://schemas.microsoft.com/office/powerpoint/2010/main" val="1527519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 symbol zastępczy 4" descr="Góra zakryta mgłą&#10;">
            <a:extLst>
              <a:ext uri="{FF2B5EF4-FFF2-40B4-BE49-F238E27FC236}">
                <a16:creationId xmlns:a16="http://schemas.microsoft.com/office/drawing/2014/main" id="{7913F9A8-5859-8441-9D34-EA6DF53BAFAB}"/>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p:pic>
      <p:sp>
        <p:nvSpPr>
          <p:cNvPr id="6" name="Tytuł 2">
            <a:extLst>
              <a:ext uri="{FF2B5EF4-FFF2-40B4-BE49-F238E27FC236}">
                <a16:creationId xmlns:a16="http://schemas.microsoft.com/office/drawing/2014/main" id="{C60E6CE8-7AB6-B54A-8434-8F730542E2DD}"/>
              </a:ext>
            </a:extLst>
          </p:cNvPr>
          <p:cNvSpPr>
            <a:spLocks noGrp="1"/>
          </p:cNvSpPr>
          <p:nvPr>
            <p:ph type="title"/>
          </p:nvPr>
        </p:nvSpPr>
        <p:spPr>
          <a:xfrm>
            <a:off x="-11018" y="855407"/>
            <a:ext cx="12188952" cy="4277032"/>
          </a:xfrm>
        </p:spPr>
        <p:txBody>
          <a:bodyPr rtlCol="0">
            <a:normAutofit fontScale="90000"/>
          </a:bodyPr>
          <a:lstStyle>
            <a:defPPr>
              <a:defRPr lang="pl-PL"/>
            </a:defPPr>
          </a:lstStyle>
          <a:p>
            <a:pPr rtl="0"/>
            <a:r>
              <a:rPr lang="pl-PL" i="1" dirty="0"/>
              <a:t>Dziady</a:t>
            </a:r>
            <a:r>
              <a:rPr lang="pl-PL" dirty="0"/>
              <a:t>, cz. III</a:t>
            </a:r>
            <a:br>
              <a:rPr lang="pl-PL" dirty="0"/>
            </a:br>
            <a:br>
              <a:rPr lang="pl-PL" dirty="0"/>
            </a:br>
            <a:r>
              <a:rPr lang="pl-PL" sz="2700" dirty="0"/>
              <a:t>1. Geneza</a:t>
            </a:r>
            <a:br>
              <a:rPr lang="pl-PL" sz="2700" dirty="0"/>
            </a:br>
            <a:r>
              <a:rPr lang="pl-PL" sz="2700" dirty="0"/>
              <a:t>2. O tyranii władzy</a:t>
            </a:r>
            <a:br>
              <a:rPr lang="pl-PL" sz="2700" dirty="0"/>
            </a:br>
            <a:r>
              <a:rPr lang="pl-PL" sz="2700" dirty="0"/>
              <a:t>3. Przemiana bohatera romantycznego</a:t>
            </a:r>
            <a:br>
              <a:rPr lang="pl-PL" sz="2700" dirty="0"/>
            </a:br>
            <a:r>
              <a:rPr lang="pl-PL" sz="2700" dirty="0"/>
              <a:t>4.</a:t>
            </a:r>
            <a:r>
              <a:rPr lang="pl-PL" sz="2700" i="1" dirty="0"/>
              <a:t>Nasz naród jak lawa</a:t>
            </a:r>
            <a:br>
              <a:rPr lang="pl-PL" sz="2700" dirty="0"/>
            </a:br>
            <a:r>
              <a:rPr lang="pl-PL" sz="2700" dirty="0"/>
              <a:t>5. Romantyczny bunt jednostki</a:t>
            </a:r>
            <a:br>
              <a:rPr lang="pl-PL" sz="2700" dirty="0"/>
            </a:br>
            <a:r>
              <a:rPr lang="pl-PL" sz="2700" dirty="0"/>
              <a:t>6. Polska Chrystusem narodów</a:t>
            </a:r>
            <a:br>
              <a:rPr lang="pl-PL" sz="2700" dirty="0"/>
            </a:br>
            <a:r>
              <a:rPr lang="pl-PL" sz="2700" dirty="0"/>
              <a:t>8. Martyrologia narodu polskiego</a:t>
            </a:r>
            <a:br>
              <a:rPr lang="pl-PL" sz="2700" dirty="0"/>
            </a:br>
            <a:r>
              <a:rPr lang="pl-PL" sz="2700" dirty="0"/>
              <a:t>7. Obraz Rosjan</a:t>
            </a:r>
            <a:br>
              <a:rPr lang="pl-PL" dirty="0"/>
            </a:br>
            <a:endParaRPr lang="pl-PL" dirty="0"/>
          </a:p>
        </p:txBody>
      </p:sp>
    </p:spTree>
    <p:extLst>
      <p:ext uri="{BB962C8B-B14F-4D97-AF65-F5344CB8AC3E}">
        <p14:creationId xmlns:p14="http://schemas.microsoft.com/office/powerpoint/2010/main" val="4031715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1FC71E2-4009-0425-C613-6F13BB6EF3DC}"/>
              </a:ext>
            </a:extLst>
          </p:cNvPr>
          <p:cNvSpPr>
            <a:spLocks noGrp="1"/>
          </p:cNvSpPr>
          <p:nvPr>
            <p:ph type="ctrTitle"/>
          </p:nvPr>
        </p:nvSpPr>
        <p:spPr>
          <a:xfrm>
            <a:off x="1179872" y="-1127"/>
            <a:ext cx="10363200" cy="1470025"/>
          </a:xfrm>
        </p:spPr>
        <p:txBody>
          <a:bodyPr/>
          <a:lstStyle/>
          <a:p>
            <a:r>
              <a:rPr lang="pl-PL" dirty="0"/>
              <a:t>Co więcej…</a:t>
            </a:r>
            <a:br>
              <a:rPr lang="pl-PL" dirty="0"/>
            </a:br>
            <a:endParaRPr lang="pl-PL" dirty="0"/>
          </a:p>
        </p:txBody>
      </p:sp>
      <p:sp>
        <p:nvSpPr>
          <p:cNvPr id="3" name="Podtytuł 2">
            <a:extLst>
              <a:ext uri="{FF2B5EF4-FFF2-40B4-BE49-F238E27FC236}">
                <a16:creationId xmlns:a16="http://schemas.microsoft.com/office/drawing/2014/main" id="{03F03C91-4544-909E-2C6B-349D7BF0CC0B}"/>
              </a:ext>
            </a:extLst>
          </p:cNvPr>
          <p:cNvSpPr>
            <a:spLocks noGrp="1"/>
          </p:cNvSpPr>
          <p:nvPr>
            <p:ph type="subTitle" idx="1"/>
          </p:nvPr>
        </p:nvSpPr>
        <p:spPr>
          <a:xfrm>
            <a:off x="58993" y="781459"/>
            <a:ext cx="12074013" cy="5796321"/>
          </a:xfrm>
        </p:spPr>
        <p:txBody>
          <a:bodyPr>
            <a:noAutofit/>
          </a:bodyPr>
          <a:lstStyle/>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sen ujawnia najgłębiej skrywane aspekty </a:t>
            </a:r>
            <a:r>
              <a:rPr lang="pl-PL" sz="1700" b="1" dirty="0">
                <a:latin typeface="Times New Roman" panose="02020603050405020304" pitchFamily="18" charset="0"/>
                <a:cs typeface="Times New Roman" panose="02020603050405020304" pitchFamily="18" charset="0"/>
              </a:rPr>
              <a:t>psychiki</a:t>
            </a:r>
            <a:r>
              <a:rPr lang="pl-PL" sz="1700" dirty="0">
                <a:latin typeface="Times New Roman" panose="02020603050405020304" pitchFamily="18" charset="0"/>
                <a:cs typeface="Times New Roman" panose="02020603050405020304" pitchFamily="18" charset="0"/>
              </a:rPr>
              <a:t> Nowosilcowa – pragnienie absolutnego uznania i strach przed jego utratą</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sen ukazuje ambicje i obsesje, tkwiące w </a:t>
            </a:r>
            <a:r>
              <a:rPr lang="pl-PL" sz="1700" b="1" dirty="0">
                <a:latin typeface="Times New Roman" panose="02020603050405020304" pitchFamily="18" charset="0"/>
                <a:cs typeface="Times New Roman" panose="02020603050405020304" pitchFamily="18" charset="0"/>
              </a:rPr>
              <a:t>podświadomości</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sen obnaża </a:t>
            </a:r>
            <a:r>
              <a:rPr lang="pl-PL" sz="1700" b="1" dirty="0">
                <a:latin typeface="Times New Roman" panose="02020603050405020304" pitchFamily="18" charset="0"/>
                <a:cs typeface="Times New Roman" panose="02020603050405020304" pitchFamily="18" charset="0"/>
              </a:rPr>
              <a:t>chwiejne</a:t>
            </a:r>
            <a:r>
              <a:rPr lang="pl-PL" sz="1700" dirty="0">
                <a:latin typeface="Times New Roman" panose="02020603050405020304" pitchFamily="18" charset="0"/>
                <a:cs typeface="Times New Roman" panose="02020603050405020304" pitchFamily="18" charset="0"/>
              </a:rPr>
              <a:t> podstawy dążenia do potęgi i prestiżu </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rządy, tyrania władzy, zależą od </a:t>
            </a:r>
            <a:r>
              <a:rPr lang="pl-PL" sz="1700" b="1" dirty="0">
                <a:latin typeface="Times New Roman" panose="02020603050405020304" pitchFamily="18" charset="0"/>
                <a:cs typeface="Times New Roman" panose="02020603050405020304" pitchFamily="18" charset="0"/>
              </a:rPr>
              <a:t>strachu</a:t>
            </a:r>
            <a:r>
              <a:rPr lang="pl-PL" sz="1700" dirty="0">
                <a:latin typeface="Times New Roman" panose="02020603050405020304" pitchFamily="18" charset="0"/>
                <a:cs typeface="Times New Roman" panose="02020603050405020304" pitchFamily="18" charset="0"/>
              </a:rPr>
              <a:t>, który wzbudza w poddanych, od bezwzględnego </a:t>
            </a:r>
            <a:r>
              <a:rPr lang="pl-PL" sz="1700" b="1" dirty="0">
                <a:latin typeface="Times New Roman" panose="02020603050405020304" pitchFamily="18" charset="0"/>
                <a:cs typeface="Times New Roman" panose="02020603050405020304" pitchFamily="18" charset="0"/>
              </a:rPr>
              <a:t>posłuszeństwa</a:t>
            </a:r>
            <a:r>
              <a:rPr lang="pl-PL" sz="1700" dirty="0">
                <a:latin typeface="Times New Roman" panose="02020603050405020304" pitchFamily="18" charset="0"/>
                <a:cs typeface="Times New Roman" panose="02020603050405020304" pitchFamily="18" charset="0"/>
              </a:rPr>
              <a:t> wobec zwierzchników</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taki system władzy </a:t>
            </a:r>
            <a:r>
              <a:rPr lang="pl-PL" sz="1700" b="1" dirty="0">
                <a:latin typeface="Times New Roman" panose="02020603050405020304" pitchFamily="18" charset="0"/>
                <a:cs typeface="Times New Roman" panose="02020603050405020304" pitchFamily="18" charset="0"/>
              </a:rPr>
              <a:t>nie jest stabilny</a:t>
            </a:r>
            <a:r>
              <a:rPr lang="pl-PL" sz="1700" dirty="0">
                <a:latin typeface="Times New Roman" panose="02020603050405020304" pitchFamily="18" charset="0"/>
                <a:cs typeface="Times New Roman" panose="02020603050405020304" pitchFamily="18" charset="0"/>
              </a:rPr>
              <a:t>, ponieważ opiera się na przemocy i nienawiści, a nie na lojalności czy szacunku</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senator zdaje sobie sprawę z </a:t>
            </a:r>
            <a:r>
              <a:rPr lang="pl-PL" sz="1700" b="1" dirty="0">
                <a:latin typeface="Times New Roman" panose="02020603050405020304" pitchFamily="18" charset="0"/>
                <a:cs typeface="Times New Roman" panose="02020603050405020304" pitchFamily="18" charset="0"/>
              </a:rPr>
              <a:t>kruchości</a:t>
            </a:r>
            <a:r>
              <a:rPr lang="pl-PL" sz="1700" dirty="0">
                <a:latin typeface="Times New Roman" panose="02020603050405020304" pitchFamily="18" charset="0"/>
                <a:cs typeface="Times New Roman" panose="02020603050405020304" pitchFamily="18" charset="0"/>
              </a:rPr>
              <a:t> swojej pozycji – jedno spojrzenie cara, nieprzychylny gest mogą odebrać mu wszystko</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życie skupione na zdobywaniu władzy i aprobaty, moralna degeneracji, niszczenie swojej duszy</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człowiek, który nie tylko nie ma szans na odkupienie, ale jest także igraszką w rękach sił zła = obraz człowieka, który już za życia doświadcza piekła, będącego konsekwencją jego niemoralnych wyborów</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dwór cara – środowisko pełne </a:t>
            </a:r>
            <a:r>
              <a:rPr lang="pl-PL" sz="1700" b="1" dirty="0">
                <a:latin typeface="Times New Roman" panose="02020603050405020304" pitchFamily="18" charset="0"/>
                <a:cs typeface="Times New Roman" panose="02020603050405020304" pitchFamily="18" charset="0"/>
              </a:rPr>
              <a:t>hipokryzji</a:t>
            </a:r>
            <a:r>
              <a:rPr lang="pl-PL" sz="1700" dirty="0">
                <a:latin typeface="Times New Roman" panose="02020603050405020304" pitchFamily="18" charset="0"/>
                <a:cs typeface="Times New Roman" panose="02020603050405020304" pitchFamily="18" charset="0"/>
              </a:rPr>
              <a:t>, fałszu, żyje w strachu przed utratą łaski, knuje intrygi, by zdobyć większe wpływy</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car – osoba </a:t>
            </a:r>
            <a:r>
              <a:rPr lang="pl-PL" sz="1700" b="1" dirty="0">
                <a:latin typeface="Times New Roman" panose="02020603050405020304" pitchFamily="18" charset="0"/>
                <a:cs typeface="Times New Roman" panose="02020603050405020304" pitchFamily="18" charset="0"/>
              </a:rPr>
              <a:t>bezwzględna</a:t>
            </a:r>
            <a:r>
              <a:rPr lang="pl-PL" sz="1700" dirty="0">
                <a:latin typeface="Times New Roman" panose="02020603050405020304" pitchFamily="18" charset="0"/>
                <a:cs typeface="Times New Roman" panose="02020603050405020304" pitchFamily="18" charset="0"/>
              </a:rPr>
              <a:t>, której decyzje o losach poddanych zależą od chwilowego nastroju, co demoralizuje całe społeczeństwo</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krytyka tyranii oraz wynikających z niej </a:t>
            </a:r>
            <a:r>
              <a:rPr lang="pl-PL" sz="1700" b="1" dirty="0">
                <a:latin typeface="Times New Roman" panose="02020603050405020304" pitchFamily="18" charset="0"/>
                <a:cs typeface="Times New Roman" panose="02020603050405020304" pitchFamily="18" charset="0"/>
              </a:rPr>
              <a:t>mechanizmów władzy opartej na przemocy i strachu</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najbardziej okrutni oprawcy są </a:t>
            </a:r>
            <a:r>
              <a:rPr lang="pl-PL" sz="1700" b="1" dirty="0">
                <a:latin typeface="Times New Roman" panose="02020603050405020304" pitchFamily="18" charset="0"/>
                <a:cs typeface="Times New Roman" panose="02020603050405020304" pitchFamily="18" charset="0"/>
              </a:rPr>
              <a:t>niewolnikami</a:t>
            </a:r>
            <a:r>
              <a:rPr lang="pl-PL" sz="1700" dirty="0">
                <a:latin typeface="Times New Roman" panose="02020603050405020304" pitchFamily="18" charset="0"/>
                <a:cs typeface="Times New Roman" panose="02020603050405020304" pitchFamily="18" charset="0"/>
              </a:rPr>
              <a:t> tworzonego przez siebie systemu</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sen ukazuje </a:t>
            </a:r>
            <a:r>
              <a:rPr lang="pl-PL" sz="1700" b="1" dirty="0">
                <a:latin typeface="Times New Roman" panose="02020603050405020304" pitchFamily="18" charset="0"/>
                <a:cs typeface="Times New Roman" panose="02020603050405020304" pitchFamily="18" charset="0"/>
              </a:rPr>
              <a:t>wewnętrzną słabość tyrana</a:t>
            </a:r>
            <a:r>
              <a:rPr lang="pl-PL" sz="1700" dirty="0">
                <a:latin typeface="Times New Roman" panose="02020603050405020304" pitchFamily="18" charset="0"/>
                <a:cs typeface="Times New Roman" panose="02020603050405020304" pitchFamily="18" charset="0"/>
              </a:rPr>
              <a:t>, którego życie jest podporządkowane lękowi przed utratą kontroli i aprobaty</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władza oparta na przemocy i niesprawiedliwości ostatecznie </a:t>
            </a:r>
            <a:r>
              <a:rPr lang="pl-PL" sz="1700" b="1" dirty="0">
                <a:latin typeface="Times New Roman" panose="02020603050405020304" pitchFamily="18" charset="0"/>
                <a:cs typeface="Times New Roman" panose="02020603050405020304" pitchFamily="18" charset="0"/>
              </a:rPr>
              <a:t>obraca się przeciwko swoim twórcom</a:t>
            </a:r>
            <a:r>
              <a:rPr lang="pl-PL" sz="1700" dirty="0">
                <a:latin typeface="Times New Roman" panose="02020603050405020304" pitchFamily="18" charset="0"/>
                <a:cs typeface="Times New Roman" panose="02020603050405020304" pitchFamily="18" charset="0"/>
              </a:rPr>
              <a:t>, prowadząc do ich upadku</a:t>
            </a:r>
          </a:p>
          <a:p>
            <a:pPr marL="457200" indent="-457200">
              <a:buFont typeface="Arial" panose="020B0604020202020204" pitchFamily="34" charset="0"/>
              <a:buChar char="•"/>
            </a:pPr>
            <a:r>
              <a:rPr lang="pl-PL" sz="1700" dirty="0">
                <a:latin typeface="Times New Roman" panose="02020603050405020304" pitchFamily="18" charset="0"/>
                <a:cs typeface="Times New Roman" panose="02020603050405020304" pitchFamily="18" charset="0"/>
              </a:rPr>
              <a:t>„Dziady” mają wymiar uniwersalny – </a:t>
            </a:r>
            <a:r>
              <a:rPr lang="pl-PL" sz="1700" u="sng" dirty="0">
                <a:latin typeface="Times New Roman" panose="02020603050405020304" pitchFamily="18" charset="0"/>
                <a:cs typeface="Times New Roman" panose="02020603050405020304" pitchFamily="18" charset="0"/>
              </a:rPr>
              <a:t>ostrzeżenie przed konsekwencjami moralnego upadku władzy.</a:t>
            </a:r>
          </a:p>
        </p:txBody>
      </p:sp>
      <p:sp>
        <p:nvSpPr>
          <p:cNvPr id="4" name="Symbol zastępczy stopki 3">
            <a:extLst>
              <a:ext uri="{FF2B5EF4-FFF2-40B4-BE49-F238E27FC236}">
                <a16:creationId xmlns:a16="http://schemas.microsoft.com/office/drawing/2014/main" id="{51EA5C3B-5B46-D173-3D35-6A882CBAEE48}"/>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429618AE-631C-9A4F-8FBC-5D7970E6BA52}"/>
              </a:ext>
            </a:extLst>
          </p:cNvPr>
          <p:cNvSpPr>
            <a:spLocks noGrp="1"/>
          </p:cNvSpPr>
          <p:nvPr>
            <p:ph type="sldNum" sz="quarter" idx="12"/>
          </p:nvPr>
        </p:nvSpPr>
        <p:spPr/>
        <p:txBody>
          <a:bodyPr/>
          <a:lstStyle/>
          <a:p>
            <a:fld id="{7DC156E3-3058-425B-BF5C-5DBAA96BCB03}" type="slidenum">
              <a:rPr lang="pl-PL" altLang="pl-PL" smtClean="0"/>
              <a:pPr/>
              <a:t>20</a:t>
            </a:fld>
            <a:endParaRPr lang="pl-PL" altLang="pl-PL"/>
          </a:p>
        </p:txBody>
      </p:sp>
    </p:spTree>
    <p:extLst>
      <p:ext uri="{BB962C8B-B14F-4D97-AF65-F5344CB8AC3E}">
        <p14:creationId xmlns:p14="http://schemas.microsoft.com/office/powerpoint/2010/main" val="436245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756CFE7-D308-EEC3-7191-9B70DED69AAB}"/>
              </a:ext>
            </a:extLst>
          </p:cNvPr>
          <p:cNvSpPr>
            <a:spLocks noGrp="1"/>
          </p:cNvSpPr>
          <p:nvPr>
            <p:ph type="ctrTitle"/>
          </p:nvPr>
        </p:nvSpPr>
        <p:spPr>
          <a:xfrm>
            <a:off x="1101213" y="834188"/>
            <a:ext cx="10363200" cy="1470025"/>
          </a:xfrm>
        </p:spPr>
        <p:txBody>
          <a:bodyPr/>
          <a:lstStyle/>
          <a:p>
            <a:r>
              <a:rPr lang="pl-PL" dirty="0"/>
              <a:t>Czy wiesz, że…</a:t>
            </a:r>
          </a:p>
        </p:txBody>
      </p:sp>
      <p:sp>
        <p:nvSpPr>
          <p:cNvPr id="3" name="Podtytuł 2">
            <a:extLst>
              <a:ext uri="{FF2B5EF4-FFF2-40B4-BE49-F238E27FC236}">
                <a16:creationId xmlns:a16="http://schemas.microsoft.com/office/drawing/2014/main" id="{323CFD50-D87F-CFD8-3D8E-3188FF8614FF}"/>
              </a:ext>
            </a:extLst>
          </p:cNvPr>
          <p:cNvSpPr>
            <a:spLocks noGrp="1"/>
          </p:cNvSpPr>
          <p:nvPr>
            <p:ph type="subTitle" idx="1"/>
          </p:nvPr>
        </p:nvSpPr>
        <p:spPr/>
        <p:txBody>
          <a:bodyPr/>
          <a:lstStyle/>
          <a:p>
            <a:endParaRPr lang="pl-PL"/>
          </a:p>
        </p:txBody>
      </p:sp>
      <p:sp>
        <p:nvSpPr>
          <p:cNvPr id="4" name="Symbol zastępczy stopki 3">
            <a:extLst>
              <a:ext uri="{FF2B5EF4-FFF2-40B4-BE49-F238E27FC236}">
                <a16:creationId xmlns:a16="http://schemas.microsoft.com/office/drawing/2014/main" id="{4924F6EA-B28A-C823-A1BD-5AA7235D27F9}"/>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BC103F5F-CEF1-C6CC-7974-D12D62CDE8A9}"/>
              </a:ext>
            </a:extLst>
          </p:cNvPr>
          <p:cNvSpPr>
            <a:spLocks noGrp="1"/>
          </p:cNvSpPr>
          <p:nvPr>
            <p:ph type="sldNum" sz="quarter" idx="12"/>
          </p:nvPr>
        </p:nvSpPr>
        <p:spPr/>
        <p:txBody>
          <a:bodyPr/>
          <a:lstStyle/>
          <a:p>
            <a:fld id="{7DC156E3-3058-425B-BF5C-5DBAA96BCB03}" type="slidenum">
              <a:rPr lang="pl-PL" altLang="pl-PL" smtClean="0"/>
              <a:pPr/>
              <a:t>21</a:t>
            </a:fld>
            <a:endParaRPr lang="pl-PL" altLang="pl-PL"/>
          </a:p>
        </p:txBody>
      </p:sp>
      <p:pic>
        <p:nvPicPr>
          <p:cNvPr id="1026" name="Picture 2" descr="Nikołaj Nowosilcow – Wikipedia, wolna encyklopedia">
            <a:extLst>
              <a:ext uri="{FF2B5EF4-FFF2-40B4-BE49-F238E27FC236}">
                <a16:creationId xmlns:a16="http://schemas.microsoft.com/office/drawing/2014/main" id="{56504B53-3348-98DC-2BEF-061883B38A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71" y="0"/>
            <a:ext cx="56340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2B007F96-0CAA-43C3-34CC-B95F943C3FA3}"/>
              </a:ext>
            </a:extLst>
          </p:cNvPr>
          <p:cNvPicPr>
            <a:picLocks noChangeAspect="1"/>
          </p:cNvPicPr>
          <p:nvPr/>
        </p:nvPicPr>
        <p:blipFill>
          <a:blip r:embed="rId3"/>
          <a:stretch>
            <a:fillRect/>
          </a:stretch>
        </p:blipFill>
        <p:spPr>
          <a:xfrm>
            <a:off x="39330" y="2166563"/>
            <a:ext cx="7551174" cy="2810140"/>
          </a:xfrm>
          <a:prstGeom prst="rect">
            <a:avLst/>
          </a:prstGeom>
        </p:spPr>
      </p:pic>
    </p:spTree>
    <p:extLst>
      <p:ext uri="{BB962C8B-B14F-4D97-AF65-F5344CB8AC3E}">
        <p14:creationId xmlns:p14="http://schemas.microsoft.com/office/powerpoint/2010/main" val="254127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7E2497-AC8F-29D7-97AC-AF917516AA20}"/>
              </a:ext>
            </a:extLst>
          </p:cNvPr>
          <p:cNvSpPr>
            <a:spLocks noGrp="1"/>
          </p:cNvSpPr>
          <p:nvPr>
            <p:ph type="ctrTitle"/>
          </p:nvPr>
        </p:nvSpPr>
        <p:spPr>
          <a:xfrm>
            <a:off x="415413" y="998538"/>
            <a:ext cx="6349181" cy="1470025"/>
          </a:xfrm>
        </p:spPr>
        <p:txBody>
          <a:bodyPr/>
          <a:lstStyle/>
          <a:p>
            <a:r>
              <a:rPr lang="pl-PL" dirty="0"/>
              <a:t>O tyranii władzy</a:t>
            </a:r>
          </a:p>
        </p:txBody>
      </p:sp>
      <p:sp>
        <p:nvSpPr>
          <p:cNvPr id="3" name="Podtytuł 2">
            <a:extLst>
              <a:ext uri="{FF2B5EF4-FFF2-40B4-BE49-F238E27FC236}">
                <a16:creationId xmlns:a16="http://schemas.microsoft.com/office/drawing/2014/main" id="{D7032F54-D13E-A4D7-43E0-705D933F2946}"/>
              </a:ext>
            </a:extLst>
          </p:cNvPr>
          <p:cNvSpPr>
            <a:spLocks noGrp="1"/>
          </p:cNvSpPr>
          <p:nvPr>
            <p:ph type="subTitle" idx="1"/>
          </p:nvPr>
        </p:nvSpPr>
        <p:spPr>
          <a:xfrm>
            <a:off x="157316" y="3521076"/>
            <a:ext cx="6607278" cy="2878394"/>
          </a:xfrm>
        </p:spPr>
        <p:txBody>
          <a:bodyPr>
            <a:normAutofit lnSpcReduction="10000"/>
          </a:bodyPr>
          <a:lstStyle/>
          <a:p>
            <a:pPr marL="457200" indent="-457200">
              <a:buFont typeface="Arial" panose="020B0604020202020204" pitchFamily="34" charset="0"/>
              <a:buChar char="•"/>
            </a:pPr>
            <a:r>
              <a:rPr lang="pl-PL" dirty="0"/>
              <a:t>Przegląd wojska</a:t>
            </a:r>
          </a:p>
          <a:p>
            <a:pPr marL="457200" indent="-457200">
              <a:buFont typeface="Arial" panose="020B0604020202020204" pitchFamily="34" charset="0"/>
              <a:buChar char="•"/>
            </a:pPr>
            <a:r>
              <a:rPr lang="pl-PL" dirty="0"/>
              <a:t>Zachowanie dowódców</a:t>
            </a:r>
          </a:p>
          <a:p>
            <a:pPr marL="457200" indent="-457200">
              <a:buFont typeface="Arial" panose="020B0604020202020204" pitchFamily="34" charset="0"/>
              <a:buChar char="•"/>
            </a:pPr>
            <a:r>
              <a:rPr lang="pl-PL" dirty="0"/>
              <a:t>Wojsko</a:t>
            </a:r>
          </a:p>
          <a:p>
            <a:pPr marL="457200" indent="-457200">
              <a:buFont typeface="Arial" panose="020B0604020202020204" pitchFamily="34" charset="0"/>
              <a:buChar char="•"/>
            </a:pPr>
            <a:r>
              <a:rPr lang="pl-PL" dirty="0"/>
              <a:t>Car </a:t>
            </a:r>
          </a:p>
          <a:p>
            <a:pPr marL="457200" indent="-457200">
              <a:buFont typeface="Arial" panose="020B0604020202020204" pitchFamily="34" charset="0"/>
              <a:buChar char="•"/>
            </a:pPr>
            <a:r>
              <a:rPr lang="pl-PL" dirty="0"/>
              <a:t>Wartość człowieka</a:t>
            </a:r>
          </a:p>
          <a:p>
            <a:pPr marL="457200" indent="-457200">
              <a:buFont typeface="Arial" panose="020B0604020202020204" pitchFamily="34" charset="0"/>
              <a:buChar char="•"/>
            </a:pPr>
            <a:r>
              <a:rPr lang="pl-PL" dirty="0"/>
              <a:t>Mechanizm tyranii władzy</a:t>
            </a:r>
          </a:p>
          <a:p>
            <a:pPr marL="457200" indent="-457200">
              <a:buFont typeface="Arial" panose="020B0604020202020204" pitchFamily="34" charset="0"/>
              <a:buChar char="•"/>
            </a:pPr>
            <a:endParaRPr lang="pl-PL" dirty="0"/>
          </a:p>
        </p:txBody>
      </p:sp>
      <p:sp>
        <p:nvSpPr>
          <p:cNvPr id="4" name="Symbol zastępczy stopki 3">
            <a:extLst>
              <a:ext uri="{FF2B5EF4-FFF2-40B4-BE49-F238E27FC236}">
                <a16:creationId xmlns:a16="http://schemas.microsoft.com/office/drawing/2014/main" id="{552CEF5D-8FC0-308A-1EFB-31558BFE871B}"/>
              </a:ext>
            </a:extLst>
          </p:cNvPr>
          <p:cNvSpPr>
            <a:spLocks noGrp="1"/>
          </p:cNvSpPr>
          <p:nvPr>
            <p:ph type="ftr" sz="quarter" idx="11"/>
          </p:nvPr>
        </p:nvSpPr>
        <p:spPr/>
        <p:txBody>
          <a:bodyPr/>
          <a:lstStyle/>
          <a:p>
            <a:pPr>
              <a:defRPr/>
            </a:pPr>
            <a:endParaRPr lang="pl-PL" dirty="0"/>
          </a:p>
        </p:txBody>
      </p:sp>
      <p:sp>
        <p:nvSpPr>
          <p:cNvPr id="5" name="Symbol zastępczy numeru slajdu 4">
            <a:extLst>
              <a:ext uri="{FF2B5EF4-FFF2-40B4-BE49-F238E27FC236}">
                <a16:creationId xmlns:a16="http://schemas.microsoft.com/office/drawing/2014/main" id="{ACC0229E-7860-A9A8-209E-83CD7BE36335}"/>
              </a:ext>
            </a:extLst>
          </p:cNvPr>
          <p:cNvSpPr>
            <a:spLocks noGrp="1"/>
          </p:cNvSpPr>
          <p:nvPr>
            <p:ph type="sldNum" sz="quarter" idx="12"/>
          </p:nvPr>
        </p:nvSpPr>
        <p:spPr/>
        <p:txBody>
          <a:bodyPr/>
          <a:lstStyle/>
          <a:p>
            <a:fld id="{7DC156E3-3058-425B-BF5C-5DBAA96BCB03}" type="slidenum">
              <a:rPr lang="pl-PL" altLang="pl-PL" smtClean="0"/>
              <a:pPr/>
              <a:t>22</a:t>
            </a:fld>
            <a:endParaRPr lang="pl-PL" altLang="pl-PL" dirty="0"/>
          </a:p>
        </p:txBody>
      </p:sp>
      <p:pic>
        <p:nvPicPr>
          <p:cNvPr id="54274" name="Picture 2">
            <a:extLst>
              <a:ext uri="{FF2B5EF4-FFF2-40B4-BE49-F238E27FC236}">
                <a16:creationId xmlns:a16="http://schemas.microsoft.com/office/drawing/2014/main" id="{FC681E77-EF00-4D6A-AE17-8DBE2E63E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987" y="739776"/>
            <a:ext cx="4419600" cy="278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055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A7CCAE-FF76-AC08-4353-41D2EFE67F82}"/>
              </a:ext>
            </a:extLst>
          </p:cNvPr>
          <p:cNvSpPr>
            <a:spLocks noGrp="1"/>
          </p:cNvSpPr>
          <p:nvPr>
            <p:ph type="ctrTitle"/>
          </p:nvPr>
        </p:nvSpPr>
        <p:spPr>
          <a:xfrm>
            <a:off x="570271" y="136526"/>
            <a:ext cx="10363200" cy="758210"/>
          </a:xfrm>
        </p:spPr>
        <p:txBody>
          <a:bodyPr/>
          <a:lstStyle/>
          <a:p>
            <a:r>
              <a:rPr lang="pl-PL" dirty="0"/>
              <a:t>Porozmawiajmy…</a:t>
            </a:r>
          </a:p>
        </p:txBody>
      </p:sp>
      <p:sp>
        <p:nvSpPr>
          <p:cNvPr id="3" name="Podtytuł 2">
            <a:extLst>
              <a:ext uri="{FF2B5EF4-FFF2-40B4-BE49-F238E27FC236}">
                <a16:creationId xmlns:a16="http://schemas.microsoft.com/office/drawing/2014/main" id="{28513B0E-D6E0-8608-3033-5C2AC6490EE0}"/>
              </a:ext>
            </a:extLst>
          </p:cNvPr>
          <p:cNvSpPr>
            <a:spLocks noGrp="1"/>
          </p:cNvSpPr>
          <p:nvPr>
            <p:ph type="subTitle" idx="1"/>
          </p:nvPr>
        </p:nvSpPr>
        <p:spPr>
          <a:xfrm>
            <a:off x="838200" y="1338518"/>
            <a:ext cx="10363200" cy="5382956"/>
          </a:xfrm>
        </p:spPr>
        <p:txBody>
          <a:bodyPr>
            <a:normAutofit fontScale="85000" lnSpcReduction="20000"/>
          </a:bodyPr>
          <a:lstStyle/>
          <a:p>
            <a:pPr marL="514350" indent="-514350">
              <a:buAutoNum type="arabicPeriod"/>
            </a:pPr>
            <a:r>
              <a:rPr lang="pl-PL" sz="3000" dirty="0">
                <a:solidFill>
                  <a:schemeClr val="accent6">
                    <a:lumMod val="75000"/>
                  </a:schemeClr>
                </a:solidFill>
                <a:latin typeface="Times New Roman" panose="02020603050405020304" pitchFamily="18" charset="0"/>
                <a:cs typeface="Times New Roman" panose="02020603050405020304" pitchFamily="18" charset="0"/>
              </a:rPr>
              <a:t>Przegląd wojska </a:t>
            </a:r>
          </a:p>
          <a:p>
            <a:r>
              <a:rPr lang="pl-PL" sz="3000" dirty="0">
                <a:solidFill>
                  <a:schemeClr val="accent6">
                    <a:lumMod val="75000"/>
                  </a:schemeClr>
                </a:solidFill>
                <a:latin typeface="Times New Roman" panose="02020603050405020304" pitchFamily="18" charset="0"/>
                <a:cs typeface="Times New Roman" panose="02020603050405020304" pitchFamily="18" charset="0"/>
              </a:rPr>
              <a:t>Codzienny rytuał cara – każdego ranka przygląda się swoim żołnierzom na wielkim placu. Nowoczesność i potęga Rosji to w rzeczywistości brutalność, z jaką traktowani są żołnierze. Podczas manewrów nikt nie zwraca uwagi na tratowanych ludzi – car wymaga perfekcji, a każda niedoskonałość może spotkać się z jego gniewem. </a:t>
            </a:r>
            <a:br>
              <a:rPr lang="pl-PL" sz="3000" dirty="0">
                <a:solidFill>
                  <a:schemeClr val="accent6">
                    <a:lumMod val="75000"/>
                  </a:schemeClr>
                </a:solidFill>
                <a:latin typeface="Times New Roman" panose="02020603050405020304" pitchFamily="18" charset="0"/>
                <a:cs typeface="Times New Roman" panose="02020603050405020304" pitchFamily="18" charset="0"/>
              </a:rPr>
            </a:br>
            <a:endParaRPr lang="pl-PL" sz="3000" dirty="0">
              <a:solidFill>
                <a:schemeClr val="accent6">
                  <a:lumMod val="75000"/>
                </a:schemeClr>
              </a:solidFill>
              <a:latin typeface="Times New Roman" panose="02020603050405020304" pitchFamily="18" charset="0"/>
              <a:cs typeface="Times New Roman" panose="02020603050405020304" pitchFamily="18" charset="0"/>
            </a:endParaRPr>
          </a:p>
          <a:p>
            <a:r>
              <a:rPr lang="pl-PL" sz="3000" b="0" i="0" dirty="0">
                <a:solidFill>
                  <a:schemeClr val="accent6">
                    <a:lumMod val="75000"/>
                  </a:schemeClr>
                </a:solidFill>
                <a:effectLst/>
                <a:latin typeface="Times New Roman" panose="02020603050405020304" pitchFamily="18" charset="0"/>
                <a:cs typeface="Times New Roman" panose="02020603050405020304" pitchFamily="18" charset="0"/>
              </a:rPr>
              <a:t>2. Zachowanie dowódców</a:t>
            </a:r>
          </a:p>
          <a:p>
            <a:r>
              <a:rPr lang="pl-PL" sz="3000" b="0" i="0" dirty="0">
                <a:solidFill>
                  <a:schemeClr val="accent6">
                    <a:lumMod val="75000"/>
                  </a:schemeClr>
                </a:solidFill>
                <a:effectLst/>
                <a:latin typeface="Times New Roman" panose="02020603050405020304" pitchFamily="18" charset="0"/>
                <a:cs typeface="Times New Roman" panose="02020603050405020304" pitchFamily="18" charset="0"/>
              </a:rPr>
              <a:t>Despotyczne rządy zamieniają ludzi w zwierzęta, stłamszone, zastraszone i karne. </a:t>
            </a:r>
            <a:r>
              <a:rPr lang="pl-PL" sz="3000" b="0" i="0" u="sng" dirty="0">
                <a:solidFill>
                  <a:schemeClr val="accent6">
                    <a:lumMod val="75000"/>
                  </a:schemeClr>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Strach</a:t>
            </a:r>
            <a:r>
              <a:rPr lang="pl-PL" sz="3000" b="0" i="0" dirty="0">
                <a:solidFill>
                  <a:schemeClr val="accent6">
                    <a:lumMod val="75000"/>
                  </a:schemeClr>
                </a:solidFill>
                <a:effectLst/>
                <a:latin typeface="Times New Roman" panose="02020603050405020304" pitchFamily="18" charset="0"/>
                <a:cs typeface="Times New Roman" panose="02020603050405020304" pitchFamily="18" charset="0"/>
              </a:rPr>
              <a:t> paraliżuje ich działania. Podczas przeglądu wojska giną młody Litwin oraz służący oficera ślepo posłuszny rozkazom swojego Pana. "Pan kazał siedzieć i sługa usiądzie (...) I dotąd wierny panu, choć bez duszy".</a:t>
            </a:r>
          </a:p>
          <a:p>
            <a:br>
              <a:rPr lang="pl-PL" sz="3000" dirty="0">
                <a:solidFill>
                  <a:schemeClr val="accent6">
                    <a:lumMod val="75000"/>
                  </a:schemeClr>
                </a:solidFill>
                <a:latin typeface="Times New Roman" panose="02020603050405020304" pitchFamily="18" charset="0"/>
                <a:cs typeface="Times New Roman" panose="02020603050405020304" pitchFamily="18" charset="0"/>
              </a:rPr>
            </a:br>
            <a:r>
              <a:rPr lang="pl-PL" sz="3000" dirty="0">
                <a:solidFill>
                  <a:schemeClr val="accent6">
                    <a:lumMod val="75000"/>
                  </a:schemeClr>
                </a:solidFill>
                <a:latin typeface="Times New Roman" panose="02020603050405020304" pitchFamily="18" charset="0"/>
                <a:cs typeface="Times New Roman" panose="02020603050405020304" pitchFamily="18" charset="0"/>
              </a:rPr>
              <a:t>Zatem dowódcy i urzędnicy są całkowicie posłuszni carowi, usługują mu, robią wszystko, by car był zadowolony.</a:t>
            </a:r>
          </a:p>
        </p:txBody>
      </p:sp>
      <p:sp>
        <p:nvSpPr>
          <p:cNvPr id="4" name="Symbol zastępczy stopki 3">
            <a:extLst>
              <a:ext uri="{FF2B5EF4-FFF2-40B4-BE49-F238E27FC236}">
                <a16:creationId xmlns:a16="http://schemas.microsoft.com/office/drawing/2014/main" id="{A5AD0023-C4BE-2CA2-6634-1D56725B4F57}"/>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DD7EA538-77BC-62EE-34E0-1AD640E5E3AE}"/>
              </a:ext>
            </a:extLst>
          </p:cNvPr>
          <p:cNvSpPr>
            <a:spLocks noGrp="1"/>
          </p:cNvSpPr>
          <p:nvPr>
            <p:ph type="sldNum" sz="quarter" idx="12"/>
          </p:nvPr>
        </p:nvSpPr>
        <p:spPr/>
        <p:txBody>
          <a:bodyPr/>
          <a:lstStyle/>
          <a:p>
            <a:fld id="{7DC156E3-3058-425B-BF5C-5DBAA96BCB03}" type="slidenum">
              <a:rPr lang="pl-PL" altLang="pl-PL" smtClean="0"/>
              <a:pPr/>
              <a:t>23</a:t>
            </a:fld>
            <a:endParaRPr lang="pl-PL" altLang="pl-PL"/>
          </a:p>
        </p:txBody>
      </p:sp>
    </p:spTree>
    <p:extLst>
      <p:ext uri="{BB962C8B-B14F-4D97-AF65-F5344CB8AC3E}">
        <p14:creationId xmlns:p14="http://schemas.microsoft.com/office/powerpoint/2010/main" val="3035434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323E7E-F3F3-A91D-1C2A-839C08786C28}"/>
              </a:ext>
            </a:extLst>
          </p:cNvPr>
          <p:cNvSpPr>
            <a:spLocks noGrp="1"/>
          </p:cNvSpPr>
          <p:nvPr>
            <p:ph type="ctrTitle"/>
          </p:nvPr>
        </p:nvSpPr>
        <p:spPr>
          <a:xfrm>
            <a:off x="914400" y="262297"/>
            <a:ext cx="10363200" cy="1470025"/>
          </a:xfrm>
        </p:spPr>
        <p:txBody>
          <a:bodyPr/>
          <a:lstStyle/>
          <a:p>
            <a:r>
              <a:rPr lang="pl-PL" dirty="0"/>
              <a:t>Rozmawiajmy dalej…</a:t>
            </a:r>
          </a:p>
        </p:txBody>
      </p:sp>
      <p:sp>
        <p:nvSpPr>
          <p:cNvPr id="3" name="Podtytuł 2">
            <a:extLst>
              <a:ext uri="{FF2B5EF4-FFF2-40B4-BE49-F238E27FC236}">
                <a16:creationId xmlns:a16="http://schemas.microsoft.com/office/drawing/2014/main" id="{FC194C90-1828-CDD4-D459-C4D5125CB90F}"/>
              </a:ext>
            </a:extLst>
          </p:cNvPr>
          <p:cNvSpPr>
            <a:spLocks noGrp="1"/>
          </p:cNvSpPr>
          <p:nvPr>
            <p:ph type="subTitle" idx="1"/>
          </p:nvPr>
        </p:nvSpPr>
        <p:spPr>
          <a:xfrm>
            <a:off x="206477" y="1624781"/>
            <a:ext cx="11906865" cy="4970921"/>
          </a:xfrm>
        </p:spPr>
        <p:txBody>
          <a:bodyPr>
            <a:normAutofit/>
          </a:bodyPr>
          <a:lstStyle/>
          <a:p>
            <a:r>
              <a:rPr lang="pl-PL" dirty="0">
                <a:latin typeface="Times New Roman" panose="02020603050405020304" pitchFamily="18" charset="0"/>
                <a:cs typeface="Times New Roman" panose="02020603050405020304" pitchFamily="18" charset="0"/>
              </a:rPr>
              <a:t>3. Wojsko i car</a:t>
            </a:r>
          </a:p>
          <a:p>
            <a:r>
              <a:rPr lang="pl-PL" dirty="0">
                <a:latin typeface="Times New Roman" panose="02020603050405020304" pitchFamily="18" charset="0"/>
                <a:cs typeface="Times New Roman" panose="02020603050405020304" pitchFamily="18" charset="0"/>
              </a:rPr>
              <a:t>Car to bezwzględny despota. Piotr I czy ówczesny car Mikołaj I są </a:t>
            </a:r>
            <a:r>
              <a:rPr lang="pl-PL" u="sng" dirty="0">
                <a:latin typeface="Times New Roman" panose="02020603050405020304" pitchFamily="18" charset="0"/>
                <a:cs typeface="Times New Roman" panose="02020603050405020304" pitchFamily="18" charset="0"/>
              </a:rPr>
              <a:t>tyranami, podporządkowali sobie nie tylko ziemię, ale i dusze ludzi. Władza ta jest okrutna, żądna krwi i absolutnej kontroli. </a:t>
            </a:r>
            <a:r>
              <a:rPr lang="pl-PL" dirty="0">
                <a:latin typeface="Times New Roman" panose="02020603050405020304" pitchFamily="18" charset="0"/>
                <a:cs typeface="Times New Roman" panose="02020603050405020304" pitchFamily="18" charset="0"/>
              </a:rPr>
              <a:t>Rzesze ludzi podporządkowanych carowi są </a:t>
            </a:r>
            <a:r>
              <a:rPr lang="pl-PL" u="sng" dirty="0">
                <a:latin typeface="Times New Roman" panose="02020603050405020304" pitchFamily="18" charset="0"/>
                <a:cs typeface="Times New Roman" panose="02020603050405020304" pitchFamily="18" charset="0"/>
              </a:rPr>
              <a:t>zdeprawowane moralnie, ponieważ ich lojalność opiera się na strachu i </a:t>
            </a:r>
            <a:r>
              <a:rPr lang="pl-PL" dirty="0">
                <a:latin typeface="Times New Roman" panose="02020603050405020304" pitchFamily="18" charset="0"/>
                <a:cs typeface="Times New Roman" panose="02020603050405020304" pitchFamily="18" charset="0"/>
              </a:rPr>
              <a:t>korzyściach materialnych. Społeczeństwo rosyjskie, mimo cierpienia i zniewolenia, okazuje carowi wiernopoddańczą cześć – to wynik długotrwałego systemu opresji, który wypacza wartości moralne i tłumi pragnienie wolności. </a:t>
            </a:r>
          </a:p>
          <a:p>
            <a:r>
              <a:rPr lang="pl-PL" dirty="0">
                <a:latin typeface="Times New Roman" panose="02020603050405020304" pitchFamily="18" charset="0"/>
                <a:cs typeface="Times New Roman" panose="02020603050405020304" pitchFamily="18" charset="0"/>
              </a:rPr>
              <a:t>Wspólne doświadczenie cierpienia Polaków i Rosjan; hołd tym Rosjanom, którzy odważyli się walczyć o wolność i sprzeciwić despotyzmowi, oni też są ofiarami tyranii. Polacy i Rosjanie, choć podzieleni przez historię i politykę, są zjednoczeni przez wspólny los narodów pod panowaniem tyrana.</a:t>
            </a:r>
          </a:p>
        </p:txBody>
      </p:sp>
      <p:sp>
        <p:nvSpPr>
          <p:cNvPr id="4" name="Symbol zastępczy stopki 3">
            <a:extLst>
              <a:ext uri="{FF2B5EF4-FFF2-40B4-BE49-F238E27FC236}">
                <a16:creationId xmlns:a16="http://schemas.microsoft.com/office/drawing/2014/main" id="{B37DE8BB-7E2E-B4F8-36A8-D3DC53D1F316}"/>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9B949907-1A68-9DDA-2E22-8A581F2A625E}"/>
              </a:ext>
            </a:extLst>
          </p:cNvPr>
          <p:cNvSpPr>
            <a:spLocks noGrp="1"/>
          </p:cNvSpPr>
          <p:nvPr>
            <p:ph type="sldNum" sz="quarter" idx="12"/>
          </p:nvPr>
        </p:nvSpPr>
        <p:spPr/>
        <p:txBody>
          <a:bodyPr/>
          <a:lstStyle/>
          <a:p>
            <a:fld id="{7DC156E3-3058-425B-BF5C-5DBAA96BCB03}" type="slidenum">
              <a:rPr lang="pl-PL" altLang="pl-PL" smtClean="0"/>
              <a:pPr/>
              <a:t>24</a:t>
            </a:fld>
            <a:endParaRPr lang="pl-PL" altLang="pl-PL"/>
          </a:p>
        </p:txBody>
      </p:sp>
    </p:spTree>
    <p:extLst>
      <p:ext uri="{BB962C8B-B14F-4D97-AF65-F5344CB8AC3E}">
        <p14:creationId xmlns:p14="http://schemas.microsoft.com/office/powerpoint/2010/main" val="807641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2C9A3F-92E1-E21A-34D1-5A22387DF5F4}"/>
              </a:ext>
            </a:extLst>
          </p:cNvPr>
          <p:cNvSpPr>
            <a:spLocks noGrp="1"/>
          </p:cNvSpPr>
          <p:nvPr>
            <p:ph type="ctrTitle"/>
          </p:nvPr>
        </p:nvSpPr>
        <p:spPr>
          <a:xfrm>
            <a:off x="1288026" y="272129"/>
            <a:ext cx="10363200" cy="1470025"/>
          </a:xfrm>
        </p:spPr>
        <p:txBody>
          <a:bodyPr/>
          <a:lstStyle/>
          <a:p>
            <a:r>
              <a:rPr lang="pl-PL" dirty="0"/>
              <a:t>I jeszcze rozmawiajmy…</a:t>
            </a:r>
          </a:p>
        </p:txBody>
      </p:sp>
      <p:sp>
        <p:nvSpPr>
          <p:cNvPr id="3" name="Podtytuł 2">
            <a:extLst>
              <a:ext uri="{FF2B5EF4-FFF2-40B4-BE49-F238E27FC236}">
                <a16:creationId xmlns:a16="http://schemas.microsoft.com/office/drawing/2014/main" id="{E1F4FBC3-FDFA-441E-0E2D-CC9F19EFA2DA}"/>
              </a:ext>
            </a:extLst>
          </p:cNvPr>
          <p:cNvSpPr>
            <a:spLocks noGrp="1"/>
          </p:cNvSpPr>
          <p:nvPr>
            <p:ph type="subTitle" idx="1"/>
          </p:nvPr>
        </p:nvSpPr>
        <p:spPr>
          <a:xfrm>
            <a:off x="838200" y="2330244"/>
            <a:ext cx="10363199" cy="4208667"/>
          </a:xfrm>
        </p:spPr>
        <p:txBody>
          <a:bodyPr>
            <a:normAutofit/>
          </a:bodyPr>
          <a:lstStyle/>
          <a:p>
            <a:r>
              <a:rPr lang="pl-PL" b="1" dirty="0">
                <a:solidFill>
                  <a:schemeClr val="accent6">
                    <a:lumMod val="75000"/>
                  </a:schemeClr>
                </a:solidFill>
                <a:latin typeface="Times New Roman" panose="02020603050405020304" pitchFamily="18" charset="0"/>
                <a:cs typeface="Times New Roman" panose="02020603050405020304" pitchFamily="18" charset="0"/>
              </a:rPr>
              <a:t>Wartość człowieka i mechanizm władzy </a:t>
            </a:r>
          </a:p>
          <a:p>
            <a:r>
              <a:rPr lang="pl-PL" dirty="0">
                <a:solidFill>
                  <a:srgbClr val="474747"/>
                </a:solidFill>
                <a:latin typeface="Times New Roman" panose="02020603050405020304" pitchFamily="18" charset="0"/>
                <a:cs typeface="Times New Roman" panose="02020603050405020304" pitchFamily="18" charset="0"/>
              </a:rPr>
              <a:t>A</a:t>
            </a:r>
            <a:r>
              <a:rPr lang="pl-PL" b="0" i="0" dirty="0">
                <a:solidFill>
                  <a:srgbClr val="474747"/>
                </a:solidFill>
                <a:effectLst/>
                <a:latin typeface="Times New Roman" panose="02020603050405020304" pitchFamily="18" charset="0"/>
                <a:cs typeface="Times New Roman" panose="02020603050405020304" pitchFamily="18" charset="0"/>
              </a:rPr>
              <a:t>resztowania niewinnych ludzi, torturowanie, skazywanie i wywóz na Syberię dzieci – życie ludzkie dla tyranów nie ma znaczenia.</a:t>
            </a:r>
          </a:p>
          <a:p>
            <a:r>
              <a:rPr lang="pl-PL" dirty="0">
                <a:solidFill>
                  <a:schemeClr val="tx1"/>
                </a:solidFill>
                <a:latin typeface="Times New Roman" panose="02020603050405020304" pitchFamily="18" charset="0"/>
                <a:cs typeface="Times New Roman" panose="02020603050405020304" pitchFamily="18" charset="0"/>
              </a:rPr>
              <a:t>Władza despotyczna, absolutystyczne rządy to przede wszystkim łamanie prawa, strach, nieprzestrzeganie praw człowieka i obywatela. Tyran stosuje przemoc, inwigilację i zbrodnie, by utrzymać swoją pozycję. Służący mu urzędnicy również często stają się tyranami dla swoich podwładnych. </a:t>
            </a:r>
          </a:p>
        </p:txBody>
      </p:sp>
      <p:sp>
        <p:nvSpPr>
          <p:cNvPr id="4" name="Symbol zastępczy stopki 3">
            <a:extLst>
              <a:ext uri="{FF2B5EF4-FFF2-40B4-BE49-F238E27FC236}">
                <a16:creationId xmlns:a16="http://schemas.microsoft.com/office/drawing/2014/main" id="{DD56D1C9-F07C-B1DF-65D6-94F2F52BC168}"/>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47F951FD-CB64-D01A-7AA0-E35C590163E0}"/>
              </a:ext>
            </a:extLst>
          </p:cNvPr>
          <p:cNvSpPr>
            <a:spLocks noGrp="1"/>
          </p:cNvSpPr>
          <p:nvPr>
            <p:ph type="sldNum" sz="quarter" idx="12"/>
          </p:nvPr>
        </p:nvSpPr>
        <p:spPr/>
        <p:txBody>
          <a:bodyPr/>
          <a:lstStyle/>
          <a:p>
            <a:fld id="{7DC156E3-3058-425B-BF5C-5DBAA96BCB03}" type="slidenum">
              <a:rPr lang="pl-PL" altLang="pl-PL" smtClean="0"/>
              <a:pPr/>
              <a:t>25</a:t>
            </a:fld>
            <a:endParaRPr lang="pl-PL" altLang="pl-PL"/>
          </a:p>
        </p:txBody>
      </p:sp>
    </p:spTree>
    <p:extLst>
      <p:ext uri="{BB962C8B-B14F-4D97-AF65-F5344CB8AC3E}">
        <p14:creationId xmlns:p14="http://schemas.microsoft.com/office/powerpoint/2010/main" val="1993506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4246C0-FEA4-1D50-4D4C-2B8E0EF7BA7C}"/>
              </a:ext>
            </a:extLst>
          </p:cNvPr>
          <p:cNvSpPr>
            <a:spLocks noGrp="1"/>
          </p:cNvSpPr>
          <p:nvPr>
            <p:ph type="ctrTitle"/>
          </p:nvPr>
        </p:nvSpPr>
        <p:spPr>
          <a:xfrm>
            <a:off x="152400" y="407322"/>
            <a:ext cx="5255342" cy="3021678"/>
          </a:xfrm>
        </p:spPr>
        <p:txBody>
          <a:bodyPr/>
          <a:lstStyle/>
          <a:p>
            <a:r>
              <a:rPr lang="pl-PL" dirty="0"/>
              <a:t>Martyrologia narodu polskiego, czytamy:</a:t>
            </a:r>
            <a:br>
              <a:rPr lang="pl-PL" dirty="0"/>
            </a:br>
            <a:r>
              <a:rPr lang="pl-PL" dirty="0"/>
              <a:t> s. 180-185.</a:t>
            </a:r>
          </a:p>
        </p:txBody>
      </p:sp>
      <p:sp>
        <p:nvSpPr>
          <p:cNvPr id="3" name="Podtytuł 2">
            <a:extLst>
              <a:ext uri="{FF2B5EF4-FFF2-40B4-BE49-F238E27FC236}">
                <a16:creationId xmlns:a16="http://schemas.microsoft.com/office/drawing/2014/main" id="{07F92F92-515E-A79A-756B-04CA260C4B57}"/>
              </a:ext>
            </a:extLst>
          </p:cNvPr>
          <p:cNvSpPr>
            <a:spLocks noGrp="1"/>
          </p:cNvSpPr>
          <p:nvPr>
            <p:ph type="subTitle" idx="1"/>
          </p:nvPr>
        </p:nvSpPr>
        <p:spPr>
          <a:xfrm>
            <a:off x="152400" y="3578942"/>
            <a:ext cx="5181600" cy="3142532"/>
          </a:xfrm>
        </p:spPr>
        <p:txBody>
          <a:bodyPr>
            <a:normAutofit fontScale="85000" lnSpcReduction="20000"/>
          </a:bodyPr>
          <a:lstStyle/>
          <a:p>
            <a:pPr marL="457200" indent="-457200" algn="l">
              <a:buFont typeface="Arial" panose="020B0604020202020204" pitchFamily="34" charset="0"/>
              <a:buChar char="•"/>
            </a:pPr>
            <a:r>
              <a:rPr lang="pl-PL" dirty="0"/>
              <a:t>Sytuacja Polski</a:t>
            </a:r>
          </a:p>
          <a:p>
            <a:pPr marL="457200" indent="-457200" algn="l">
              <a:buFont typeface="Arial" panose="020B0604020202020204" pitchFamily="34" charset="0"/>
              <a:buChar char="•"/>
            </a:pPr>
            <a:r>
              <a:rPr lang="pl-PL" dirty="0"/>
              <a:t>Postać Heroda</a:t>
            </a:r>
          </a:p>
          <a:p>
            <a:pPr marL="457200" indent="-457200" algn="l">
              <a:buFont typeface="Arial" panose="020B0604020202020204" pitchFamily="34" charset="0"/>
              <a:buChar char="•"/>
            </a:pPr>
            <a:r>
              <a:rPr lang="pl-PL" dirty="0"/>
              <a:t>Postawa Nowosilcowa wobec kobiet</a:t>
            </a:r>
          </a:p>
          <a:p>
            <a:pPr marL="457200" indent="-457200" algn="l">
              <a:buFont typeface="Arial" panose="020B0604020202020204" pitchFamily="34" charset="0"/>
              <a:buChar char="•"/>
            </a:pPr>
            <a:r>
              <a:rPr lang="pl-PL" dirty="0"/>
              <a:t>Sytuacja pani </a:t>
            </a:r>
            <a:r>
              <a:rPr lang="pl-PL" dirty="0" err="1"/>
              <a:t>Rollison</a:t>
            </a:r>
            <a:r>
              <a:rPr lang="pl-PL" dirty="0"/>
              <a:t>, w jaki sposób chce nakłonić Nowosilcowa do uwolnienia jej syna?</a:t>
            </a:r>
          </a:p>
          <a:p>
            <a:pPr marL="457200" indent="-457200" algn="l">
              <a:buFont typeface="Arial" panose="020B0604020202020204" pitchFamily="34" charset="0"/>
              <a:buChar char="•"/>
            </a:pPr>
            <a:r>
              <a:rPr lang="pl-PL" dirty="0"/>
              <a:t>Sytuacja Jana</a:t>
            </a:r>
          </a:p>
          <a:p>
            <a:pPr marL="457200" indent="-457200" algn="l">
              <a:buFont typeface="Arial" panose="020B0604020202020204" pitchFamily="34" charset="0"/>
              <a:buChar char="•"/>
            </a:pPr>
            <a:endParaRPr lang="pl-PL" dirty="0"/>
          </a:p>
          <a:p>
            <a:pPr marL="457200" indent="-457200" algn="l">
              <a:buFont typeface="Arial" panose="020B0604020202020204" pitchFamily="34" charset="0"/>
              <a:buChar char="•"/>
            </a:pPr>
            <a:endParaRPr lang="pl-PL" dirty="0"/>
          </a:p>
          <a:p>
            <a:endParaRPr lang="pl-PL" dirty="0"/>
          </a:p>
        </p:txBody>
      </p:sp>
      <p:sp>
        <p:nvSpPr>
          <p:cNvPr id="4" name="Symbol zastępczy stopki 3">
            <a:extLst>
              <a:ext uri="{FF2B5EF4-FFF2-40B4-BE49-F238E27FC236}">
                <a16:creationId xmlns:a16="http://schemas.microsoft.com/office/drawing/2014/main" id="{D24F7D8D-2FCC-6298-F509-CD876B3A9DC4}"/>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0427B397-42CA-AB89-CA81-D1444B0A7B55}"/>
              </a:ext>
            </a:extLst>
          </p:cNvPr>
          <p:cNvSpPr>
            <a:spLocks noGrp="1"/>
          </p:cNvSpPr>
          <p:nvPr>
            <p:ph type="sldNum" sz="quarter" idx="12"/>
          </p:nvPr>
        </p:nvSpPr>
        <p:spPr/>
        <p:txBody>
          <a:bodyPr/>
          <a:lstStyle/>
          <a:p>
            <a:fld id="{7DC156E3-3058-425B-BF5C-5DBAA96BCB03}" type="slidenum">
              <a:rPr lang="pl-PL" altLang="pl-PL" smtClean="0"/>
              <a:pPr/>
              <a:t>26</a:t>
            </a:fld>
            <a:endParaRPr lang="pl-PL" altLang="pl-PL" dirty="0"/>
          </a:p>
        </p:txBody>
      </p:sp>
      <p:pic>
        <p:nvPicPr>
          <p:cNvPr id="55298" name="Picture 2">
            <a:extLst>
              <a:ext uri="{FF2B5EF4-FFF2-40B4-BE49-F238E27FC236}">
                <a16:creationId xmlns:a16="http://schemas.microsoft.com/office/drawing/2014/main" id="{0283C863-864F-AB85-96F5-374C6DB14A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53975"/>
            <a:ext cx="68580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198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87B23F77-A10A-F946-9A32-6ED8A699B4C0}"/>
              </a:ext>
            </a:extLst>
          </p:cNvPr>
          <p:cNvSpPr>
            <a:spLocks noGrp="1"/>
          </p:cNvSpPr>
          <p:nvPr>
            <p:ph type="title"/>
          </p:nvPr>
        </p:nvSpPr>
        <p:spPr>
          <a:xfrm>
            <a:off x="1992313" y="0"/>
            <a:ext cx="8229600" cy="490538"/>
          </a:xfrm>
        </p:spPr>
        <p:txBody>
          <a:bodyPr/>
          <a:lstStyle/>
          <a:p>
            <a:r>
              <a:rPr lang="pl-PL" altLang="pl-PL" sz="2800"/>
              <a:t>Opowieść o Cichowskim (Adolf)</a:t>
            </a:r>
          </a:p>
        </p:txBody>
      </p:sp>
      <p:sp>
        <p:nvSpPr>
          <p:cNvPr id="24579" name="Symbol zastępczy zawartości 2">
            <a:extLst>
              <a:ext uri="{FF2B5EF4-FFF2-40B4-BE49-F238E27FC236}">
                <a16:creationId xmlns:a16="http://schemas.microsoft.com/office/drawing/2014/main" id="{1B229539-F6B8-7C47-8C22-A585BD700EAC}"/>
              </a:ext>
            </a:extLst>
          </p:cNvPr>
          <p:cNvSpPr>
            <a:spLocks noGrp="1"/>
          </p:cNvSpPr>
          <p:nvPr>
            <p:ph idx="1"/>
          </p:nvPr>
        </p:nvSpPr>
        <p:spPr>
          <a:xfrm>
            <a:off x="363795" y="613902"/>
            <a:ext cx="11670889" cy="6160524"/>
          </a:xfrm>
        </p:spPr>
        <p:txBody>
          <a:bodyPr>
            <a:normAutofit fontScale="92500" lnSpcReduction="10000"/>
          </a:bodyPr>
          <a:lstStyle/>
          <a:p>
            <a:pPr>
              <a:buFont typeface="Wingdings" panose="05000000000000000000" pitchFamily="2" charset="2"/>
              <a:buChar char="ü"/>
            </a:pPr>
            <a:r>
              <a:rPr lang="pl-PL" altLang="pl-PL" sz="1400" dirty="0"/>
              <a:t>Dusza towarzystwa; żywy, dowcipny, urodziwy; ulubieniec dzieci</a:t>
            </a:r>
          </a:p>
          <a:p>
            <a:pPr>
              <a:buFont typeface="Wingdings" panose="05000000000000000000" pitchFamily="2" charset="2"/>
              <a:buChar char="ü"/>
            </a:pPr>
            <a:r>
              <a:rPr lang="pl-PL" altLang="pl-PL" sz="1400" dirty="0"/>
              <a:t>Plany małżeńskie</a:t>
            </a:r>
          </a:p>
          <a:p>
            <a:pPr>
              <a:buFont typeface="Wingdings" panose="05000000000000000000" pitchFamily="2" charset="2"/>
              <a:buChar char="ü"/>
            </a:pPr>
            <a:r>
              <a:rPr lang="pl-PL" altLang="pl-PL" sz="1400" dirty="0"/>
              <a:t>Nagłe zniknięcie (poszukiwany przez rząd, bezskutecznie; pogłoski o śmierci)</a:t>
            </a:r>
          </a:p>
          <a:p>
            <a:pPr>
              <a:buFont typeface="Wingdings" panose="05000000000000000000" pitchFamily="2" charset="2"/>
              <a:buChar char="ü"/>
            </a:pPr>
            <a:r>
              <a:rPr lang="pl-PL" altLang="pl-PL" sz="1400" dirty="0"/>
              <a:t>Płaszcz znaleziony nad Wisłą dowodem śmierci samobójczej?</a:t>
            </a:r>
          </a:p>
          <a:p>
            <a:pPr>
              <a:buFont typeface="Wingdings" panose="05000000000000000000" pitchFamily="2" charset="2"/>
              <a:buChar char="ü"/>
            </a:pPr>
            <a:r>
              <a:rPr lang="pl-PL" altLang="pl-PL" sz="1400" dirty="0"/>
              <a:t>Po 2 latach – informacja od świadka, który usłyszał imię Cichowskiego podczas przewożenia więźniów  z klasztoru do Belwederu</a:t>
            </a:r>
          </a:p>
          <a:p>
            <a:pPr>
              <a:buFont typeface="Wingdings" panose="05000000000000000000" pitchFamily="2" charset="2"/>
              <a:buChar char="ü"/>
            </a:pPr>
            <a:r>
              <a:rPr lang="pl-PL" altLang="pl-PL" sz="1400" dirty="0"/>
              <a:t>Bezskuteczne działania żony</a:t>
            </a:r>
          </a:p>
          <a:p>
            <a:pPr>
              <a:buFont typeface="Wingdings" panose="05000000000000000000" pitchFamily="2" charset="2"/>
              <a:buChar char="ü"/>
            </a:pPr>
            <a:r>
              <a:rPr lang="pl-PL" altLang="pl-PL" sz="1400" dirty="0"/>
              <a:t>Po 3 latach – pogłoski o Cichowskim, który podczas przesłuchań pozostał lojalny (metody podczas przesłuchań: brak snu, karmienie śledziami, pojenie opium; larwy)</a:t>
            </a:r>
          </a:p>
          <a:p>
            <a:pPr>
              <a:buFont typeface="Wingdings" panose="05000000000000000000" pitchFamily="2" charset="2"/>
              <a:buChar char="ü"/>
            </a:pPr>
            <a:r>
              <a:rPr lang="pl-PL" altLang="pl-PL" sz="1400" dirty="0"/>
              <a:t>Niedawno – „dostarczenie” za potwierdzeniem odbioru; próba zastraszenia przez Oficera i żandarma)</a:t>
            </a:r>
          </a:p>
          <a:p>
            <a:pPr>
              <a:buFont typeface="Wingdings" panose="05000000000000000000" pitchFamily="2" charset="2"/>
              <a:buChar char="ü"/>
            </a:pPr>
            <a:r>
              <a:rPr lang="pl-PL" altLang="pl-PL" sz="1400" dirty="0"/>
              <a:t>Wizyta Adolfa po tygodniu pobytu w domu – słaby</a:t>
            </a:r>
          </a:p>
          <a:p>
            <a:pPr>
              <a:buFont typeface="Wingdings" panose="05000000000000000000" pitchFamily="2" charset="2"/>
              <a:buChar char="ü"/>
            </a:pPr>
            <a:r>
              <a:rPr lang="pl-PL" altLang="pl-PL" sz="1400" dirty="0"/>
              <a:t>W pojeździe niedawno za miastem – nie do poznania – opuchnięty, policzki pożółkłe, blady, zmarszczki, bez włosów</a:t>
            </a:r>
          </a:p>
          <a:p>
            <a:pPr>
              <a:buFont typeface="Wingdings" panose="05000000000000000000" pitchFamily="2" charset="2"/>
              <a:buChar char="ü"/>
            </a:pPr>
            <a:r>
              <a:rPr lang="pl-PL" altLang="pl-PL" sz="1400" dirty="0"/>
              <a:t>Nie poznaje, nieprzytomny, nie pamięta szczegółów dawnej znajomości; oczy „straciły przezroczystość”</a:t>
            </a:r>
          </a:p>
          <a:p>
            <a:pPr>
              <a:buFont typeface="Wingdings" panose="05000000000000000000" pitchFamily="2" charset="2"/>
              <a:buChar char="ü"/>
            </a:pPr>
            <a:r>
              <a:rPr lang="pl-PL" altLang="pl-PL" sz="1400" dirty="0"/>
              <a:t>Po miesiącu – „słońce – szpiegiem, dzień – donosicielem, domowi – strażą, gość – nieprzyjacielem” – popada w szaleństwo, lęki – trzask klamki – ucieka, „nic nie wiem, nie powiem”</a:t>
            </a:r>
          </a:p>
          <a:p>
            <a:pPr>
              <a:buFont typeface="Wingdings" panose="05000000000000000000" pitchFamily="2" charset="2"/>
              <a:buChar char="ü"/>
            </a:pPr>
            <a:r>
              <a:rPr lang="pl-PL" altLang="pl-PL" sz="1400" dirty="0"/>
              <a:t>Niezdolny do odtworzenia cierpień („autor zmartwychwstały nie umie czytać”) -  „pamięć zapisana jak księga </a:t>
            </a:r>
            <a:r>
              <a:rPr lang="pl-PL" altLang="pl-PL" sz="1400" dirty="0" err="1"/>
              <a:t>herkulańska</a:t>
            </a:r>
            <a:r>
              <a:rPr lang="pl-PL" altLang="pl-PL" sz="1400" dirty="0"/>
              <a:t>* - str. 152.)</a:t>
            </a:r>
          </a:p>
          <a:p>
            <a:pPr>
              <a:buFont typeface="Arial" panose="020B0604020202020204" pitchFamily="34" charset="0"/>
              <a:buNone/>
            </a:pPr>
            <a:endParaRPr lang="pl-PL" altLang="pl-PL" sz="1400" dirty="0"/>
          </a:p>
          <a:p>
            <a:pPr>
              <a:buFont typeface="Arial" panose="020B0604020202020204" pitchFamily="34" charset="0"/>
              <a:buNone/>
            </a:pPr>
            <a:r>
              <a:rPr lang="pl-PL" altLang="pl-PL" sz="1600" dirty="0"/>
              <a:t>                                    ADOLF</a:t>
            </a:r>
            <a:r>
              <a:rPr lang="pl-PL" altLang="pl-PL" sz="1400" b="1" i="1" dirty="0">
                <a:solidFill>
                  <a:srgbClr val="C00000"/>
                </a:solidFill>
              </a:rPr>
              <a:t>:       „Przeszłą niewolę lubią opiewać więźniowie;</a:t>
            </a:r>
          </a:p>
          <a:p>
            <a:pPr>
              <a:buFont typeface="Arial" panose="020B0604020202020204" pitchFamily="34" charset="0"/>
              <a:buNone/>
            </a:pPr>
            <a:r>
              <a:rPr lang="pl-PL" altLang="pl-PL" sz="1400" b="1" i="1" dirty="0">
                <a:solidFill>
                  <a:srgbClr val="C00000"/>
                </a:solidFill>
              </a:rPr>
              <a:t>                                                                  </a:t>
            </a:r>
            <a:r>
              <a:rPr lang="pl-PL" altLang="pl-PL" sz="1400" b="1" i="1" dirty="0" err="1">
                <a:solidFill>
                  <a:srgbClr val="C00000"/>
                </a:solidFill>
              </a:rPr>
              <a:t>Myśliłem</a:t>
            </a:r>
            <a:r>
              <a:rPr lang="pl-PL" altLang="pl-PL" sz="1400" b="1" i="1" dirty="0">
                <a:solidFill>
                  <a:srgbClr val="C00000"/>
                </a:solidFill>
              </a:rPr>
              <a:t>, że on ją nam najlepiej opowie,</a:t>
            </a:r>
          </a:p>
          <a:p>
            <a:pPr algn="ctr">
              <a:buFont typeface="Arial" panose="020B0604020202020204" pitchFamily="34" charset="0"/>
              <a:buNone/>
            </a:pPr>
            <a:r>
              <a:rPr lang="pl-PL" altLang="pl-PL" sz="1400" b="1" i="1" dirty="0">
                <a:solidFill>
                  <a:srgbClr val="C00000"/>
                </a:solidFill>
              </a:rPr>
              <a:t>Wyda na jaw spod ziemi i spod straży zbirów</a:t>
            </a:r>
          </a:p>
          <a:p>
            <a:pPr algn="ctr">
              <a:buFont typeface="Arial" panose="020B0604020202020204" pitchFamily="34" charset="0"/>
              <a:buNone/>
            </a:pPr>
            <a:r>
              <a:rPr lang="pl-PL" altLang="pl-PL" sz="1400" b="1" i="1" dirty="0">
                <a:solidFill>
                  <a:srgbClr val="C00000"/>
                </a:solidFill>
              </a:rPr>
              <a:t>       Dzieje swe, dzieje wszystkich Polski </a:t>
            </a:r>
            <a:r>
              <a:rPr lang="pl-PL" altLang="pl-PL" sz="1400" b="1" i="1" dirty="0" err="1">
                <a:solidFill>
                  <a:srgbClr val="C00000"/>
                </a:solidFill>
              </a:rPr>
              <a:t>bohatyrów</a:t>
            </a:r>
            <a:r>
              <a:rPr lang="pl-PL" altLang="pl-PL" sz="1400" b="1" i="1" dirty="0">
                <a:solidFill>
                  <a:srgbClr val="C00000"/>
                </a:solidFill>
              </a:rPr>
              <a:t>:-</a:t>
            </a:r>
          </a:p>
          <a:p>
            <a:pPr algn="ctr">
              <a:buFont typeface="Arial" panose="020B0604020202020204" pitchFamily="34" charset="0"/>
              <a:buNone/>
            </a:pPr>
            <a:r>
              <a:rPr lang="pl-PL" altLang="pl-PL" sz="1400" b="1" i="1" dirty="0">
                <a:solidFill>
                  <a:srgbClr val="C00000"/>
                </a:solidFill>
              </a:rPr>
              <a:t>Bo teraz Polska żyje, kwitnie w ziemi cieniach,</a:t>
            </a:r>
          </a:p>
          <a:p>
            <a:pPr algn="ctr">
              <a:buFont typeface="Arial" panose="020B0604020202020204" pitchFamily="34" charset="0"/>
              <a:buNone/>
            </a:pPr>
            <a:r>
              <a:rPr lang="pl-PL" altLang="pl-PL" sz="1400" b="1" i="1" dirty="0">
                <a:solidFill>
                  <a:srgbClr val="C00000"/>
                </a:solidFill>
              </a:rPr>
              <a:t>        Jej dzieje na Sybirze, w twierdzach i więzieniach.”</a:t>
            </a:r>
          </a:p>
          <a:p>
            <a:endParaRPr lang="pl-PL" altLang="pl-PL" dirty="0"/>
          </a:p>
          <a:p>
            <a:endParaRPr lang="pl-PL" altLang="pl-PL" dirty="0"/>
          </a:p>
          <a:p>
            <a:endParaRPr lang="pl-PL" altLang="pl-P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1C791FAA-4BC9-0DC7-09A4-2D2B35028208}"/>
              </a:ext>
            </a:extLst>
          </p:cNvPr>
          <p:cNvSpPr>
            <a:spLocks noGrp="1"/>
          </p:cNvSpPr>
          <p:nvPr>
            <p:ph type="title"/>
          </p:nvPr>
        </p:nvSpPr>
        <p:spPr>
          <a:xfrm>
            <a:off x="1992313" y="0"/>
            <a:ext cx="8229600" cy="1143000"/>
          </a:xfrm>
        </p:spPr>
        <p:txBody>
          <a:bodyPr/>
          <a:lstStyle/>
          <a:p>
            <a:r>
              <a:rPr lang="pl-PL" altLang="pl-PL"/>
              <a:t>Sprawa Rollisona </a:t>
            </a:r>
            <a:r>
              <a:rPr lang="pl-PL" altLang="pl-PL" sz="1400"/>
              <a:t>– „grzbiet jakobiński – rewolucjonista, buntownik, hultaj”; „Polaki odbiorą nasz handel skórami”</a:t>
            </a:r>
          </a:p>
        </p:txBody>
      </p:sp>
      <p:sp>
        <p:nvSpPr>
          <p:cNvPr id="27651" name="Symbol zastępczy zawartości 2">
            <a:extLst>
              <a:ext uri="{FF2B5EF4-FFF2-40B4-BE49-F238E27FC236}">
                <a16:creationId xmlns:a16="http://schemas.microsoft.com/office/drawing/2014/main" id="{E7CAE54E-FFAC-FD09-BC3B-561B538A66BA}"/>
              </a:ext>
            </a:extLst>
          </p:cNvPr>
          <p:cNvSpPr>
            <a:spLocks noGrp="1"/>
          </p:cNvSpPr>
          <p:nvPr>
            <p:ph idx="1"/>
          </p:nvPr>
        </p:nvSpPr>
        <p:spPr>
          <a:xfrm>
            <a:off x="516295" y="1339645"/>
            <a:ext cx="11528221" cy="5400675"/>
          </a:xfrm>
        </p:spPr>
        <p:txBody>
          <a:bodyPr/>
          <a:lstStyle/>
          <a:p>
            <a:pPr marL="285750" indent="-285750">
              <a:buFont typeface="Arial" panose="020B0604020202020204" pitchFamily="34" charset="0"/>
              <a:buChar char="•"/>
            </a:pPr>
            <a:r>
              <a:rPr lang="pl-PL" altLang="pl-PL" sz="1600" dirty="0"/>
              <a:t>300 kijów – Botwinko („porządny żołnierz skonałby 10 razy!”)</a:t>
            </a:r>
          </a:p>
          <a:p>
            <a:pPr marL="285750" indent="-285750">
              <a:buFont typeface="Arial" panose="020B0604020202020204" pitchFamily="34" charset="0"/>
              <a:buChar char="•"/>
            </a:pPr>
            <a:r>
              <a:rPr lang="pl-PL" altLang="pl-PL" sz="1600" dirty="0"/>
              <a:t>Podczas przesłuchania nie chce skarżyć niewinnych przyjaciół – „uparty”</a:t>
            </a:r>
          </a:p>
          <a:p>
            <a:pPr marL="285750" indent="-285750">
              <a:buFont typeface="Arial" panose="020B0604020202020204" pitchFamily="34" charset="0"/>
              <a:buChar char="•"/>
            </a:pPr>
            <a:r>
              <a:rPr lang="pl-PL" altLang="pl-PL" sz="1600" dirty="0"/>
              <a:t>Niewidoma Matka, wdowa – codziennie przed domem Senatora – nie daje się odprawić, siada; nieudana próba aresztu – poparcie ludu (z Kmitową, którą Senator straszy „podejrzeniem” synów); z listem od Księżnej</a:t>
            </a:r>
          </a:p>
          <a:p>
            <a:pPr marL="285750" indent="-285750">
              <a:buFont typeface="Arial" panose="020B0604020202020204" pitchFamily="34" charset="0"/>
              <a:buChar char="•"/>
            </a:pPr>
            <a:r>
              <a:rPr lang="pl-PL" altLang="pl-PL" sz="1600" dirty="0"/>
              <a:t>Informacja od księdza, że syn żyje, że jest bity po katowsku; siedzi rok o chlebie i wodzie w zimnym więzieniu bez odzieży</a:t>
            </a:r>
          </a:p>
          <a:p>
            <a:pPr marL="285750" indent="-285750">
              <a:buFont typeface="Arial" panose="020B0604020202020204" pitchFamily="34" charset="0"/>
              <a:buChar char="•"/>
            </a:pPr>
            <a:r>
              <a:rPr lang="pl-PL" altLang="pl-PL" sz="1600" dirty="0"/>
              <a:t>Mały jedynak Jaś, uczył się dobrze, drugich uczył; jedyny „żywiciel – ojciec”</a:t>
            </a:r>
          </a:p>
          <a:p>
            <a:pPr marL="285750" indent="-285750">
              <a:buFont typeface="Arial" panose="020B0604020202020204" pitchFamily="34" charset="0"/>
              <a:buChar char="•"/>
            </a:pPr>
            <a:r>
              <a:rPr lang="pl-PL" altLang="pl-PL" sz="1600" dirty="0"/>
              <a:t>Słyszała o północy jego głos (od dominikanów do ratusza); błaga o litość; prosi o wysłanie księdza (Ks. Piotr)</a:t>
            </a:r>
          </a:p>
          <a:p>
            <a:pPr marL="285750" indent="-285750">
              <a:buFont typeface="Arial" panose="020B0604020202020204" pitchFamily="34" charset="0"/>
              <a:buChar char="•"/>
            </a:pPr>
            <a:r>
              <a:rPr lang="pl-PL" altLang="pl-PL" sz="1600" dirty="0"/>
              <a:t>Pozorna zgoda na wysłanie księdza; plany wobec matki – po wizycie u Księżnej pozwolenie na widzenie – pretekst – doprowadzenie do więzienia</a:t>
            </a:r>
          </a:p>
          <a:p>
            <a:pPr marL="285750" indent="-285750">
              <a:buFont typeface="Arial" panose="020B0604020202020204" pitchFamily="34" charset="0"/>
              <a:buChar char="•"/>
            </a:pPr>
            <a:r>
              <a:rPr lang="pl-PL" altLang="pl-PL" sz="1600" dirty="0"/>
              <a:t>Plan sprowokowania </a:t>
            </a:r>
            <a:r>
              <a:rPr lang="pl-PL" altLang="pl-PL" sz="1600" dirty="0" err="1"/>
              <a:t>Rollisona</a:t>
            </a:r>
            <a:r>
              <a:rPr lang="pl-PL" altLang="pl-PL" sz="1600" dirty="0"/>
              <a:t> do samobójstwa – wykorzystanie kryzysu bohatera, który przejawia oznaki choroby psychicznej, rzucając się do okien … zamkniętych; plan otwarcia okien na 3. piętrze: chory na płuca powinien mieć dostęp do świeżego powietrza; po śmierci pochować, pozwolenie na balsamowanie</a:t>
            </a:r>
          </a:p>
          <a:p>
            <a:pPr marL="285750" indent="-285750">
              <a:buFont typeface="Arial" panose="020B0604020202020204" pitchFamily="34" charset="0"/>
              <a:buChar char="•"/>
            </a:pPr>
            <a:r>
              <a:rPr lang="pl-PL" altLang="pl-PL" sz="1600" dirty="0"/>
              <a:t>Podczas balu – matka – rozpacz – syn wyrzucony przez okno („bruk zbryzgany krwią tylu niewiniątek”); pozwolenie na widzenie Księdza z </a:t>
            </a:r>
            <a:r>
              <a:rPr lang="pl-PL" altLang="pl-PL" sz="1600" dirty="0" err="1"/>
              <a:t>Rollisonem</a:t>
            </a:r>
            <a:r>
              <a:rPr lang="pl-PL" altLang="pl-PL" sz="1600" dirty="0"/>
              <a:t>, który znalazł się w bardzo ciężkim stanie.</a:t>
            </a:r>
          </a:p>
          <a:p>
            <a:pPr marL="285750" indent="-285750">
              <a:buFont typeface="Arial" panose="020B0604020202020204" pitchFamily="34" charset="0"/>
              <a:buChar char="•"/>
            </a:pPr>
            <a:endParaRPr lang="pl-PL" altLang="pl-PL" sz="1600" dirty="0"/>
          </a:p>
          <a:p>
            <a:pPr marL="285750" indent="-285750">
              <a:buFont typeface="Arial" panose="020B0604020202020204" pitchFamily="34" charset="0"/>
              <a:buChar char="•"/>
            </a:pPr>
            <a:endParaRPr lang="pl-PL" altLang="pl-PL" sz="1600" dirty="0"/>
          </a:p>
          <a:p>
            <a:pPr marL="457200" indent="-457200">
              <a:buFont typeface="Arial" panose="020B0604020202020204" pitchFamily="34" charset="0"/>
              <a:buChar char="•"/>
            </a:pPr>
            <a:endParaRPr lang="pl-PL" altLang="pl-PL"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ADB14B-B523-A977-1EA2-A6BDD7E46334}"/>
              </a:ext>
            </a:extLst>
          </p:cNvPr>
          <p:cNvSpPr>
            <a:spLocks noGrp="1"/>
          </p:cNvSpPr>
          <p:nvPr>
            <p:ph type="ctrTitle"/>
          </p:nvPr>
        </p:nvSpPr>
        <p:spPr>
          <a:xfrm>
            <a:off x="914400" y="924233"/>
            <a:ext cx="5417574" cy="1427522"/>
          </a:xfrm>
        </p:spPr>
        <p:txBody>
          <a:bodyPr/>
          <a:lstStyle/>
          <a:p>
            <a:r>
              <a:rPr lang="pl-PL" dirty="0"/>
              <a:t>Martyrologia</a:t>
            </a:r>
          </a:p>
        </p:txBody>
      </p:sp>
      <p:sp>
        <p:nvSpPr>
          <p:cNvPr id="3" name="Podtytuł 2">
            <a:extLst>
              <a:ext uri="{FF2B5EF4-FFF2-40B4-BE49-F238E27FC236}">
                <a16:creationId xmlns:a16="http://schemas.microsoft.com/office/drawing/2014/main" id="{5BA884E6-BC30-C22F-2006-FBF893C48062}"/>
              </a:ext>
            </a:extLst>
          </p:cNvPr>
          <p:cNvSpPr>
            <a:spLocks noGrp="1"/>
          </p:cNvSpPr>
          <p:nvPr>
            <p:ph type="subTitle" idx="1"/>
          </p:nvPr>
        </p:nvSpPr>
        <p:spPr>
          <a:xfrm>
            <a:off x="619432" y="3079955"/>
            <a:ext cx="5791200" cy="3370006"/>
          </a:xfrm>
        </p:spPr>
        <p:txBody>
          <a:bodyPr>
            <a:normAutofit fontScale="92500"/>
          </a:bodyPr>
          <a:lstStyle/>
          <a:p>
            <a:r>
              <a:rPr lang="pl-PL" dirty="0"/>
              <a:t>Sytuacja uwięzionych, tortury</a:t>
            </a:r>
          </a:p>
          <a:p>
            <a:r>
              <a:rPr lang="pl-PL" dirty="0"/>
              <a:t>Postawa wobec cierpień</a:t>
            </a:r>
          </a:p>
          <a:p>
            <a:r>
              <a:rPr lang="pl-PL" dirty="0"/>
              <a:t>Wywózka więźniów a konsekracja</a:t>
            </a:r>
          </a:p>
          <a:p>
            <a:r>
              <a:rPr lang="pl-PL" dirty="0"/>
              <a:t>Śmierć Wasilewskiego a wątki ewangeliczne</a:t>
            </a:r>
          </a:p>
          <a:p>
            <a:endParaRPr lang="pl-PL" dirty="0"/>
          </a:p>
          <a:p>
            <a:r>
              <a:rPr lang="pl-PL" dirty="0"/>
              <a:t>OBRAZ MĘCZEŃSTWA POLAKÓW</a:t>
            </a:r>
          </a:p>
          <a:p>
            <a:endParaRPr lang="pl-PL" dirty="0"/>
          </a:p>
        </p:txBody>
      </p:sp>
      <p:sp>
        <p:nvSpPr>
          <p:cNvPr id="4" name="Symbol zastępczy stopki 3">
            <a:extLst>
              <a:ext uri="{FF2B5EF4-FFF2-40B4-BE49-F238E27FC236}">
                <a16:creationId xmlns:a16="http://schemas.microsoft.com/office/drawing/2014/main" id="{2372FCC9-3E30-B00F-1389-C4EE3EE8F6F6}"/>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27C6C083-8A2D-84A7-6EA6-C28F4E479247}"/>
              </a:ext>
            </a:extLst>
          </p:cNvPr>
          <p:cNvSpPr>
            <a:spLocks noGrp="1"/>
          </p:cNvSpPr>
          <p:nvPr>
            <p:ph type="sldNum" sz="quarter" idx="12"/>
          </p:nvPr>
        </p:nvSpPr>
        <p:spPr/>
        <p:txBody>
          <a:bodyPr/>
          <a:lstStyle/>
          <a:p>
            <a:fld id="{7DC156E3-3058-425B-BF5C-5DBAA96BCB03}" type="slidenum">
              <a:rPr lang="pl-PL" altLang="pl-PL" smtClean="0"/>
              <a:pPr/>
              <a:t>29</a:t>
            </a:fld>
            <a:endParaRPr lang="pl-PL" altLang="pl-PL"/>
          </a:p>
        </p:txBody>
      </p:sp>
      <p:pic>
        <p:nvPicPr>
          <p:cNvPr id="56322" name="Picture 2">
            <a:extLst>
              <a:ext uri="{FF2B5EF4-FFF2-40B4-BE49-F238E27FC236}">
                <a16:creationId xmlns:a16="http://schemas.microsoft.com/office/drawing/2014/main" id="{6FD8C8DF-A99E-7136-B5E2-ADC6187A4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7745" y="136525"/>
            <a:ext cx="485775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6324" name="Picture 4">
            <a:extLst>
              <a:ext uri="{FF2B5EF4-FFF2-40B4-BE49-F238E27FC236}">
                <a16:creationId xmlns:a16="http://schemas.microsoft.com/office/drawing/2014/main" id="{B363B7F6-B95C-1456-8936-ECCA6968B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974" y="2236679"/>
            <a:ext cx="5860026" cy="4621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840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 symbol zastępczy 4" descr="Mgła w zamarzniętym, zimowym lesie&#10;">
            <a:extLst>
              <a:ext uri="{FF2B5EF4-FFF2-40B4-BE49-F238E27FC236}">
                <a16:creationId xmlns:a16="http://schemas.microsoft.com/office/drawing/2014/main" id="{36A25C47-2B04-5343-B7CC-81DD928F0105}"/>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a:stretch/>
        </p:blipFill>
        <p:spPr>
          <a:xfrm>
            <a:off x="1" y="1"/>
            <a:ext cx="12192000" cy="6858000"/>
          </a:xfrm>
        </p:spPr>
      </p:pic>
      <p:sp>
        <p:nvSpPr>
          <p:cNvPr id="3" name="Tytuł 2">
            <a:extLst>
              <a:ext uri="{FF2B5EF4-FFF2-40B4-BE49-F238E27FC236}">
                <a16:creationId xmlns:a16="http://schemas.microsoft.com/office/drawing/2014/main" id="{7F36EEF6-BB09-2642-A1B4-CF98A1906F59}"/>
              </a:ext>
            </a:extLst>
          </p:cNvPr>
          <p:cNvSpPr>
            <a:spLocks noGrp="1"/>
          </p:cNvSpPr>
          <p:nvPr>
            <p:ph type="title"/>
          </p:nvPr>
        </p:nvSpPr>
        <p:spPr>
          <a:xfrm>
            <a:off x="186095" y="186814"/>
            <a:ext cx="7001286" cy="4306528"/>
          </a:xfrm>
        </p:spPr>
        <p:txBody>
          <a:bodyPr rtlCol="0"/>
          <a:lstStyle>
            <a:defPPr>
              <a:defRPr lang="pl-PL"/>
            </a:defPPr>
          </a:lstStyle>
          <a:p>
            <a:pPr rtl="0"/>
            <a:r>
              <a:rPr lang="pl-PL" sz="2800" b="1" dirty="0"/>
              <a:t>Czas i okoliczności powstania</a:t>
            </a:r>
            <a:br>
              <a:rPr lang="pl-PL" b="1" dirty="0"/>
            </a:br>
            <a:r>
              <a:rPr lang="pl-PL" b="1" dirty="0"/>
              <a:t> </a:t>
            </a:r>
            <a:br>
              <a:rPr lang="pl-PL" dirty="0"/>
            </a:br>
            <a:r>
              <a:rPr lang="pl-PL" dirty="0"/>
              <a:t> -1832 r. w Dreźnie</a:t>
            </a:r>
            <a:br>
              <a:rPr lang="pl-PL" dirty="0"/>
            </a:br>
            <a:r>
              <a:rPr lang="pl-PL" dirty="0"/>
              <a:t>-przyczyną napisania był upadek powstania listopadowego</a:t>
            </a:r>
            <a:br>
              <a:rPr lang="pl-PL" dirty="0"/>
            </a:br>
            <a:r>
              <a:rPr lang="pl-PL" dirty="0"/>
              <a:t>-1831 r. Mickiewicz próbuje się przedostać z Rzymu do Poznania, by wziąć udział w  walkach, jednak powstanie wówczas się już kończyło</a:t>
            </a:r>
            <a:br>
              <a:rPr lang="pl-PL" dirty="0"/>
            </a:br>
            <a:r>
              <a:rPr lang="pl-PL" dirty="0"/>
              <a:t>-dołączył do emigrantów w Dreźnie</a:t>
            </a:r>
            <a:br>
              <a:rPr lang="pl-PL" dirty="0"/>
            </a:br>
            <a:r>
              <a:rPr lang="pl-PL" dirty="0"/>
              <a:t>-rozgoryczenie, gniew, chęć zemsty – refleksja historiozoficzna</a:t>
            </a:r>
            <a:br>
              <a:rPr lang="pl-PL" dirty="0"/>
            </a:br>
            <a:r>
              <a:rPr lang="pl-PL" dirty="0"/>
              <a:t>-odwołania do działalności filomatów i filaretów, wileńskiego procesu studentów, z lat 1823-1824</a:t>
            </a:r>
            <a:br>
              <a:rPr lang="pl-PL" dirty="0"/>
            </a:br>
            <a:r>
              <a:rPr lang="pl-PL" dirty="0"/>
              <a:t>-</a:t>
            </a:r>
            <a:r>
              <a:rPr lang="pl-PL" i="1" dirty="0"/>
              <a:t>Dziady</a:t>
            </a:r>
            <a:r>
              <a:rPr lang="pl-PL" dirty="0"/>
              <a:t> jako wypowiedź na temat aktualnej sytuacji Polaków</a:t>
            </a:r>
            <a:br>
              <a:rPr lang="pl-PL" dirty="0"/>
            </a:br>
            <a:br>
              <a:rPr lang="pl-PL" dirty="0"/>
            </a:br>
            <a:endParaRPr lang="pl-PL" dirty="0"/>
          </a:p>
        </p:txBody>
      </p:sp>
      <p:pic>
        <p:nvPicPr>
          <p:cNvPr id="2" name="Picture 2">
            <a:extLst>
              <a:ext uri="{FF2B5EF4-FFF2-40B4-BE49-F238E27FC236}">
                <a16:creationId xmlns:a16="http://schemas.microsoft.com/office/drawing/2014/main" id="{98380DF7-FC33-350A-4C6D-88249251B9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4651" y="0"/>
            <a:ext cx="44243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465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EA7F47-C74F-A90D-59B2-FB0CEC40BA91}"/>
              </a:ext>
            </a:extLst>
          </p:cNvPr>
          <p:cNvSpPr>
            <a:spLocks noGrp="1"/>
          </p:cNvSpPr>
          <p:nvPr>
            <p:ph type="title"/>
          </p:nvPr>
        </p:nvSpPr>
        <p:spPr>
          <a:xfrm>
            <a:off x="1981200" y="274638"/>
            <a:ext cx="8229600" cy="417512"/>
          </a:xfrm>
        </p:spPr>
        <p:txBody>
          <a:bodyPr rtlCol="0">
            <a:normAutofit fontScale="90000"/>
          </a:bodyPr>
          <a:lstStyle/>
          <a:p>
            <a:pPr>
              <a:defRPr/>
            </a:pPr>
            <a:r>
              <a:rPr lang="pl-PL" sz="2800" i="1" dirty="0">
                <a:solidFill>
                  <a:srgbClr val="C00000"/>
                </a:solidFill>
              </a:rPr>
              <a:t>MĘCZEŃSKA POLSKA </a:t>
            </a:r>
            <a:r>
              <a:rPr lang="pl-PL" sz="2800" dirty="0"/>
              <a:t>PO PIERWSZYM ROZBIORZE</a:t>
            </a:r>
            <a:br>
              <a:rPr lang="pl-PL" sz="2800" dirty="0"/>
            </a:br>
            <a:r>
              <a:rPr lang="pl-PL" sz="2800" dirty="0"/>
              <a:t>1772 R. (PRZEDMOWA)</a:t>
            </a:r>
          </a:p>
        </p:txBody>
      </p:sp>
      <p:sp>
        <p:nvSpPr>
          <p:cNvPr id="3" name="Symbol zastępczy zawartości 2">
            <a:extLst>
              <a:ext uri="{FF2B5EF4-FFF2-40B4-BE49-F238E27FC236}">
                <a16:creationId xmlns:a16="http://schemas.microsoft.com/office/drawing/2014/main" id="{049E12C8-E2E3-0D6B-9E5E-1C33262848E1}"/>
              </a:ext>
            </a:extLst>
          </p:cNvPr>
          <p:cNvSpPr>
            <a:spLocks noGrp="1"/>
          </p:cNvSpPr>
          <p:nvPr>
            <p:ph idx="1"/>
          </p:nvPr>
        </p:nvSpPr>
        <p:spPr>
          <a:xfrm>
            <a:off x="363794" y="934937"/>
            <a:ext cx="11720051" cy="6021387"/>
          </a:xfrm>
        </p:spPr>
        <p:txBody>
          <a:bodyPr rtlCol="0">
            <a:normAutofit fontScale="47500" lnSpcReduction="20000"/>
          </a:bodyPr>
          <a:lstStyle/>
          <a:p>
            <a:pPr>
              <a:buFont typeface="Wingdings" pitchFamily="2" charset="2"/>
              <a:buChar char="ü"/>
              <a:defRPr/>
            </a:pPr>
            <a:r>
              <a:rPr lang="pl-PL" b="1" dirty="0">
                <a:solidFill>
                  <a:srgbClr val="C00000"/>
                </a:solidFill>
              </a:rPr>
              <a:t>Okrucieństwo tyranów </a:t>
            </a:r>
            <a:r>
              <a:rPr lang="pl-PL" b="1" dirty="0">
                <a:solidFill>
                  <a:srgbClr val="C00000"/>
                </a:solidFill>
                <a:sym typeface="Wingdings" pitchFamily="2" charset="2"/>
              </a:rPr>
              <a:t> nieograniczone poświęcenie się ludu</a:t>
            </a:r>
          </a:p>
          <a:p>
            <a:pPr>
              <a:buFont typeface="Wingdings" pitchFamily="2" charset="2"/>
              <a:buChar char="ü"/>
              <a:defRPr/>
            </a:pPr>
            <a:r>
              <a:rPr lang="pl-PL" b="1" dirty="0">
                <a:solidFill>
                  <a:srgbClr val="C00000"/>
                </a:solidFill>
                <a:sym typeface="Wingdings" pitchFamily="2" charset="2"/>
              </a:rPr>
              <a:t>Polityka imperatora Aleksandra I:</a:t>
            </a:r>
          </a:p>
          <a:p>
            <a:pPr>
              <a:buFontTx/>
              <a:buChar char="-"/>
              <a:defRPr/>
            </a:pPr>
            <a:r>
              <a:rPr lang="pl-PL" dirty="0">
                <a:sym typeface="Wingdings" pitchFamily="2" charset="2"/>
              </a:rPr>
              <a:t>Przeciwna wszelkiej wolności</a:t>
            </a:r>
          </a:p>
          <a:p>
            <a:pPr>
              <a:buFontTx/>
              <a:buChar char="-"/>
              <a:defRPr/>
            </a:pPr>
            <a:r>
              <a:rPr lang="pl-PL" dirty="0">
                <a:sym typeface="Wingdings" pitchFamily="2" charset="2"/>
              </a:rPr>
              <a:t>Gwałtowne i krwawe prześladowanie powszechne</a:t>
            </a:r>
          </a:p>
          <a:p>
            <a:pPr>
              <a:defRPr/>
            </a:pPr>
            <a:endParaRPr lang="pl-PL" dirty="0">
              <a:sym typeface="Wingdings" pitchFamily="2" charset="2"/>
            </a:endParaRPr>
          </a:p>
          <a:p>
            <a:pPr>
              <a:buFont typeface="Wingdings" pitchFamily="2" charset="2"/>
              <a:buChar char="ü"/>
              <a:defRPr/>
            </a:pPr>
            <a:r>
              <a:rPr lang="pl-PL" b="1" dirty="0">
                <a:solidFill>
                  <a:srgbClr val="C00000"/>
                </a:solidFill>
                <a:sym typeface="Wingdings" pitchFamily="2" charset="2"/>
              </a:rPr>
              <a:t>Działalność senatora </a:t>
            </a:r>
            <a:r>
              <a:rPr lang="pl-PL" b="1" dirty="0" err="1">
                <a:solidFill>
                  <a:srgbClr val="C00000"/>
                </a:solidFill>
                <a:sym typeface="Wingdings" pitchFamily="2" charset="2"/>
              </a:rPr>
              <a:t>Novossiltzoff’a</a:t>
            </a:r>
            <a:r>
              <a:rPr lang="pl-PL" b="1" dirty="0">
                <a:solidFill>
                  <a:srgbClr val="C00000"/>
                </a:solidFill>
                <a:sym typeface="Wingdings" pitchFamily="2" charset="2"/>
              </a:rPr>
              <a:t> („kwatera </a:t>
            </a:r>
            <a:r>
              <a:rPr lang="pl-PL" b="1" dirty="0" err="1">
                <a:solidFill>
                  <a:srgbClr val="C00000"/>
                </a:solidFill>
                <a:sym typeface="Wingdings" pitchFamily="2" charset="2"/>
              </a:rPr>
              <a:t>katowstwa</a:t>
            </a:r>
            <a:r>
              <a:rPr lang="pl-PL" b="1" dirty="0">
                <a:solidFill>
                  <a:srgbClr val="C00000"/>
                </a:solidFill>
                <a:sym typeface="Wingdings" pitchFamily="2" charset="2"/>
              </a:rPr>
              <a:t> w Wilnie”); odcięcie od reszty Europy i zarządzanie wraz z Carewiczem Konstantym (bratem cara):</a:t>
            </a:r>
          </a:p>
          <a:p>
            <a:pPr>
              <a:buFontTx/>
              <a:buChar char="-"/>
              <a:defRPr/>
            </a:pPr>
            <a:r>
              <a:rPr lang="pl-PL" b="1" dirty="0">
                <a:solidFill>
                  <a:srgbClr val="C00000"/>
                </a:solidFill>
                <a:sym typeface="Wingdings" pitchFamily="2" charset="2"/>
              </a:rPr>
              <a:t>Cel </a:t>
            </a:r>
            <a:r>
              <a:rPr lang="pl-PL" dirty="0">
                <a:sym typeface="Wingdings" pitchFamily="2" charset="2"/>
              </a:rPr>
              <a:t>– zniszczenie polskiej narodowości – „wziął naprzód na męki dzieci i młodzież, aby nadzieje przyszłych pokoleń w zarodzie samym wytępić”</a:t>
            </a:r>
          </a:p>
          <a:p>
            <a:pPr>
              <a:buFontTx/>
              <a:buChar char="-"/>
              <a:defRPr/>
            </a:pPr>
            <a:r>
              <a:rPr lang="pl-PL" dirty="0">
                <a:sym typeface="Wingdings" pitchFamily="2" charset="2"/>
              </a:rPr>
              <a:t>Fałszywe oskarżenia o działania przeciw carowi i uwięzienie działaczy polskich towarzystw literackich</a:t>
            </a:r>
          </a:p>
          <a:p>
            <a:pPr>
              <a:buFontTx/>
              <a:buChar char="-"/>
              <a:defRPr/>
            </a:pPr>
            <a:r>
              <a:rPr lang="pl-PL" dirty="0">
                <a:sym typeface="Wingdings" pitchFamily="2" charset="2"/>
              </a:rPr>
              <a:t>Wpływanie na decyzje trybunałów wojennych – sprawy studentów</a:t>
            </a:r>
          </a:p>
          <a:p>
            <a:pPr>
              <a:buFontTx/>
              <a:buChar char="-"/>
              <a:defRPr/>
            </a:pPr>
            <a:r>
              <a:rPr lang="pl-PL" dirty="0">
                <a:sym typeface="Wingdings" pitchFamily="2" charset="2"/>
              </a:rPr>
              <a:t>„tajemna procedura rosyjska”- brak możliwości obrony – niejasne oskarżenia</a:t>
            </a:r>
          </a:p>
          <a:p>
            <a:pPr>
              <a:buFontTx/>
              <a:buChar char="-"/>
              <a:defRPr/>
            </a:pPr>
            <a:r>
              <a:rPr lang="pl-PL" dirty="0">
                <a:sym typeface="Wingdings" pitchFamily="2" charset="2"/>
              </a:rPr>
              <a:t>Weryfikowanie zeznań – w zależności od woli</a:t>
            </a:r>
          </a:p>
          <a:p>
            <a:pPr>
              <a:buFontTx/>
              <a:buChar char="-"/>
              <a:defRPr/>
            </a:pPr>
            <a:r>
              <a:rPr lang="pl-PL" dirty="0">
                <a:sym typeface="Wingdings" pitchFamily="2" charset="2"/>
              </a:rPr>
              <a:t>Senator – władza nieograniczona – oskarżyciel, sędzia i kat</a:t>
            </a:r>
          </a:p>
          <a:p>
            <a:pPr>
              <a:buFontTx/>
              <a:buChar char="-"/>
              <a:defRPr/>
            </a:pPr>
            <a:r>
              <a:rPr lang="pl-PL" dirty="0">
                <a:sym typeface="Wingdings" pitchFamily="2" charset="2"/>
              </a:rPr>
              <a:t>Likwidacja szkół litewskich i pozbawienie młodzieży praw obywatelskich, uniemożliwienie podjęcia pracy i kontynuowania nauki</a:t>
            </a:r>
          </a:p>
          <a:p>
            <a:pPr>
              <a:buFontTx/>
              <a:buChar char="-"/>
              <a:defRPr/>
            </a:pPr>
            <a:r>
              <a:rPr lang="pl-PL" dirty="0">
                <a:sym typeface="Wingdings" pitchFamily="2" charset="2"/>
              </a:rPr>
              <a:t>wysłanie studentów i małoletnich do pracy w kopalniach na Syberii, do garnizonów azjatyckich; wieczne wygnanie w głąb Rosji podejrzanych o polską narodowość (tylko jeden opuścił Rosję – M. 1829)</a:t>
            </a:r>
          </a:p>
          <a:p>
            <a:pPr>
              <a:buFontTx/>
              <a:buChar char="-"/>
              <a:defRPr/>
            </a:pPr>
            <a:endParaRPr lang="pl-PL" dirty="0">
              <a:sym typeface="Wingdings" pitchFamily="2" charset="2"/>
            </a:endParaRPr>
          </a:p>
          <a:p>
            <a:pPr>
              <a:buFont typeface="Wingdings" pitchFamily="2" charset="2"/>
              <a:buChar char="ü"/>
              <a:defRPr/>
            </a:pPr>
            <a:r>
              <a:rPr lang="pl-PL" b="1" i="1" dirty="0">
                <a:solidFill>
                  <a:srgbClr val="C00000"/>
                </a:solidFill>
                <a:sym typeface="Wingdings" pitchFamily="2" charset="2"/>
              </a:rPr>
              <a:t>Sprawa uczniów wileńskich </a:t>
            </a:r>
            <a:r>
              <a:rPr lang="pl-PL" dirty="0">
                <a:sym typeface="Wingdings" pitchFamily="2" charset="2"/>
              </a:rPr>
              <a:t>– mistyczna, tajemnicza; charyzmatyczny Tomasz Zan, braterstwo, religijna rezygnacja, ale i kara boża sięgająca prześladowców – czas wiary i cudów</a:t>
            </a:r>
          </a:p>
          <a:p>
            <a:pPr>
              <a:buFont typeface="Wingdings" pitchFamily="2" charset="2"/>
              <a:buChar char="ü"/>
              <a:defRPr/>
            </a:pPr>
            <a:r>
              <a:rPr lang="pl-PL" b="1" i="1" dirty="0">
                <a:solidFill>
                  <a:srgbClr val="C00000"/>
                </a:solidFill>
                <a:sym typeface="Wingdings" pitchFamily="2" charset="2"/>
              </a:rPr>
              <a:t>Podkreślanie autentyczności wydarzeń i osób </a:t>
            </a:r>
            <a:r>
              <a:rPr lang="pl-PL" dirty="0">
                <a:sym typeface="Wingdings" pitchFamily="2" charset="2"/>
              </a:rPr>
              <a:t>– sumiennie, bez przesady:</a:t>
            </a:r>
          </a:p>
          <a:p>
            <a:pPr>
              <a:defRPr/>
            </a:pPr>
            <a:r>
              <a:rPr lang="pl-PL" dirty="0">
                <a:sym typeface="Wingdings" pitchFamily="2" charset="2"/>
              </a:rPr>
              <a:t>„Niczym są ówczesne okrucieństwa w porównaniu do tego co naród polski teraz cierpi i na co Europa teraz obojętnie patrzy!” </a:t>
            </a:r>
          </a:p>
          <a:p>
            <a:pPr>
              <a:buFont typeface="Wingdings" pitchFamily="2" charset="2"/>
              <a:buChar char="ü"/>
              <a:defRPr/>
            </a:pPr>
            <a:r>
              <a:rPr lang="pl-PL" b="1" i="1" dirty="0">
                <a:solidFill>
                  <a:srgbClr val="C00000"/>
                </a:solidFill>
                <a:sym typeface="Wingdings" pitchFamily="2" charset="2"/>
              </a:rPr>
              <a:t>Europa</a:t>
            </a:r>
            <a:r>
              <a:rPr lang="pl-PL" dirty="0">
                <a:sym typeface="Wingdings" pitchFamily="2" charset="2"/>
              </a:rPr>
              <a:t>: „Do litościwych narodów europejskich , które płakały nad Polską jak niedołężne niewiasty Jeruzalem nad Chrystusem, naród nasz przemawiać będzie tylko słowni Zbawiciela: &lt;Córki Jerozolimskie, nie płaczcie nade mną, ale nad samymi sobą&gt;”.</a:t>
            </a:r>
          </a:p>
          <a:p>
            <a:pPr>
              <a:buFontTx/>
              <a:buChar char="-"/>
              <a:defRPr/>
            </a:pPr>
            <a:endParaRPr lang="pl-PL" dirty="0">
              <a:sym typeface="Wingdings" pitchFamily="2" charset="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277C6B-481C-D467-3D74-B52F9646F051}"/>
              </a:ext>
            </a:extLst>
          </p:cNvPr>
          <p:cNvSpPr>
            <a:spLocks noGrp="1"/>
          </p:cNvSpPr>
          <p:nvPr>
            <p:ph type="title"/>
          </p:nvPr>
        </p:nvSpPr>
        <p:spPr>
          <a:xfrm>
            <a:off x="1981200" y="836613"/>
            <a:ext cx="8229600" cy="863600"/>
          </a:xfrm>
        </p:spPr>
        <p:txBody>
          <a:bodyPr rtlCol="0">
            <a:normAutofit fontScale="90000"/>
          </a:bodyPr>
          <a:lstStyle/>
          <a:p>
            <a:pPr>
              <a:defRPr/>
            </a:pPr>
            <a:r>
              <a:rPr lang="pl-PL" dirty="0"/>
              <a:t> </a:t>
            </a:r>
            <a:r>
              <a:rPr lang="pl-PL" b="1" i="1" dirty="0">
                <a:solidFill>
                  <a:srgbClr val="C00000"/>
                </a:solidFill>
              </a:rPr>
              <a:t>MARTYROLOGIA* młodzieży polskiej w III cz. „Dziadów”</a:t>
            </a:r>
            <a:br>
              <a:rPr lang="pl-PL" b="1" i="1" dirty="0">
                <a:solidFill>
                  <a:srgbClr val="C00000"/>
                </a:solidFill>
              </a:rPr>
            </a:br>
            <a:br>
              <a:rPr lang="pl-PL" dirty="0"/>
            </a:br>
            <a:r>
              <a:rPr lang="pl-PL" sz="2700" dirty="0"/>
              <a:t>* </a:t>
            </a:r>
            <a:r>
              <a:rPr lang="pl-PL" sz="2700" i="1" dirty="0">
                <a:solidFill>
                  <a:srgbClr val="C00000"/>
                </a:solidFill>
              </a:rPr>
              <a:t>MĘCZEŃSTWO i CIERPIENIE NARODU POLSKIEGO</a:t>
            </a:r>
          </a:p>
        </p:txBody>
      </p:sp>
      <p:sp>
        <p:nvSpPr>
          <p:cNvPr id="3" name="Symbol zastępczy zawartości 2">
            <a:extLst>
              <a:ext uri="{FF2B5EF4-FFF2-40B4-BE49-F238E27FC236}">
                <a16:creationId xmlns:a16="http://schemas.microsoft.com/office/drawing/2014/main" id="{30E51CFD-2E95-DB75-1C21-34F3399E9F3F}"/>
              </a:ext>
            </a:extLst>
          </p:cNvPr>
          <p:cNvSpPr>
            <a:spLocks noGrp="1"/>
          </p:cNvSpPr>
          <p:nvPr>
            <p:ph idx="1"/>
          </p:nvPr>
        </p:nvSpPr>
        <p:spPr>
          <a:xfrm>
            <a:off x="353961" y="1927122"/>
            <a:ext cx="11346426" cy="4670527"/>
          </a:xfrm>
        </p:spPr>
        <p:txBody>
          <a:bodyPr rtlCol="0">
            <a:normAutofit/>
          </a:bodyPr>
          <a:lstStyle/>
          <a:p>
            <a:pPr>
              <a:defRPr/>
            </a:pPr>
            <a:endParaRPr lang="pl-PL" dirty="0"/>
          </a:p>
          <a:p>
            <a:pPr>
              <a:defRPr/>
            </a:pPr>
            <a:endParaRPr lang="pl-PL" dirty="0"/>
          </a:p>
          <a:p>
            <a:pPr>
              <a:defRPr/>
            </a:pPr>
            <a:r>
              <a:rPr lang="pl-PL" dirty="0"/>
              <a:t>CHĘĆ POZOSTAWIENIA ŚWIADECTWA MĘCZEŃSTWA POLAKÓW (PRZEŚLADOWAŃ ZRZESZONEJ W TAJNYCH ZWIĄZKACH MŁODZIEŻY LITEWSKIEJ I POLSKIEJ SZCZEGÓLNIE OKRUTNYCH PO KLĘSCE POWSTANIA LISTOPADOWEGO – POR. Z BIBLIJNĄ RZEZIĄ NIEWINIĄTEK – POSTAĆ HERODA PRÓBUJĄCEGO ZGŁADZIĆ CHRYSTUSA) </a:t>
            </a:r>
          </a:p>
          <a:p>
            <a:pPr>
              <a:defRPr/>
            </a:pPr>
            <a:r>
              <a:rPr lang="pl-PL" dirty="0"/>
              <a:t>POTWIERDZENIE INTENCJI W DEDYKACJI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C578DD-CB7B-DD88-F89E-B27CB078B122}"/>
              </a:ext>
            </a:extLst>
          </p:cNvPr>
          <p:cNvSpPr>
            <a:spLocks noGrp="1"/>
          </p:cNvSpPr>
          <p:nvPr>
            <p:ph type="ctrTitle"/>
          </p:nvPr>
        </p:nvSpPr>
        <p:spPr>
          <a:xfrm>
            <a:off x="245807" y="533348"/>
            <a:ext cx="10363200" cy="1470025"/>
          </a:xfrm>
        </p:spPr>
        <p:txBody>
          <a:bodyPr/>
          <a:lstStyle/>
          <a:p>
            <a:r>
              <a:rPr lang="pl-PL" dirty="0"/>
              <a:t>Bunt jednostki</a:t>
            </a:r>
            <a:br>
              <a:rPr lang="pl-PL" dirty="0"/>
            </a:br>
            <a:r>
              <a:rPr lang="pl-PL" dirty="0"/>
              <a:t>Czytamy, s. 187-189.</a:t>
            </a:r>
          </a:p>
        </p:txBody>
      </p:sp>
      <p:sp>
        <p:nvSpPr>
          <p:cNvPr id="3" name="Podtytuł 2">
            <a:extLst>
              <a:ext uri="{FF2B5EF4-FFF2-40B4-BE49-F238E27FC236}">
                <a16:creationId xmlns:a16="http://schemas.microsoft.com/office/drawing/2014/main" id="{D1E85E2B-BE79-299A-CD47-47B2B7918521}"/>
              </a:ext>
            </a:extLst>
          </p:cNvPr>
          <p:cNvSpPr>
            <a:spLocks noGrp="1"/>
          </p:cNvSpPr>
          <p:nvPr>
            <p:ph type="subTitle" idx="1"/>
          </p:nvPr>
        </p:nvSpPr>
        <p:spPr>
          <a:xfrm>
            <a:off x="432619" y="2576052"/>
            <a:ext cx="5348749" cy="3013587"/>
          </a:xfrm>
        </p:spPr>
        <p:txBody>
          <a:bodyPr>
            <a:normAutofit fontScale="92500" lnSpcReduction="10000"/>
          </a:bodyPr>
          <a:lstStyle/>
          <a:p>
            <a:pPr marL="457200" indent="-457200">
              <a:buFont typeface="Wingdings" panose="05000000000000000000" pitchFamily="2" charset="2"/>
              <a:buChar char="q"/>
            </a:pPr>
            <a:r>
              <a:rPr lang="pl-PL" dirty="0"/>
              <a:t>Cechy improwizacji, nastrój</a:t>
            </a:r>
          </a:p>
          <a:p>
            <a:pPr marL="457200" indent="-457200">
              <a:buFont typeface="Wingdings" panose="05000000000000000000" pitchFamily="2" charset="2"/>
              <a:buChar char="q"/>
            </a:pPr>
            <a:r>
              <a:rPr lang="pl-PL" dirty="0"/>
              <a:t>Emocje</a:t>
            </a:r>
          </a:p>
          <a:p>
            <a:pPr marL="457200" indent="-457200">
              <a:buFont typeface="Wingdings" panose="05000000000000000000" pitchFamily="2" charset="2"/>
              <a:buChar char="q"/>
            </a:pPr>
            <a:r>
              <a:rPr lang="pl-PL" dirty="0"/>
              <a:t>Adresaci</a:t>
            </a:r>
          </a:p>
          <a:p>
            <a:pPr marL="457200" indent="-457200">
              <a:buFont typeface="Wingdings" panose="05000000000000000000" pitchFamily="2" charset="2"/>
              <a:buChar char="q"/>
            </a:pPr>
            <a:r>
              <a:rPr lang="pl-PL" dirty="0"/>
              <a:t>Rola poety, motyw lotu</a:t>
            </a:r>
          </a:p>
          <a:p>
            <a:pPr marL="457200" indent="-457200">
              <a:buFont typeface="Wingdings" panose="05000000000000000000" pitchFamily="2" charset="2"/>
              <a:buChar char="q"/>
            </a:pPr>
            <a:r>
              <a:rPr lang="pl-PL" dirty="0"/>
              <a:t>Etyczny wymiar postawy bohatera, usprawiedliwienie</a:t>
            </a:r>
          </a:p>
          <a:p>
            <a:pPr marL="457200" indent="-457200">
              <a:buFont typeface="Wingdings" panose="05000000000000000000" pitchFamily="2" charset="2"/>
              <a:buChar char="q"/>
            </a:pPr>
            <a:r>
              <a:rPr lang="pl-PL" dirty="0"/>
              <a:t>Postawa prometejska</a:t>
            </a:r>
          </a:p>
        </p:txBody>
      </p:sp>
      <p:sp>
        <p:nvSpPr>
          <p:cNvPr id="4" name="Symbol zastępczy stopki 3">
            <a:extLst>
              <a:ext uri="{FF2B5EF4-FFF2-40B4-BE49-F238E27FC236}">
                <a16:creationId xmlns:a16="http://schemas.microsoft.com/office/drawing/2014/main" id="{98288157-F8C4-30EE-A240-BB4F3BA12DF8}"/>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F584C885-0DB8-3AC0-7473-1A09D84615BE}"/>
              </a:ext>
            </a:extLst>
          </p:cNvPr>
          <p:cNvSpPr>
            <a:spLocks noGrp="1"/>
          </p:cNvSpPr>
          <p:nvPr>
            <p:ph type="sldNum" sz="quarter" idx="12"/>
          </p:nvPr>
        </p:nvSpPr>
        <p:spPr/>
        <p:txBody>
          <a:bodyPr/>
          <a:lstStyle/>
          <a:p>
            <a:fld id="{7DC156E3-3058-425B-BF5C-5DBAA96BCB03}" type="slidenum">
              <a:rPr lang="pl-PL" altLang="pl-PL" smtClean="0"/>
              <a:pPr/>
              <a:t>32</a:t>
            </a:fld>
            <a:endParaRPr lang="pl-PL" altLang="pl-PL"/>
          </a:p>
        </p:txBody>
      </p:sp>
      <p:pic>
        <p:nvPicPr>
          <p:cNvPr id="57346" name="Picture 2">
            <a:extLst>
              <a:ext uri="{FF2B5EF4-FFF2-40B4-BE49-F238E27FC236}">
                <a16:creationId xmlns:a16="http://schemas.microsoft.com/office/drawing/2014/main" id="{5D2D36C9-8B38-4AD9-3B80-F78845F905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5550" y="136525"/>
            <a:ext cx="5886450" cy="619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336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BF12A09A-A695-5A4A-735F-18908DC7A0BF}"/>
              </a:ext>
            </a:extLst>
          </p:cNvPr>
          <p:cNvSpPr>
            <a:spLocks noGrp="1"/>
          </p:cNvSpPr>
          <p:nvPr>
            <p:ph type="title"/>
          </p:nvPr>
        </p:nvSpPr>
        <p:spPr/>
        <p:txBody>
          <a:bodyPr>
            <a:normAutofit fontScale="90000"/>
          </a:bodyPr>
          <a:lstStyle/>
          <a:p>
            <a:pPr algn="l"/>
            <a:br>
              <a:rPr lang="pl-PL" altLang="pl-PL" i="1">
                <a:solidFill>
                  <a:srgbClr val="C00000"/>
                </a:solidFill>
              </a:rPr>
            </a:br>
            <a:r>
              <a:rPr lang="pl-PL" altLang="pl-PL" i="1">
                <a:solidFill>
                  <a:srgbClr val="C00000"/>
                </a:solidFill>
              </a:rPr>
              <a:t>PROMETEIZM</a:t>
            </a:r>
            <a:br>
              <a:rPr lang="pl-PL" altLang="pl-PL" i="1">
                <a:solidFill>
                  <a:srgbClr val="C00000"/>
                </a:solidFill>
              </a:rPr>
            </a:br>
            <a:endParaRPr lang="pl-PL" altLang="pl-PL" i="1">
              <a:solidFill>
                <a:srgbClr val="C00000"/>
              </a:solidFill>
            </a:endParaRPr>
          </a:p>
        </p:txBody>
      </p:sp>
      <p:sp>
        <p:nvSpPr>
          <p:cNvPr id="28675" name="Symbol zastępczy zawartości 2">
            <a:extLst>
              <a:ext uri="{FF2B5EF4-FFF2-40B4-BE49-F238E27FC236}">
                <a16:creationId xmlns:a16="http://schemas.microsoft.com/office/drawing/2014/main" id="{1ADF5F81-5E8C-C8AC-A8C0-41264687D298}"/>
              </a:ext>
            </a:extLst>
          </p:cNvPr>
          <p:cNvSpPr>
            <a:spLocks noGrp="1"/>
          </p:cNvSpPr>
          <p:nvPr>
            <p:ph idx="1"/>
          </p:nvPr>
        </p:nvSpPr>
        <p:spPr>
          <a:xfrm>
            <a:off x="1631951" y="1241426"/>
            <a:ext cx="4435475" cy="4525963"/>
          </a:xfrm>
        </p:spPr>
        <p:txBody>
          <a:bodyPr/>
          <a:lstStyle/>
          <a:p>
            <a:endParaRPr lang="pl-PL" altLang="pl-PL"/>
          </a:p>
          <a:p>
            <a:pPr>
              <a:buFont typeface="Arial" panose="020B0604020202020204" pitchFamily="34" charset="0"/>
              <a:buNone/>
            </a:pPr>
            <a:r>
              <a:rPr lang="pl-PL" altLang="pl-PL" sz="4400"/>
              <a:t>  «postawa moralna, której wyrazem jest poświęcenie się jednostki dla dobra ogółu»</a:t>
            </a:r>
            <a:endParaRPr lang="pl-PL" altLang="pl-PL" sz="4400" i="1">
              <a:solidFill>
                <a:srgbClr val="C00000"/>
              </a:solidFill>
            </a:endParaRPr>
          </a:p>
        </p:txBody>
      </p:sp>
      <p:pic>
        <p:nvPicPr>
          <p:cNvPr id="28676" name="Picture 4">
            <a:extLst>
              <a:ext uri="{FF2B5EF4-FFF2-40B4-BE49-F238E27FC236}">
                <a16:creationId xmlns:a16="http://schemas.microsoft.com/office/drawing/2014/main" id="{694E47BF-0C11-2105-5C2C-2752CF3B9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7426" y="169863"/>
            <a:ext cx="4600575"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FA3443-32DE-B370-A01A-DAD0729CDF9C}"/>
              </a:ext>
            </a:extLst>
          </p:cNvPr>
          <p:cNvSpPr>
            <a:spLocks noGrp="1"/>
          </p:cNvSpPr>
          <p:nvPr>
            <p:ph type="title"/>
          </p:nvPr>
        </p:nvSpPr>
        <p:spPr>
          <a:xfrm>
            <a:off x="2495550" y="620713"/>
            <a:ext cx="8172450" cy="1143000"/>
          </a:xfrm>
        </p:spPr>
        <p:txBody>
          <a:bodyPr rtlCol="0">
            <a:normAutofit fontScale="90000"/>
          </a:bodyPr>
          <a:lstStyle/>
          <a:p>
            <a:pPr>
              <a:defRPr/>
            </a:pPr>
            <a:r>
              <a:rPr lang="pl-PL" dirty="0">
                <a:solidFill>
                  <a:schemeClr val="tx2">
                    <a:satMod val="130000"/>
                  </a:schemeClr>
                </a:solidFill>
              </a:rPr>
              <a:t>AKT I SCENA I </a:t>
            </a:r>
            <a:br>
              <a:rPr lang="pl-PL" dirty="0">
                <a:solidFill>
                  <a:schemeClr val="tx2">
                    <a:satMod val="130000"/>
                  </a:schemeClr>
                </a:solidFill>
              </a:rPr>
            </a:br>
            <a:r>
              <a:rPr lang="pl-PL" sz="2700" u="sng" dirty="0">
                <a:solidFill>
                  <a:schemeClr val="tx2">
                    <a:satMod val="130000"/>
                  </a:schemeClr>
                </a:solidFill>
              </a:rPr>
              <a:t>-  </a:t>
            </a:r>
            <a:r>
              <a:rPr lang="pl-PL" sz="2700" i="1" u="sng" dirty="0">
                <a:solidFill>
                  <a:schemeClr val="tx2">
                    <a:satMod val="130000"/>
                  </a:schemeClr>
                </a:solidFill>
              </a:rPr>
              <a:t>„pieśni zemsty” : </a:t>
            </a:r>
            <a:br>
              <a:rPr lang="pl-PL" sz="2700" i="1" dirty="0">
                <a:solidFill>
                  <a:schemeClr val="tx2">
                    <a:satMod val="130000"/>
                  </a:schemeClr>
                </a:solidFill>
              </a:rPr>
            </a:br>
            <a:r>
              <a:rPr lang="pl-PL" sz="2700" i="1" dirty="0">
                <a:solidFill>
                  <a:srgbClr val="FF0000"/>
                </a:solidFill>
              </a:rPr>
              <a:t>„Tak! Zemsta,  zemsta,  zemsta na wroga, </a:t>
            </a:r>
            <a:br>
              <a:rPr lang="pl-PL" sz="2700" i="1" dirty="0">
                <a:solidFill>
                  <a:srgbClr val="FF0000"/>
                </a:solidFill>
              </a:rPr>
            </a:br>
            <a:r>
              <a:rPr lang="pl-PL" sz="2700" i="1" dirty="0">
                <a:solidFill>
                  <a:srgbClr val="FF0000"/>
                </a:solidFill>
              </a:rPr>
              <a:t>Z Bogiem i choćby mimo Boga!”)</a:t>
            </a:r>
            <a:br>
              <a:rPr lang="pl-PL" sz="2700" i="1" dirty="0">
                <a:solidFill>
                  <a:srgbClr val="FF0000"/>
                </a:solidFill>
              </a:rPr>
            </a:br>
            <a:br>
              <a:rPr lang="pl-PL" sz="2700" i="1" dirty="0">
                <a:solidFill>
                  <a:srgbClr val="FF0000"/>
                </a:solidFill>
              </a:rPr>
            </a:br>
            <a:endParaRPr lang="pl-PL" sz="2700" i="1" u="sng" dirty="0">
              <a:solidFill>
                <a:srgbClr val="FF0000"/>
              </a:solidFill>
            </a:endParaRPr>
          </a:p>
        </p:txBody>
      </p:sp>
      <p:sp>
        <p:nvSpPr>
          <p:cNvPr id="3" name="Symbol zastępczy zawartości 2">
            <a:extLst>
              <a:ext uri="{FF2B5EF4-FFF2-40B4-BE49-F238E27FC236}">
                <a16:creationId xmlns:a16="http://schemas.microsoft.com/office/drawing/2014/main" id="{FE0A2198-0481-A00F-B652-80637C6B0632}"/>
              </a:ext>
            </a:extLst>
          </p:cNvPr>
          <p:cNvSpPr>
            <a:spLocks noGrp="1"/>
          </p:cNvSpPr>
          <p:nvPr>
            <p:ph idx="1"/>
          </p:nvPr>
        </p:nvSpPr>
        <p:spPr>
          <a:xfrm>
            <a:off x="296966" y="1757312"/>
            <a:ext cx="11895034" cy="5084762"/>
          </a:xfrm>
        </p:spPr>
        <p:txBody>
          <a:bodyPr rtlCol="0">
            <a:normAutofit/>
          </a:bodyPr>
          <a:lstStyle/>
          <a:p>
            <a:pPr>
              <a:buFont typeface="Arial" charset="0"/>
              <a:buChar char="•"/>
              <a:defRPr/>
            </a:pPr>
            <a:r>
              <a:rPr lang="pl-PL" dirty="0"/>
              <a:t>w duchu poezji tyrtejskiej, czyli jakiej?</a:t>
            </a:r>
          </a:p>
          <a:p>
            <a:pPr>
              <a:buFont typeface="Arial" charset="0"/>
              <a:buChar char="•"/>
              <a:defRPr/>
            </a:pPr>
            <a:r>
              <a:rPr lang="pl-PL" dirty="0"/>
              <a:t>dynamiczny charakter, liczne wyrażenia ekspresyjne i ekstatyczne</a:t>
            </a:r>
          </a:p>
          <a:p>
            <a:pPr>
              <a:buFont typeface="Arial" charset="0"/>
              <a:buChar char="•"/>
              <a:defRPr/>
            </a:pPr>
            <a:r>
              <a:rPr lang="pl-PL" dirty="0"/>
              <a:t>Konrad pragnie pobudzić rodaków do walki o wyzwolenie ojczyzny, nawet, jeśli poniosą w niej najwyższą ofiarę – cel jest wart oddania życia. Jego słowa są odebrane przez współwięźniów jako pogański głos Szatana.</a:t>
            </a:r>
          </a:p>
          <a:p>
            <a:pPr>
              <a:buFont typeface="Arial" charset="0"/>
              <a:buChar char="•"/>
              <a:defRPr/>
            </a:pPr>
            <a:r>
              <a:rPr lang="pl-PL" dirty="0"/>
              <a:t>Po afirmującym zemstę wstępie następuje właściwa części przemowy. Przy dźwiękach fletu Konrad wypowiada znamienne zdanie: „Wznoszę się!”, zapowiadające Małą Improwizację. </a:t>
            </a:r>
          </a:p>
          <a:p>
            <a:pPr marL="365760" indent="-283464">
              <a:defRPr/>
            </a:pPr>
            <a:endParaRPr lang="pl-PL"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C5C7F1-AEDA-644F-AF31-BAC2E0BEC07A}"/>
              </a:ext>
            </a:extLst>
          </p:cNvPr>
          <p:cNvSpPr>
            <a:spLocks noGrp="1"/>
          </p:cNvSpPr>
          <p:nvPr>
            <p:ph type="title"/>
          </p:nvPr>
        </p:nvSpPr>
        <p:spPr>
          <a:xfrm>
            <a:off x="1919288" y="22225"/>
            <a:ext cx="8229600" cy="1143000"/>
          </a:xfrm>
        </p:spPr>
        <p:txBody>
          <a:bodyPr/>
          <a:lstStyle/>
          <a:p>
            <a:pPr>
              <a:defRPr/>
            </a:pPr>
            <a:r>
              <a:rPr lang="pl-PL" dirty="0">
                <a:solidFill>
                  <a:srgbClr val="FF0000"/>
                </a:solidFill>
              </a:rPr>
              <a:t>MAŁA IMPROWIZACJA</a:t>
            </a:r>
            <a:endParaRPr lang="pl-PL" dirty="0"/>
          </a:p>
        </p:txBody>
      </p:sp>
      <p:sp>
        <p:nvSpPr>
          <p:cNvPr id="3" name="Symbol zastępczy zawartości 2">
            <a:extLst>
              <a:ext uri="{FF2B5EF4-FFF2-40B4-BE49-F238E27FC236}">
                <a16:creationId xmlns:a16="http://schemas.microsoft.com/office/drawing/2014/main" id="{8E83476A-4D51-C35A-B909-43B82B57CA56}"/>
              </a:ext>
            </a:extLst>
          </p:cNvPr>
          <p:cNvSpPr>
            <a:spLocks noGrp="1"/>
          </p:cNvSpPr>
          <p:nvPr>
            <p:ph idx="1"/>
          </p:nvPr>
        </p:nvSpPr>
        <p:spPr>
          <a:xfrm>
            <a:off x="127819" y="1248697"/>
            <a:ext cx="12064181" cy="4329778"/>
          </a:xfrm>
        </p:spPr>
        <p:txBody>
          <a:bodyPr>
            <a:normAutofit/>
          </a:bodyPr>
          <a:lstStyle/>
          <a:p>
            <a:pPr marL="365760" indent="-283464" algn="just">
              <a:defRPr/>
            </a:pPr>
            <a:r>
              <a:rPr lang="pl-PL" dirty="0"/>
              <a:t>  *wznosi się nad „plemieniem człowieczym, między </a:t>
            </a:r>
            <a:r>
              <a:rPr lang="pl-PL" dirty="0" err="1"/>
              <a:t>proroki</a:t>
            </a:r>
            <a:r>
              <a:rPr lang="pl-PL" dirty="0"/>
              <a:t>”</a:t>
            </a:r>
          </a:p>
          <a:p>
            <a:pPr marL="365760" indent="-283464" algn="just">
              <a:defRPr/>
            </a:pPr>
            <a:r>
              <a:rPr lang="pl-PL" dirty="0"/>
              <a:t>  *widzi przyszłość, na którą jest w stanie wpłynąć, zapanować nad nią – </a:t>
            </a:r>
            <a:r>
              <a:rPr lang="pl-PL" b="1" i="1" dirty="0">
                <a:solidFill>
                  <a:srgbClr val="FF0000"/>
                </a:solidFill>
              </a:rPr>
              <a:t>motyw orła </a:t>
            </a:r>
            <a:r>
              <a:rPr lang="pl-PL" dirty="0"/>
              <a:t>– pycha, duma</a:t>
            </a:r>
          </a:p>
          <a:p>
            <a:pPr marL="365760" indent="-283464" algn="just">
              <a:defRPr/>
            </a:pPr>
            <a:r>
              <a:rPr lang="pl-PL" dirty="0"/>
              <a:t>  *moment utraty ostrości widzenia tej perspektywy zasłoniętej skrzydłami </a:t>
            </a:r>
            <a:r>
              <a:rPr lang="pl-PL" b="1" i="1" dirty="0">
                <a:solidFill>
                  <a:srgbClr val="FF0000"/>
                </a:solidFill>
              </a:rPr>
              <a:t>kruka</a:t>
            </a:r>
            <a:r>
              <a:rPr lang="pl-PL" dirty="0"/>
              <a:t> – symbolu pychy – plącze myśli </a:t>
            </a:r>
          </a:p>
          <a:p>
            <a:pPr marL="365760" indent="-283464" algn="just">
              <a:defRPr/>
            </a:pPr>
            <a:r>
              <a:rPr lang="pl-PL" dirty="0"/>
              <a:t>  *sformułował on w niej swój profetyzm (zdolność przewidywania przyszłości, prorokowania) chcąc przekazać światu, iż stał się prorokiem głoszącym przyszłość swojego narodu.</a:t>
            </a:r>
          </a:p>
          <a:p>
            <a:pPr marL="365760" indent="-283464">
              <a:defRPr/>
            </a:pPr>
            <a:endParaRPr lang="pl-PL" dirty="0"/>
          </a:p>
          <a:p>
            <a:pPr>
              <a:buFont typeface="Arial" charset="0"/>
              <a:buChar char="•"/>
              <a:defRPr/>
            </a:pPr>
            <a:endParaRPr lang="pl-PL"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D41A94A1-31CF-3BF5-E49D-F5E0DF368C0A}"/>
              </a:ext>
            </a:extLst>
          </p:cNvPr>
          <p:cNvSpPr>
            <a:spLocks noGrp="1"/>
          </p:cNvSpPr>
          <p:nvPr>
            <p:ph type="title"/>
          </p:nvPr>
        </p:nvSpPr>
        <p:spPr>
          <a:xfrm>
            <a:off x="1992313" y="1"/>
            <a:ext cx="8229600" cy="633413"/>
          </a:xfrm>
        </p:spPr>
        <p:txBody>
          <a:bodyPr>
            <a:normAutofit/>
          </a:bodyPr>
          <a:lstStyle/>
          <a:p>
            <a:pPr algn="ctr">
              <a:defRPr/>
            </a:pPr>
            <a:r>
              <a:rPr lang="pl-PL" sz="2000" dirty="0">
                <a:solidFill>
                  <a:schemeClr val="tx2">
                    <a:satMod val="130000"/>
                  </a:schemeClr>
                </a:solidFill>
              </a:rPr>
              <a:t>SCENA II, IMPROWIZACJA</a:t>
            </a:r>
          </a:p>
        </p:txBody>
      </p:sp>
      <p:sp>
        <p:nvSpPr>
          <p:cNvPr id="3" name="Symbol zastępczy zawartości 2">
            <a:extLst>
              <a:ext uri="{FF2B5EF4-FFF2-40B4-BE49-F238E27FC236}">
                <a16:creationId xmlns:a16="http://schemas.microsoft.com/office/drawing/2014/main" id="{10B1FF3D-BFDC-2981-C092-7D2B88022CFB}"/>
              </a:ext>
            </a:extLst>
          </p:cNvPr>
          <p:cNvSpPr>
            <a:spLocks noGrp="1"/>
          </p:cNvSpPr>
          <p:nvPr>
            <p:ph idx="1"/>
          </p:nvPr>
        </p:nvSpPr>
        <p:spPr>
          <a:xfrm>
            <a:off x="0" y="633414"/>
            <a:ext cx="12113342" cy="6224586"/>
          </a:xfrm>
        </p:spPr>
        <p:txBody>
          <a:bodyPr rtlCol="0">
            <a:normAutofit fontScale="70000" lnSpcReduction="20000"/>
          </a:bodyPr>
          <a:lstStyle/>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 poczucie samotności – jako jednostka wybitna nie znajduje zrozumienia jako twórca – poeta (apostrofa do Pieśni)</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Mistrz, którego dzieła i umiejętności dają mu potęgę, możliwość tworzenia i kreacji świata</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Pieśń – tworzenie – siła, dzielność, nieśmiertelność</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Dzięki nieśmiertelności równy Bogu; Bóg – ojciec („myśli, gwiazd, czucia, wichrów”)</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Stoi ponad prorokami, mędrcami, poetami</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Poczucie siły; czuły i rozumny</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Zapowiedź konfrontacji z Bogiem – „chwili przeznaczonej”</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Motyw lotu – „Zrzucę ciało i tylko jak duch wezmę pióra – Potrzeba mi lotu, Wylecę z planet i gwiazd kołowrotu, Tam dojdę, gdzie graniczą Stwórca i natura”)</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Uskrzydlony – od przeszłości po przyszłość; dojdzie do Boga po „promieniach uczucia”</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Natura człowieka – ciało na ziemi, dusza w ukochanej ojczyźnie – „Ja kocham cały naród!” </a:t>
            </a:r>
            <a:r>
              <a:rPr lang="pl-PL" sz="2700" b="1" i="1" dirty="0">
                <a:solidFill>
                  <a:srgbClr val="C00000"/>
                </a:solidFill>
                <a:latin typeface="Times New Roman" panose="02020603050405020304" pitchFamily="18" charset="0"/>
                <a:cs typeface="Times New Roman" panose="02020603050405020304" pitchFamily="18" charset="0"/>
              </a:rPr>
              <a:t>– PROMETEIZM – chce uszczęśliwiać, zadziwić </a:t>
            </a:r>
            <a:r>
              <a:rPr lang="pl-PL" sz="2700" dirty="0">
                <a:solidFill>
                  <a:srgbClr val="FF0000"/>
                </a:solidFill>
                <a:latin typeface="Times New Roman" panose="02020603050405020304" pitchFamily="18" charset="0"/>
                <a:cs typeface="Times New Roman" panose="02020603050405020304" pitchFamily="18" charset="0"/>
              </a:rPr>
              <a:t>- poszukuje sposobu, sam jest gotowy – ma wyjątkowe warunki – myśli, które poznały prawa świata, uczucie i wrażliwość – URODZIŁ SIĘ TWÓRCĄ, PORÓWNUJE SIĘ DO BOGA – siły z tego samego źródła</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Ludzie nie znają ani jego, ani Boga – szuka sposobu, w jaki mógłby wpłynąć na ich dusze</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Pragnienie władzy absolutnej – tajemnej, ale uszczęśliwiającej naród; </a:t>
            </a:r>
            <a:r>
              <a:rPr lang="pl-PL" sz="2700" i="1" dirty="0">
                <a:solidFill>
                  <a:srgbClr val="C00000"/>
                </a:solidFill>
                <a:latin typeface="Times New Roman" panose="02020603050405020304" pitchFamily="18" charset="0"/>
                <a:cs typeface="Times New Roman" panose="02020603050405020304" pitchFamily="18" charset="0"/>
              </a:rPr>
              <a:t>„Daj mi rząd dusz!”, „Chcę mieć władzę, jaką Ty posiadasz”, „Z tą cząstką ileż ja bym szczęścia stworzył!”</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Żądanie spotkania; kolejne uroczyste wyzwanie</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Groźba walki z Bogiem (nawiązanie do osobistego nieszczęścia, które nie sprawiło, że odwrócił się od Boga)</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Prowokacje: „Bóg, o którym mówią, że czuje na niebie.  „Mówią, że Ty tak władasz.”, „Żeś Ty jest, zgaduję”, „Kłamca, kto Ciebie nazwał miłością”, „Mówią, że Ty nie błądzisz.”Jeśli to prawda, że Ty kochasz”, „Jeśli w </a:t>
            </a:r>
            <a:r>
              <a:rPr lang="pl-PL" sz="2700" dirty="0" err="1">
                <a:latin typeface="Times New Roman" panose="02020603050405020304" pitchFamily="18" charset="0"/>
                <a:cs typeface="Times New Roman" panose="02020603050405020304" pitchFamily="18" charset="0"/>
              </a:rPr>
              <a:t>milijon</a:t>
            </a:r>
            <a:r>
              <a:rPr lang="pl-PL" sz="2700" dirty="0">
                <a:latin typeface="Times New Roman" panose="02020603050405020304" pitchFamily="18" charset="0"/>
                <a:cs typeface="Times New Roman" panose="02020603050405020304" pitchFamily="18" charset="0"/>
              </a:rPr>
              <a:t> ludzi krzyczących, &lt;ratunku!&gt; Nie patrzysz jak w zawiłe zrównanie rachunku”</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Podkreślanie braku reakcji: „Milczysz!”</a:t>
            </a:r>
          </a:p>
          <a:p>
            <a:pPr marL="640080" lvl="1" indent="-237744">
              <a:buFont typeface="Wingdings" pitchFamily="2" charset="2"/>
              <a:buChar char="ü"/>
              <a:defRPr/>
            </a:pPr>
            <a:r>
              <a:rPr lang="pl-PL" sz="2700" dirty="0">
                <a:latin typeface="Times New Roman" panose="02020603050405020304" pitchFamily="18" charset="0"/>
                <a:cs typeface="Times New Roman" panose="02020603050405020304" pitchFamily="18" charset="0"/>
              </a:rPr>
              <a:t>Szantaż – „Krzyknę, żeś Ty nie ojcem świata, ale…”  CAREM  - dopowiada diabeł</a:t>
            </a:r>
          </a:p>
          <a:p>
            <a:pPr marL="640080" lvl="1" indent="-237744">
              <a:defRPr/>
            </a:pPr>
            <a:endParaRPr lang="pl-PL" dirty="0"/>
          </a:p>
          <a:p>
            <a:pPr marL="640080" lvl="1" indent="-237744">
              <a:buFont typeface="Wingdings" pitchFamily="2" charset="2"/>
              <a:buChar char="ü"/>
              <a:defRPr/>
            </a:pPr>
            <a:endParaRPr lang="pl-PL" dirty="0"/>
          </a:p>
          <a:p>
            <a:pPr marL="640080" lvl="1" indent="-237744">
              <a:buFont typeface="Wingdings" pitchFamily="2" charset="2"/>
              <a:buChar char="ü"/>
              <a:defRPr/>
            </a:pPr>
            <a:endParaRPr lang="pl-PL" dirty="0"/>
          </a:p>
          <a:p>
            <a:pPr marL="640080" lvl="1" indent="-237744">
              <a:buFont typeface="Wingdings" pitchFamily="2" charset="2"/>
              <a:buChar char="ü"/>
              <a:defRPr/>
            </a:pPr>
            <a:endParaRPr lang="pl-PL"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ED045D-C680-FB49-529C-D08BE5B0249F}"/>
              </a:ext>
            </a:extLst>
          </p:cNvPr>
          <p:cNvSpPr>
            <a:spLocks noGrp="1"/>
          </p:cNvSpPr>
          <p:nvPr>
            <p:ph type="ctrTitle"/>
          </p:nvPr>
        </p:nvSpPr>
        <p:spPr>
          <a:xfrm>
            <a:off x="5108064" y="1696372"/>
            <a:ext cx="5508625" cy="4248150"/>
          </a:xfrm>
        </p:spPr>
        <p:txBody>
          <a:bodyPr rtlCol="0">
            <a:normAutofit fontScale="90000"/>
          </a:bodyPr>
          <a:lstStyle/>
          <a:p>
            <a:pPr>
              <a:defRPr/>
            </a:pPr>
            <a:r>
              <a:rPr lang="pl-PL" sz="6700" i="1" dirty="0">
                <a:solidFill>
                  <a:srgbClr val="00B050"/>
                </a:solidFill>
              </a:rPr>
              <a:t>Wielka Improwizacja</a:t>
            </a:r>
            <a:br>
              <a:rPr lang="pl-PL" sz="6700" i="1" dirty="0">
                <a:solidFill>
                  <a:srgbClr val="00B050"/>
                </a:solidFill>
              </a:rPr>
            </a:br>
            <a:br>
              <a:rPr lang="pl-PL" dirty="0">
                <a:solidFill>
                  <a:schemeClr val="tx2">
                    <a:satMod val="130000"/>
                  </a:schemeClr>
                </a:solidFill>
              </a:rPr>
            </a:br>
            <a:r>
              <a:rPr lang="pl-PL" sz="2200" i="1" dirty="0">
                <a:solidFill>
                  <a:srgbClr val="C00000"/>
                </a:solidFill>
              </a:rPr>
              <a:t>„Kiedy sam śpiewam w sobie,</a:t>
            </a:r>
            <a:br>
              <a:rPr lang="pl-PL" sz="2200" i="1" dirty="0">
                <a:solidFill>
                  <a:srgbClr val="C00000"/>
                </a:solidFill>
              </a:rPr>
            </a:br>
            <a:r>
              <a:rPr lang="pl-PL" sz="2200" i="1" dirty="0">
                <a:solidFill>
                  <a:srgbClr val="C00000"/>
                </a:solidFill>
              </a:rPr>
              <a:t>Śpiewam samemu sobie.”</a:t>
            </a:r>
            <a:br>
              <a:rPr lang="pl-PL" sz="2200" i="1" dirty="0">
                <a:solidFill>
                  <a:srgbClr val="C00000"/>
                </a:solidFill>
              </a:rPr>
            </a:br>
            <a:br>
              <a:rPr lang="pl-PL" sz="2200" i="1" dirty="0">
                <a:solidFill>
                  <a:srgbClr val="C00000"/>
                </a:solidFill>
              </a:rPr>
            </a:br>
            <a:r>
              <a:rPr lang="pl-PL" sz="2200" i="1" dirty="0">
                <a:solidFill>
                  <a:srgbClr val="C00000"/>
                </a:solidFill>
              </a:rPr>
              <a:t>„Ja najwyższy z czujących na ziemnym padole.”</a:t>
            </a:r>
            <a:br>
              <a:rPr lang="pl-PL" sz="2200" i="1" dirty="0">
                <a:solidFill>
                  <a:srgbClr val="C00000"/>
                </a:solidFill>
              </a:rPr>
            </a:br>
            <a:br>
              <a:rPr lang="pl-PL" sz="2200" i="1" dirty="0">
                <a:solidFill>
                  <a:srgbClr val="C00000"/>
                </a:solidFill>
              </a:rPr>
            </a:br>
            <a:r>
              <a:rPr lang="pl-PL" sz="2200" i="1" dirty="0">
                <a:solidFill>
                  <a:srgbClr val="C00000"/>
                </a:solidFill>
              </a:rPr>
              <a:t>„Dałeś mnie najkrótsze życie I najmocniejsze uczucie”</a:t>
            </a:r>
            <a:br>
              <a:rPr lang="pl-PL" sz="2200" i="1" dirty="0">
                <a:solidFill>
                  <a:srgbClr val="C00000"/>
                </a:solidFill>
              </a:rPr>
            </a:br>
            <a:br>
              <a:rPr lang="pl-PL" sz="2200" i="1" dirty="0">
                <a:solidFill>
                  <a:srgbClr val="C00000"/>
                </a:solidFill>
              </a:rPr>
            </a:br>
            <a:r>
              <a:rPr lang="pl-PL" sz="2200" i="1" dirty="0">
                <a:solidFill>
                  <a:srgbClr val="C00000"/>
                </a:solidFill>
              </a:rPr>
              <a:t>„Widzisz, żem pierwszy z ludzi i z aniołów tłumu,</a:t>
            </a:r>
            <a:br>
              <a:rPr lang="pl-PL" sz="2200" i="1" dirty="0">
                <a:solidFill>
                  <a:srgbClr val="C00000"/>
                </a:solidFill>
              </a:rPr>
            </a:br>
            <a:r>
              <a:rPr lang="pl-PL" sz="2200" i="1" dirty="0">
                <a:solidFill>
                  <a:srgbClr val="C00000"/>
                </a:solidFill>
              </a:rPr>
              <a:t>Że Cię znam lepiej niźli Twoje archanioły”</a:t>
            </a:r>
            <a:br>
              <a:rPr lang="pl-PL" sz="3100" i="1" dirty="0">
                <a:solidFill>
                  <a:srgbClr val="C00000"/>
                </a:solidFill>
              </a:rPr>
            </a:br>
            <a:endParaRPr lang="pl-PL" sz="3100" i="1" dirty="0">
              <a:solidFill>
                <a:srgbClr val="C00000"/>
              </a:solidFill>
            </a:endParaRPr>
          </a:p>
        </p:txBody>
      </p:sp>
      <p:pic>
        <p:nvPicPr>
          <p:cNvPr id="13315" name="Obraz 4" descr="FullSizeRender-2.jpg">
            <a:extLst>
              <a:ext uri="{FF2B5EF4-FFF2-40B4-BE49-F238E27FC236}">
                <a16:creationId xmlns:a16="http://schemas.microsoft.com/office/drawing/2014/main" id="{483516BE-0AD6-94E3-4F94-1B3084D630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987" y="0"/>
            <a:ext cx="4211638"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Symbol zastępczy zawartości 3" descr="FullSizeRender.jpg">
            <a:extLst>
              <a:ext uri="{FF2B5EF4-FFF2-40B4-BE49-F238E27FC236}">
                <a16:creationId xmlns:a16="http://schemas.microsoft.com/office/drawing/2014/main" id="{261FAB90-D3B2-974D-BE8F-6EA26706DE1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359150" y="0"/>
            <a:ext cx="4953000" cy="5265738"/>
          </a:xfrm>
        </p:spPr>
      </p:pic>
      <p:pic>
        <p:nvPicPr>
          <p:cNvPr id="14339" name="Obraz 4" descr="FullSizeRender-1.jpg">
            <a:extLst>
              <a:ext uri="{FF2B5EF4-FFF2-40B4-BE49-F238E27FC236}">
                <a16:creationId xmlns:a16="http://schemas.microsoft.com/office/drawing/2014/main" id="{626DB20F-9D91-1FAF-E6EA-958A0EF83D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229225"/>
            <a:ext cx="91440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B58FD435-3246-DC3C-8AD2-004745DBC5D7}"/>
              </a:ext>
            </a:extLst>
          </p:cNvPr>
          <p:cNvSpPr>
            <a:spLocks noGrp="1"/>
          </p:cNvSpPr>
          <p:nvPr>
            <p:ph type="title"/>
          </p:nvPr>
        </p:nvSpPr>
        <p:spPr>
          <a:xfrm>
            <a:off x="159774" y="345024"/>
            <a:ext cx="10515600" cy="1325563"/>
          </a:xfrm>
        </p:spPr>
        <p:txBody>
          <a:bodyPr/>
          <a:lstStyle/>
          <a:p>
            <a:r>
              <a:rPr lang="pl-PL" altLang="pl-PL" dirty="0"/>
              <a:t>Sen – „życie duszy”</a:t>
            </a:r>
          </a:p>
        </p:txBody>
      </p:sp>
      <p:pic>
        <p:nvPicPr>
          <p:cNvPr id="2" name="Symbol zastępczy zawartości 3" descr="FullSizeRender.jpg">
            <a:extLst>
              <a:ext uri="{FF2B5EF4-FFF2-40B4-BE49-F238E27FC236}">
                <a16:creationId xmlns:a16="http://schemas.microsoft.com/office/drawing/2014/main" id="{B7EED6A3-B9EE-4C69-629E-094333FE76A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a:xfrm>
            <a:off x="5708650" y="0"/>
            <a:ext cx="6483350" cy="4800600"/>
          </a:xfrm>
          <a:prstGeom prst="rect">
            <a:avLst/>
          </a:prstGeom>
        </p:spPr>
      </p:pic>
      <p:pic>
        <p:nvPicPr>
          <p:cNvPr id="3" name="Obraz 4" descr="FullSizeRender(3).jpg">
            <a:extLst>
              <a:ext uri="{FF2B5EF4-FFF2-40B4-BE49-F238E27FC236}">
                <a16:creationId xmlns:a16="http://schemas.microsoft.com/office/drawing/2014/main" id="{4E65D7A1-C62B-CB3D-65A8-934267A4D3E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712645" y="4800600"/>
            <a:ext cx="6479356" cy="1049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Łącznik prosty ze strzałką 4">
            <a:extLst>
              <a:ext uri="{FF2B5EF4-FFF2-40B4-BE49-F238E27FC236}">
                <a16:creationId xmlns:a16="http://schemas.microsoft.com/office/drawing/2014/main" id="{984841AB-E100-9AD7-EA58-0CE6973AF702}"/>
              </a:ext>
            </a:extLst>
          </p:cNvPr>
          <p:cNvCxnSpPr/>
          <p:nvPr/>
        </p:nvCxnSpPr>
        <p:spPr>
          <a:xfrm>
            <a:off x="2438400" y="1543665"/>
            <a:ext cx="0" cy="69809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6" name="Tytuł 1">
            <a:extLst>
              <a:ext uri="{FF2B5EF4-FFF2-40B4-BE49-F238E27FC236}">
                <a16:creationId xmlns:a16="http://schemas.microsoft.com/office/drawing/2014/main" id="{5F1B0BEE-E545-D1E6-D653-E3F18394CE4A}"/>
              </a:ext>
            </a:extLst>
          </p:cNvPr>
          <p:cNvSpPr txBox="1">
            <a:spLocks/>
          </p:cNvSpPr>
          <p:nvPr/>
        </p:nvSpPr>
        <p:spPr>
          <a:xfrm>
            <a:off x="627471" y="2085848"/>
            <a:ext cx="4188542" cy="1325563"/>
          </a:xfrm>
          <a:prstGeom prst="rect">
            <a:avLst/>
          </a:prstGeom>
        </p:spPr>
        <p:txBody>
          <a:bodyPr vert="horz" lIns="91440" tIns="45720" rIns="91440" bIns="45720" rtlCol="0" anchor="ctr">
            <a:normAutofit/>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r>
              <a:rPr lang="pl-PL" altLang="pl-PL" sz="3200" dirty="0"/>
              <a:t>kontakt ze światem</a:t>
            </a:r>
          </a:p>
          <a:p>
            <a:r>
              <a:rPr lang="pl-PL" altLang="pl-PL" sz="3200" dirty="0"/>
              <a:t> nadprzyrodzonym</a:t>
            </a:r>
          </a:p>
        </p:txBody>
      </p:sp>
      <p:cxnSp>
        <p:nvCxnSpPr>
          <p:cNvPr id="7" name="Łącznik prosty ze strzałką 6">
            <a:extLst>
              <a:ext uri="{FF2B5EF4-FFF2-40B4-BE49-F238E27FC236}">
                <a16:creationId xmlns:a16="http://schemas.microsoft.com/office/drawing/2014/main" id="{11F3C9BD-2DE8-46BD-ED6D-97223D76AE82}"/>
              </a:ext>
            </a:extLst>
          </p:cNvPr>
          <p:cNvCxnSpPr>
            <a:cxnSpLocks/>
          </p:cNvCxnSpPr>
          <p:nvPr/>
        </p:nvCxnSpPr>
        <p:spPr>
          <a:xfrm flipH="1">
            <a:off x="627470" y="3227668"/>
            <a:ext cx="474639" cy="10911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9" name="Tytuł 1">
            <a:extLst>
              <a:ext uri="{FF2B5EF4-FFF2-40B4-BE49-F238E27FC236}">
                <a16:creationId xmlns:a16="http://schemas.microsoft.com/office/drawing/2014/main" id="{7F591EEC-657F-8E82-7566-6D0E21112F81}"/>
              </a:ext>
            </a:extLst>
          </p:cNvPr>
          <p:cNvSpPr txBox="1">
            <a:spLocks/>
          </p:cNvSpPr>
          <p:nvPr/>
        </p:nvSpPr>
        <p:spPr>
          <a:xfrm>
            <a:off x="0" y="3892359"/>
            <a:ext cx="3052916" cy="1325563"/>
          </a:xfrm>
          <a:prstGeom prst="rect">
            <a:avLst/>
          </a:prstGeom>
        </p:spPr>
        <p:txBody>
          <a:bodyPr vert="horz" lIns="91440" tIns="45720" rIns="91440" bIns="45720" rtlCol="0" anchor="ctr">
            <a:normAutofit/>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r>
              <a:rPr lang="pl-PL" altLang="pl-PL" sz="2000" dirty="0" err="1"/>
              <a:t>psychomachia</a:t>
            </a:r>
            <a:endParaRPr lang="pl-PL" altLang="pl-PL" sz="2000" dirty="0"/>
          </a:p>
        </p:txBody>
      </p:sp>
      <p:cxnSp>
        <p:nvCxnSpPr>
          <p:cNvPr id="10" name="Łącznik prosty ze strzałką 9">
            <a:extLst>
              <a:ext uri="{FF2B5EF4-FFF2-40B4-BE49-F238E27FC236}">
                <a16:creationId xmlns:a16="http://schemas.microsoft.com/office/drawing/2014/main" id="{42CA373C-9D83-77DB-B1F8-2478140D77E8}"/>
              </a:ext>
            </a:extLst>
          </p:cNvPr>
          <p:cNvCxnSpPr>
            <a:cxnSpLocks/>
          </p:cNvCxnSpPr>
          <p:nvPr/>
        </p:nvCxnSpPr>
        <p:spPr>
          <a:xfrm flipH="1">
            <a:off x="2054942" y="3227668"/>
            <a:ext cx="39790" cy="260683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2" name="Tytuł 1">
            <a:extLst>
              <a:ext uri="{FF2B5EF4-FFF2-40B4-BE49-F238E27FC236}">
                <a16:creationId xmlns:a16="http://schemas.microsoft.com/office/drawing/2014/main" id="{A6427C00-B19A-E014-BAEC-A55C2721D317}"/>
              </a:ext>
            </a:extLst>
          </p:cNvPr>
          <p:cNvSpPr txBox="1">
            <a:spLocks/>
          </p:cNvSpPr>
          <p:nvPr/>
        </p:nvSpPr>
        <p:spPr>
          <a:xfrm>
            <a:off x="159774" y="5524674"/>
            <a:ext cx="4038601" cy="1325563"/>
          </a:xfrm>
          <a:prstGeom prst="rect">
            <a:avLst/>
          </a:prstGeom>
        </p:spPr>
        <p:txBody>
          <a:bodyPr vert="horz" lIns="91440" tIns="45720" rIns="91440" bIns="45720" rtlCol="0" anchor="ctr">
            <a:normAutofit/>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pPr algn="ctr"/>
            <a:r>
              <a:rPr lang="pl-PL" altLang="pl-PL" sz="2000" dirty="0"/>
              <a:t>„wychowawcze” oddziaływanie Anioła Stróża</a:t>
            </a:r>
          </a:p>
        </p:txBody>
      </p:sp>
      <p:cxnSp>
        <p:nvCxnSpPr>
          <p:cNvPr id="13" name="Łącznik prosty ze strzałką 12">
            <a:extLst>
              <a:ext uri="{FF2B5EF4-FFF2-40B4-BE49-F238E27FC236}">
                <a16:creationId xmlns:a16="http://schemas.microsoft.com/office/drawing/2014/main" id="{BD288E57-A0F9-E3ED-91D3-CB179E2C7D85}"/>
              </a:ext>
            </a:extLst>
          </p:cNvPr>
          <p:cNvCxnSpPr>
            <a:cxnSpLocks/>
          </p:cNvCxnSpPr>
          <p:nvPr/>
        </p:nvCxnSpPr>
        <p:spPr>
          <a:xfrm>
            <a:off x="3259392" y="3429000"/>
            <a:ext cx="0" cy="90702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8" name="Łącznik prosty ze strzałką 17">
            <a:extLst>
              <a:ext uri="{FF2B5EF4-FFF2-40B4-BE49-F238E27FC236}">
                <a16:creationId xmlns:a16="http://schemas.microsoft.com/office/drawing/2014/main" id="{37FBE3E2-2108-4BE6-17E1-A5BF368CBD64}"/>
              </a:ext>
            </a:extLst>
          </p:cNvPr>
          <p:cNvCxnSpPr>
            <a:cxnSpLocks/>
          </p:cNvCxnSpPr>
          <p:nvPr/>
        </p:nvCxnSpPr>
        <p:spPr>
          <a:xfrm>
            <a:off x="4198375" y="3312241"/>
            <a:ext cx="909483" cy="201315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0" name="Tytuł 1">
            <a:extLst>
              <a:ext uri="{FF2B5EF4-FFF2-40B4-BE49-F238E27FC236}">
                <a16:creationId xmlns:a16="http://schemas.microsoft.com/office/drawing/2014/main" id="{B6FC8CBE-5B88-CC41-E15D-4D535C7FED41}"/>
              </a:ext>
            </a:extLst>
          </p:cNvPr>
          <p:cNvSpPr txBox="1">
            <a:spLocks/>
          </p:cNvSpPr>
          <p:nvPr/>
        </p:nvSpPr>
        <p:spPr>
          <a:xfrm>
            <a:off x="2110811" y="4009116"/>
            <a:ext cx="3052916" cy="1325563"/>
          </a:xfrm>
          <a:prstGeom prst="rect">
            <a:avLst/>
          </a:prstGeom>
        </p:spPr>
        <p:txBody>
          <a:bodyPr vert="horz" lIns="91440" tIns="45720" rIns="91440" bIns="45720" rtlCol="0" anchor="ctr">
            <a:normAutofit/>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r>
              <a:rPr lang="pl-PL" altLang="pl-PL" sz="2000" dirty="0"/>
              <a:t>kara dla złych,</a:t>
            </a:r>
          </a:p>
          <a:p>
            <a:r>
              <a:rPr lang="pl-PL" altLang="pl-PL" sz="2000" dirty="0"/>
              <a:t>nagroda dla dobrych</a:t>
            </a:r>
          </a:p>
        </p:txBody>
      </p:sp>
      <p:sp>
        <p:nvSpPr>
          <p:cNvPr id="21" name="Tytuł 1">
            <a:extLst>
              <a:ext uri="{FF2B5EF4-FFF2-40B4-BE49-F238E27FC236}">
                <a16:creationId xmlns:a16="http://schemas.microsoft.com/office/drawing/2014/main" id="{EA950D37-E6C5-9735-07A2-7D70ADB6AC1C}"/>
              </a:ext>
            </a:extLst>
          </p:cNvPr>
          <p:cNvSpPr txBox="1">
            <a:spLocks/>
          </p:cNvSpPr>
          <p:nvPr/>
        </p:nvSpPr>
        <p:spPr>
          <a:xfrm>
            <a:off x="4108552" y="4831383"/>
            <a:ext cx="3052916" cy="1325563"/>
          </a:xfrm>
          <a:prstGeom prst="rect">
            <a:avLst/>
          </a:prstGeom>
        </p:spPr>
        <p:txBody>
          <a:bodyPr vert="horz" lIns="91440" tIns="45720" rIns="91440" bIns="45720" rtlCol="0" anchor="ctr">
            <a:normAutofit/>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r>
              <a:rPr lang="pl-PL" altLang="pl-PL" sz="2000" dirty="0"/>
              <a:t>profetyzm</a:t>
            </a:r>
          </a:p>
        </p:txBody>
      </p:sp>
      <p:pic>
        <p:nvPicPr>
          <p:cNvPr id="30" name="Obraz 29">
            <a:extLst>
              <a:ext uri="{FF2B5EF4-FFF2-40B4-BE49-F238E27FC236}">
                <a16:creationId xmlns:a16="http://schemas.microsoft.com/office/drawing/2014/main" id="{BEA1291B-B94F-E80C-5218-7E452EE55D34}"/>
              </a:ext>
            </a:extLst>
          </p:cNvPr>
          <p:cNvPicPr>
            <a:picLocks noChangeAspect="1"/>
          </p:cNvPicPr>
          <p:nvPr/>
        </p:nvPicPr>
        <p:blipFill>
          <a:blip r:embed="rId6"/>
          <a:stretch>
            <a:fillRect/>
          </a:stretch>
        </p:blipFill>
        <p:spPr>
          <a:xfrm>
            <a:off x="100069" y="156653"/>
            <a:ext cx="5468113" cy="64207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9261D5-BAD7-8079-6C4B-155152229F4C}"/>
              </a:ext>
            </a:extLst>
          </p:cNvPr>
          <p:cNvSpPr>
            <a:spLocks noGrp="1"/>
          </p:cNvSpPr>
          <p:nvPr>
            <p:ph type="title"/>
          </p:nvPr>
        </p:nvSpPr>
        <p:spPr>
          <a:xfrm>
            <a:off x="127819" y="2302630"/>
            <a:ext cx="10542707" cy="479900"/>
          </a:xfrm>
        </p:spPr>
        <p:txBody>
          <a:bodyPr/>
          <a:lstStyle/>
          <a:p>
            <a:r>
              <a:rPr lang="pl-PL" dirty="0"/>
              <a:t>Budowa</a:t>
            </a:r>
          </a:p>
        </p:txBody>
      </p:sp>
      <p:sp>
        <p:nvSpPr>
          <p:cNvPr id="3" name="Symbol zastępczy tekstu 2">
            <a:extLst>
              <a:ext uri="{FF2B5EF4-FFF2-40B4-BE49-F238E27FC236}">
                <a16:creationId xmlns:a16="http://schemas.microsoft.com/office/drawing/2014/main" id="{C013B10C-E645-F659-44DA-AD310279A4FC}"/>
              </a:ext>
            </a:extLst>
          </p:cNvPr>
          <p:cNvSpPr>
            <a:spLocks noGrp="1"/>
          </p:cNvSpPr>
          <p:nvPr>
            <p:ph type="body" sz="quarter" idx="19"/>
          </p:nvPr>
        </p:nvSpPr>
        <p:spPr>
          <a:xfrm>
            <a:off x="127819" y="3060288"/>
            <a:ext cx="3273055" cy="3991241"/>
          </a:xfrm>
        </p:spPr>
        <p:txBody>
          <a:bodyPr/>
          <a:lstStyle/>
          <a:p>
            <a:pPr algn="just"/>
            <a:r>
              <a:rPr lang="pl-PL" sz="2000" dirty="0"/>
              <a:t>-dramat romantyczny</a:t>
            </a:r>
          </a:p>
          <a:p>
            <a:pPr algn="just"/>
            <a:r>
              <a:rPr lang="pl-PL" sz="2000" dirty="0"/>
              <a:t>-jeden akt</a:t>
            </a:r>
          </a:p>
          <a:p>
            <a:pPr algn="just"/>
            <a:r>
              <a:rPr lang="pl-PL" sz="2000" dirty="0"/>
              <a:t>-kolejne wydarzenia są luźno połączone, rozgrywają się w wielu miejscach,  część w nieokreślonej przestrzeni</a:t>
            </a:r>
          </a:p>
          <a:p>
            <a:pPr algn="just"/>
            <a:r>
              <a:rPr lang="pl-PL" sz="2000" dirty="0"/>
              <a:t>-brak układu </a:t>
            </a:r>
            <a:r>
              <a:rPr lang="pl-PL" sz="2000" dirty="0" err="1"/>
              <a:t>przyczynowo-skutkowego</a:t>
            </a:r>
            <a:r>
              <a:rPr lang="pl-PL" sz="2000" dirty="0"/>
              <a:t>, część toczy się na płaszczyźnie snu (oniryzm)</a:t>
            </a:r>
          </a:p>
        </p:txBody>
      </p:sp>
      <p:pic>
        <p:nvPicPr>
          <p:cNvPr id="3078" name="Picture 6">
            <a:extLst>
              <a:ext uri="{FF2B5EF4-FFF2-40B4-BE49-F238E27FC236}">
                <a16:creationId xmlns:a16="http://schemas.microsoft.com/office/drawing/2014/main" id="{0FAD90C0-957C-7E8A-137B-769F96945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021" y="2448119"/>
            <a:ext cx="8558980" cy="4409881"/>
          </a:xfrm>
          <a:prstGeom prst="rect">
            <a:avLst/>
          </a:prstGeom>
          <a:noFill/>
          <a:extLst>
            <a:ext uri="{909E8E84-426E-40DD-AFC4-6F175D3DCCD1}">
              <a14:hiddenFill xmlns:a14="http://schemas.microsoft.com/office/drawing/2010/main">
                <a:solidFill>
                  <a:srgbClr val="FFFFFF"/>
                </a:solidFill>
              </a14:hiddenFill>
            </a:ext>
          </a:extLst>
        </p:spPr>
      </p:pic>
      <p:sp>
        <p:nvSpPr>
          <p:cNvPr id="7" name="Symbol zastępczy tekstu 2">
            <a:extLst>
              <a:ext uri="{FF2B5EF4-FFF2-40B4-BE49-F238E27FC236}">
                <a16:creationId xmlns:a16="http://schemas.microsoft.com/office/drawing/2014/main" id="{4F45372F-0675-AED4-3BEF-45DC20CA8A1D}"/>
              </a:ext>
            </a:extLst>
          </p:cNvPr>
          <p:cNvSpPr txBox="1">
            <a:spLocks/>
          </p:cNvSpPr>
          <p:nvPr/>
        </p:nvSpPr>
        <p:spPr>
          <a:xfrm>
            <a:off x="3400874" y="157972"/>
            <a:ext cx="8791126" cy="2624558"/>
          </a:xfrm>
          <a:prstGeom prst="rect">
            <a:avLst/>
          </a:prstGeom>
        </p:spPr>
        <p:txBody>
          <a:bodyPr vert="horz" lIns="0" tIns="0" rIns="0" bIns="0" rtlCol="0">
            <a:noAutofit/>
          </a:bodyPr>
          <a:lstStyle>
            <a:defPPr>
              <a:defRPr lang="pl-PL"/>
            </a:defPPr>
            <a:lvl1pPr marL="0" indent="0" algn="l" defTabSz="914400" rtl="0" eaLnBrk="1" latinLnBrk="0" hangingPunct="1">
              <a:lnSpc>
                <a:spcPct val="90000"/>
              </a:lnSpc>
              <a:spcBef>
                <a:spcPts val="1000"/>
              </a:spcBef>
              <a:buFontTx/>
              <a:buNone/>
              <a:defRPr lang="pl-PL" sz="2800" b="1" kern="1200">
                <a:solidFill>
                  <a:schemeClr val="accent6"/>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lang="pl-PL"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lang="pl-PL"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lang="pl-PL"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lang="pl-PL"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l-PL" sz="1800" kern="1200">
                <a:solidFill>
                  <a:schemeClr val="tx1"/>
                </a:solidFill>
                <a:latin typeface="+mn-lt"/>
                <a:ea typeface="+mn-ea"/>
                <a:cs typeface="+mn-cs"/>
              </a:defRPr>
            </a:lvl9pPr>
          </a:lstStyle>
          <a:p>
            <a:r>
              <a:rPr lang="pl-PL" sz="2000" dirty="0"/>
              <a:t>-</a:t>
            </a:r>
            <a:r>
              <a:rPr lang="pl-PL" sz="2000" u="sng" dirty="0"/>
              <a:t>synkretyzm rodzajowy i gatunkowy</a:t>
            </a:r>
            <a:r>
              <a:rPr lang="pl-PL" sz="2000" dirty="0"/>
              <a:t>, monologi o charakterze lirycznym, partie narracyjne, brak klasycznej jednorodności stylu, pomieszanie konwencji i gatunków (opowiadanie, bajka, pieśń), nawiązania do moralitetu, misterium, obok bohaterów historycznych są postaci fantastyczne (duchy, diabły, aniołowie)</a:t>
            </a:r>
          </a:p>
          <a:p>
            <a:r>
              <a:rPr lang="pl-PL" sz="2000" dirty="0"/>
              <a:t>-płaszczyzny wydarzeń: realna, w czasie historycznym oraz religijno-metafizyczna, symboliczna</a:t>
            </a:r>
          </a:p>
        </p:txBody>
      </p:sp>
    </p:spTree>
    <p:extLst>
      <p:ext uri="{BB962C8B-B14F-4D97-AF65-F5344CB8AC3E}">
        <p14:creationId xmlns:p14="http://schemas.microsoft.com/office/powerpoint/2010/main" val="703810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94B992CE-1C31-4149-BA37-DA147C93FA42}"/>
              </a:ext>
            </a:extLst>
          </p:cNvPr>
          <p:cNvSpPr>
            <a:spLocks noGrp="1"/>
          </p:cNvSpPr>
          <p:nvPr>
            <p:ph type="title"/>
          </p:nvPr>
        </p:nvSpPr>
        <p:spPr>
          <a:xfrm>
            <a:off x="1992313" y="4764"/>
            <a:ext cx="8229600" cy="720725"/>
          </a:xfrm>
        </p:spPr>
        <p:txBody>
          <a:bodyPr/>
          <a:lstStyle/>
          <a:p>
            <a:r>
              <a:rPr lang="pl-PL" altLang="pl-PL"/>
              <a:t>Wymowa</a:t>
            </a:r>
          </a:p>
        </p:txBody>
      </p:sp>
      <p:sp>
        <p:nvSpPr>
          <p:cNvPr id="17411" name="Symbol zastępczy zawartości 2">
            <a:extLst>
              <a:ext uri="{FF2B5EF4-FFF2-40B4-BE49-F238E27FC236}">
                <a16:creationId xmlns:a16="http://schemas.microsoft.com/office/drawing/2014/main" id="{EEDA71FC-CE24-6858-BF60-2E4A2BA0C8CF}"/>
              </a:ext>
            </a:extLst>
          </p:cNvPr>
          <p:cNvSpPr>
            <a:spLocks noGrp="1"/>
          </p:cNvSpPr>
          <p:nvPr>
            <p:ph idx="1"/>
          </p:nvPr>
        </p:nvSpPr>
        <p:spPr>
          <a:xfrm>
            <a:off x="314631" y="894556"/>
            <a:ext cx="9399639" cy="5958680"/>
          </a:xfrm>
        </p:spPr>
        <p:txBody>
          <a:bodyPr>
            <a:normAutofit fontScale="92500" lnSpcReduction="10000"/>
          </a:bodyPr>
          <a:lstStyle/>
          <a:p>
            <a:pPr marL="342900" indent="-342900">
              <a:buFont typeface="Arial" panose="020B0604020202020204" pitchFamily="34" charset="0"/>
              <a:buChar char="•"/>
            </a:pPr>
            <a:r>
              <a:rPr lang="pl-PL" altLang="pl-PL" sz="2400" b="1" dirty="0"/>
              <a:t>rozrachunek z romantyczną koncepcją artysty i przewodnika narodu</a:t>
            </a:r>
          </a:p>
          <a:p>
            <a:pPr marL="342900" indent="-342900">
              <a:buFont typeface="Arial" panose="020B0604020202020204" pitchFamily="34" charset="0"/>
              <a:buChar char="•"/>
            </a:pPr>
            <a:r>
              <a:rPr lang="pl-PL" altLang="pl-PL" sz="2400" b="1" dirty="0"/>
              <a:t>kwintesencja poglądów poety na sztukę, problematykę narodową i relacje człowieka z Bogiem</a:t>
            </a:r>
            <a:r>
              <a:rPr lang="pl-PL" altLang="pl-PL" sz="2400" dirty="0"/>
              <a:t>,</a:t>
            </a:r>
          </a:p>
          <a:p>
            <a:pPr marL="342900" indent="-342900">
              <a:buFont typeface="Arial" panose="020B0604020202020204" pitchFamily="34" charset="0"/>
              <a:buChar char="•"/>
            </a:pPr>
            <a:r>
              <a:rPr lang="pl-PL" altLang="pl-PL" sz="2400" b="1" dirty="0"/>
              <a:t>kompozycja - charakter rozwojowy</a:t>
            </a:r>
            <a:r>
              <a:rPr lang="pl-PL" altLang="pl-PL" sz="2400" dirty="0"/>
              <a:t>: napięcie narasta stopniowo do punktu kulminacyjnego, a na końcu następuje gwałtowne wyczerpanie, zakończone omdleniem Konrada</a:t>
            </a:r>
          </a:p>
          <a:p>
            <a:pPr marL="342900" indent="-342900">
              <a:buFont typeface="Arial" panose="020B0604020202020204" pitchFamily="34" charset="0"/>
              <a:buChar char="•"/>
            </a:pPr>
            <a:r>
              <a:rPr lang="pl-PL" altLang="pl-PL" sz="2400" dirty="0"/>
              <a:t>wygłasza improwizację nie mając żadnego audytorium – nie interesuje go reakcja innych:</a:t>
            </a:r>
            <a:r>
              <a:rPr lang="pl-PL" altLang="pl-PL" sz="2400" b="1" dirty="0"/>
              <a:t> sprzeniewierza się podstawowej funkcji artysty, jaką jest tworzenie dla odbiorcy</a:t>
            </a:r>
            <a:endParaRPr lang="pl-PL" altLang="pl-PL" sz="2400" dirty="0"/>
          </a:p>
          <a:p>
            <a:pPr marL="342900" indent="-342900">
              <a:buFont typeface="Arial" panose="020B0604020202020204" pitchFamily="34" charset="0"/>
              <a:buChar char="•"/>
            </a:pPr>
            <a:r>
              <a:rPr lang="pl-PL" altLang="pl-PL" sz="2400" b="1" dirty="0"/>
              <a:t>autokreacja siebie jako doskonałego artysty</a:t>
            </a:r>
          </a:p>
          <a:p>
            <a:pPr marL="342900" indent="-342900">
              <a:buFont typeface="Arial" panose="020B0604020202020204" pitchFamily="34" charset="0"/>
              <a:buChar char="•"/>
            </a:pPr>
            <a:r>
              <a:rPr lang="pl-PL" altLang="pl-PL" sz="2400" dirty="0"/>
              <a:t>metafora poety wywodząca się z pieśni Horacego, stwierdza, że samoistnie zmieni się w łabędzia, Konradowi wyrastają skrzydła, a wyposażony w takie atrybuty, może się wznieść do przestworzy i dosięgnąć poziomu samego Boga</a:t>
            </a:r>
          </a:p>
          <a:p>
            <a:pPr marL="342900" indent="-342900">
              <a:buFont typeface="Arial" panose="020B0604020202020204" pitchFamily="34" charset="0"/>
              <a:buChar char="•"/>
            </a:pPr>
            <a:r>
              <a:rPr lang="pl-PL" altLang="pl-PL" sz="2400" b="1" dirty="0"/>
              <a:t>z racji bycia poetą doskonałym, przewyższającym talentem wszystkich innych twórców, wobec których manifestuje swoją pogardę, jest równy Bogu.</a:t>
            </a:r>
            <a:endParaRPr lang="pl-PL" altLang="pl-PL" sz="2400" dirty="0"/>
          </a:p>
          <a:p>
            <a:endParaRPr lang="pl-PL" altLang="pl-PL"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B4BD968F-25D8-47FE-5299-DAA599B31860}"/>
              </a:ext>
            </a:extLst>
          </p:cNvPr>
          <p:cNvSpPr>
            <a:spLocks noGrp="1"/>
          </p:cNvSpPr>
          <p:nvPr>
            <p:ph type="title"/>
          </p:nvPr>
        </p:nvSpPr>
        <p:spPr>
          <a:xfrm>
            <a:off x="1919288" y="0"/>
            <a:ext cx="8229600" cy="706438"/>
          </a:xfrm>
        </p:spPr>
        <p:txBody>
          <a:bodyPr/>
          <a:lstStyle/>
          <a:p>
            <a:r>
              <a:rPr lang="pl-PL" altLang="pl-PL"/>
              <a:t>Pojedynek</a:t>
            </a:r>
          </a:p>
        </p:txBody>
      </p:sp>
      <p:sp>
        <p:nvSpPr>
          <p:cNvPr id="18435" name="Symbol zastępczy zawartości 2">
            <a:extLst>
              <a:ext uri="{FF2B5EF4-FFF2-40B4-BE49-F238E27FC236}">
                <a16:creationId xmlns:a16="http://schemas.microsoft.com/office/drawing/2014/main" id="{13FEA946-4322-31D7-AACA-0AE2CF75103E}"/>
              </a:ext>
            </a:extLst>
          </p:cNvPr>
          <p:cNvSpPr>
            <a:spLocks noGrp="1"/>
          </p:cNvSpPr>
          <p:nvPr>
            <p:ph idx="1"/>
          </p:nvPr>
        </p:nvSpPr>
        <p:spPr>
          <a:xfrm>
            <a:off x="254666" y="706438"/>
            <a:ext cx="8997489" cy="6028659"/>
          </a:xfrm>
        </p:spPr>
        <p:txBody>
          <a:bodyPr>
            <a:normAutofit lnSpcReduction="10000"/>
          </a:bodyPr>
          <a:lstStyle/>
          <a:p>
            <a:pPr marL="342900" indent="-342900" algn="just">
              <a:buFont typeface="Arial" panose="020B0604020202020204" pitchFamily="34" charset="0"/>
              <a:buChar char="•"/>
            </a:pPr>
            <a:r>
              <a:rPr lang="pl-PL" altLang="pl-PL" sz="2000" b="1" dirty="0"/>
              <a:t>wyzywa Boga na pojedynek – uważa, że przewyższa Stwórcę (miłość vs mądrość)</a:t>
            </a:r>
            <a:r>
              <a:rPr lang="pl-PL" altLang="pl-PL" sz="2000" dirty="0"/>
              <a:t> </a:t>
            </a:r>
          </a:p>
          <a:p>
            <a:pPr marL="342900" indent="-342900" algn="just">
              <a:buFont typeface="Arial" panose="020B0604020202020204" pitchFamily="34" charset="0"/>
              <a:buChar char="•"/>
            </a:pPr>
            <a:r>
              <a:rPr lang="pl-PL" altLang="pl-PL" sz="2000" b="1" dirty="0"/>
              <a:t>wcielenie poety-przewodnika, romantycznego wieszcza</a:t>
            </a:r>
          </a:p>
          <a:p>
            <a:pPr marL="342900" indent="-342900" algn="just">
              <a:buFont typeface="Arial" panose="020B0604020202020204" pitchFamily="34" charset="0"/>
              <a:buChar char="•"/>
            </a:pPr>
            <a:r>
              <a:rPr lang="pl-PL" altLang="pl-PL" sz="2000" b="1" dirty="0"/>
              <a:t>prometejski bunt wynika z cierpienia zniewolonej Polski, dla której jest gotowy się poświęcić</a:t>
            </a:r>
          </a:p>
          <a:p>
            <a:pPr marL="342900" indent="-342900" algn="just">
              <a:buFont typeface="Arial" panose="020B0604020202020204" pitchFamily="34" charset="0"/>
              <a:buChar char="•"/>
            </a:pPr>
            <a:r>
              <a:rPr lang="pl-PL" altLang="pl-PL" sz="2000" b="1" dirty="0"/>
              <a:t>z racji jego wyjątkowości Bóg powinien obdarzyć go władzą nad duchem jego narodu</a:t>
            </a:r>
          </a:p>
          <a:p>
            <a:pPr marL="342900" indent="-342900" algn="just">
              <a:buFont typeface="Arial" panose="020B0604020202020204" pitchFamily="34" charset="0"/>
              <a:buChar char="•"/>
            </a:pPr>
            <a:r>
              <a:rPr lang="pl-PL" altLang="pl-PL" sz="2000" dirty="0"/>
              <a:t>rozkazuje Stwórcy: „Daj mi rząd dusz!”</a:t>
            </a:r>
          </a:p>
          <a:p>
            <a:pPr marL="342900" indent="-342900" algn="just">
              <a:buFont typeface="Arial" panose="020B0604020202020204" pitchFamily="34" charset="0"/>
              <a:buChar char="•"/>
            </a:pPr>
            <a:r>
              <a:rPr lang="pl-PL" altLang="pl-PL" sz="2000" dirty="0"/>
              <a:t>z jednej strony Konrad chce się poświęcić dla Polski, ale z drugiej żąda absolutnej, wręcz despotycznej władzy nad rodakami</a:t>
            </a:r>
          </a:p>
          <a:p>
            <a:pPr marL="342900" indent="-342900" algn="just">
              <a:buFont typeface="Arial" panose="020B0604020202020204" pitchFamily="34" charset="0"/>
              <a:buChar char="•"/>
            </a:pPr>
            <a:r>
              <a:rPr lang="pl-PL" altLang="pl-PL" sz="2000" dirty="0"/>
              <a:t>tyran? W końcu marzy o władaniu niemal każdą myślą Polaków</a:t>
            </a:r>
          </a:p>
          <a:p>
            <a:pPr marL="342900" indent="-342900" algn="just">
              <a:buFont typeface="Arial" panose="020B0604020202020204" pitchFamily="34" charset="0"/>
              <a:buChar char="•"/>
            </a:pPr>
            <a:r>
              <a:rPr lang="pl-PL" altLang="pl-PL" sz="2000" dirty="0"/>
              <a:t>Konrad sięga po najcięższy zarzut: Stwórca nie jest ojcem świata, ale carem (to ostatnie słowo wypowiada szatan)</a:t>
            </a:r>
          </a:p>
          <a:p>
            <a:pPr marL="342900" indent="-342900" algn="just">
              <a:buFont typeface="Arial" panose="020B0604020202020204" pitchFamily="34" charset="0"/>
              <a:buChar char="•"/>
            </a:pPr>
            <a:r>
              <a:rPr lang="pl-PL" altLang="pl-PL" sz="2000" b="1" dirty="0"/>
              <a:t>Konrad dokonuje bluźnierstwa, ponieważ utożsamia Boga z szatanem</a:t>
            </a:r>
            <a:endParaRPr lang="pl-PL" altLang="pl-PL" sz="2000" dirty="0"/>
          </a:p>
          <a:p>
            <a:pPr marL="342900" indent="-342900" algn="just">
              <a:buFont typeface="Arial" panose="020B0604020202020204" pitchFamily="34" charset="0"/>
              <a:buChar char="•"/>
            </a:pPr>
            <a:r>
              <a:rPr lang="pl-PL" altLang="pl-PL" sz="2000" b="1" dirty="0" err="1"/>
              <a:t>psychomachia</a:t>
            </a:r>
            <a:r>
              <a:rPr lang="pl-PL" altLang="pl-PL" sz="2000" b="1" dirty="0"/>
              <a:t> – moralitet; </a:t>
            </a:r>
            <a:r>
              <a:rPr lang="pl-PL" altLang="pl-PL" sz="2000" dirty="0"/>
              <a:t>wymiar egzystencjalny i metafizyczny, </a:t>
            </a:r>
            <a:r>
              <a:rPr lang="pl-PL" altLang="pl-PL" sz="2000" b="1" dirty="0"/>
              <a:t>bitwa pomiędzy obecnymi w nim siłami dobra i zła, pychy i pokory, indywidualizmu i miłości do narodu.</a:t>
            </a:r>
            <a:r>
              <a:rPr lang="pl-PL" altLang="pl-PL" sz="2000" dirty="0"/>
              <a:t> Współgra to z planem metafizycznym: o duszę bohatera walczą dwie sprzeczne potęgi – aniołowie i diabły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840632FA-BD8E-1874-5CBB-60D9FBB7D7AE}"/>
              </a:ext>
            </a:extLst>
          </p:cNvPr>
          <p:cNvSpPr>
            <a:spLocks noGrp="1"/>
          </p:cNvSpPr>
          <p:nvPr>
            <p:ph type="title"/>
          </p:nvPr>
        </p:nvSpPr>
        <p:spPr/>
        <p:txBody>
          <a:bodyPr/>
          <a:lstStyle/>
          <a:p>
            <a:r>
              <a:rPr lang="pl-PL" altLang="pl-PL" b="1"/>
              <a:t>Spowiedź Konrada</a:t>
            </a:r>
            <a:br>
              <a:rPr lang="pl-PL" altLang="pl-PL" b="1"/>
            </a:br>
            <a:endParaRPr lang="pl-PL" altLang="pl-PL"/>
          </a:p>
        </p:txBody>
      </p:sp>
      <p:sp>
        <p:nvSpPr>
          <p:cNvPr id="19459" name="Symbol zastępczy zawartości 2">
            <a:extLst>
              <a:ext uri="{FF2B5EF4-FFF2-40B4-BE49-F238E27FC236}">
                <a16:creationId xmlns:a16="http://schemas.microsoft.com/office/drawing/2014/main" id="{BB0F3E76-3938-78E3-F08F-9CA234B0E2D5}"/>
              </a:ext>
            </a:extLst>
          </p:cNvPr>
          <p:cNvSpPr>
            <a:spLocks noGrp="1"/>
          </p:cNvSpPr>
          <p:nvPr>
            <p:ph idx="1"/>
          </p:nvPr>
        </p:nvSpPr>
        <p:spPr>
          <a:xfrm>
            <a:off x="838200" y="1822451"/>
            <a:ext cx="9144000" cy="4525963"/>
          </a:xfrm>
        </p:spPr>
        <p:txBody>
          <a:bodyPr>
            <a:normAutofit lnSpcReduction="10000"/>
          </a:bodyPr>
          <a:lstStyle/>
          <a:p>
            <a:pPr marL="457200" indent="-457200">
              <a:buFont typeface="Arial" panose="020B0604020202020204" pitchFamily="34" charset="0"/>
              <a:buChar char="•"/>
            </a:pPr>
            <a:r>
              <a:rPr lang="pl-PL" altLang="pl-PL" dirty="0"/>
              <a:t>rysy autobiograficzne</a:t>
            </a:r>
          </a:p>
          <a:p>
            <a:pPr marL="457200" indent="-457200">
              <a:buFont typeface="Arial" panose="020B0604020202020204" pitchFamily="34" charset="0"/>
              <a:buChar char="•"/>
            </a:pPr>
            <a:r>
              <a:rPr lang="pl-PL" altLang="pl-PL" b="1" dirty="0"/>
              <a:t>rozrachunek z własnym poczuciem wielkości</a:t>
            </a:r>
            <a:endParaRPr lang="pl-PL" altLang="pl-PL" dirty="0"/>
          </a:p>
          <a:p>
            <a:pPr marL="457200" indent="-457200">
              <a:buFont typeface="Arial" panose="020B0604020202020204" pitchFamily="34" charset="0"/>
              <a:buChar char="•"/>
            </a:pPr>
            <a:r>
              <a:rPr lang="pl-PL" altLang="pl-PL" b="1" dirty="0"/>
              <a:t>krytyka cech, które uosabia jego bohater: bluźnierczej pychy, skrajnego indywidualizmu, pogardy dla innych</a:t>
            </a:r>
            <a:endParaRPr lang="pl-PL" altLang="pl-PL" dirty="0"/>
          </a:p>
          <a:p>
            <a:pPr marL="457200" indent="-457200">
              <a:buFont typeface="Arial" panose="020B0604020202020204" pitchFamily="34" charset="0"/>
              <a:buChar char="•"/>
            </a:pPr>
            <a:r>
              <a:rPr lang="pl-PL" altLang="pl-PL" b="1" dirty="0"/>
              <a:t>rodzaj spowiedzi, autokreacji, poznania całej prawdy o własnej naturze</a:t>
            </a:r>
            <a:endParaRPr lang="pl-PL" altLang="pl-PL" dirty="0"/>
          </a:p>
          <a:p>
            <a:pPr marL="457200" indent="-457200">
              <a:buFont typeface="Arial" panose="020B0604020202020204" pitchFamily="34" charset="0"/>
              <a:buChar char="•"/>
            </a:pPr>
            <a:r>
              <a:rPr lang="pl-PL" altLang="pl-PL" dirty="0"/>
              <a:t>scena egzorcyzmów dokonywanych nad Konradem przez księdza Piotra – wynika z niej, że Bóg przebacza bohaterowi.</a:t>
            </a:r>
            <a:r>
              <a:rPr lang="pl-PL" altLang="pl-PL" b="1" dirty="0"/>
              <a:t> Bóg zawsze ofiaruje człowiekowi swoje przebaczenie.</a:t>
            </a:r>
            <a:endParaRPr lang="pl-PL" altLang="pl-PL" dirty="0"/>
          </a:p>
          <a:p>
            <a:endParaRPr lang="pl-PL" altLang="pl-PL" dirty="0"/>
          </a:p>
          <a:p>
            <a:endParaRPr lang="pl-PL" altLang="pl-PL"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6337D9-3F9B-0E2D-AB3A-9524B2CF24ED}"/>
              </a:ext>
            </a:extLst>
          </p:cNvPr>
          <p:cNvSpPr>
            <a:spLocks noGrp="1"/>
          </p:cNvSpPr>
          <p:nvPr>
            <p:ph type="title"/>
          </p:nvPr>
        </p:nvSpPr>
        <p:spPr>
          <a:xfrm>
            <a:off x="1628672" y="412290"/>
            <a:ext cx="5843587" cy="633412"/>
          </a:xfrm>
        </p:spPr>
        <p:txBody>
          <a:bodyPr rtlCol="0">
            <a:normAutofit fontScale="90000"/>
          </a:bodyPr>
          <a:lstStyle/>
          <a:p>
            <a:pPr>
              <a:defRPr/>
            </a:pPr>
            <a:r>
              <a:rPr lang="pl-PL" i="1" dirty="0">
                <a:solidFill>
                  <a:schemeClr val="tx2">
                    <a:satMod val="130000"/>
                  </a:schemeClr>
                </a:solidFill>
              </a:rPr>
              <a:t>KONRAD</a:t>
            </a:r>
          </a:p>
        </p:txBody>
      </p:sp>
      <p:sp>
        <p:nvSpPr>
          <p:cNvPr id="3" name="Symbol zastępczy zawartości 2">
            <a:extLst>
              <a:ext uri="{FF2B5EF4-FFF2-40B4-BE49-F238E27FC236}">
                <a16:creationId xmlns:a16="http://schemas.microsoft.com/office/drawing/2014/main" id="{FE76117D-5388-6C4A-7800-4525E6D59E04}"/>
              </a:ext>
            </a:extLst>
          </p:cNvPr>
          <p:cNvSpPr>
            <a:spLocks noGrp="1"/>
          </p:cNvSpPr>
          <p:nvPr>
            <p:ph idx="1"/>
          </p:nvPr>
        </p:nvSpPr>
        <p:spPr>
          <a:xfrm>
            <a:off x="620610" y="1285466"/>
            <a:ext cx="7859712" cy="4929188"/>
          </a:xfrm>
        </p:spPr>
        <p:txBody>
          <a:bodyPr rtlCol="0">
            <a:normAutofit fontScale="70000" lnSpcReduction="20000"/>
          </a:bodyPr>
          <a:lstStyle/>
          <a:p>
            <a:pPr marL="539496" indent="-457200">
              <a:buFont typeface="Arial" panose="020B0604020202020204" pitchFamily="34" charset="0"/>
              <a:buChar char="•"/>
              <a:defRPr/>
            </a:pPr>
            <a:r>
              <a:rPr lang="pl-PL" dirty="0"/>
              <a:t>zdaje sobie sprawę ze swoich możliwości, potęgi – pycha</a:t>
            </a:r>
          </a:p>
          <a:p>
            <a:pPr marL="539496" indent="-457200">
              <a:buFont typeface="Arial" panose="020B0604020202020204" pitchFamily="34" charset="0"/>
              <a:buChar char="•"/>
              <a:defRPr/>
            </a:pPr>
            <a:r>
              <a:rPr lang="pl-PL" dirty="0"/>
              <a:t>zrównuje się z Bogiem</a:t>
            </a:r>
          </a:p>
          <a:p>
            <a:pPr marL="539496" indent="-457200">
              <a:buFont typeface="Arial" panose="020B0604020202020204" pitchFamily="34" charset="0"/>
              <a:buChar char="•"/>
              <a:defRPr/>
            </a:pPr>
            <a:r>
              <a:rPr lang="pl-PL" dirty="0"/>
              <a:t>jest lepszy od Stwórcy (ma serce, którym kocha cały naród)</a:t>
            </a:r>
          </a:p>
          <a:p>
            <a:pPr marL="539496" indent="-457200">
              <a:buFont typeface="Arial" panose="020B0604020202020204" pitchFamily="34" charset="0"/>
              <a:buChar char="•"/>
              <a:defRPr/>
            </a:pPr>
            <a:r>
              <a:rPr lang="pl-PL" dirty="0"/>
              <a:t>żąda władzy absolutnej nad duszami - chce stanąć na czele narodu, wziąć na siebie brzemię grzechów, problemów – jak Chrystus („za </a:t>
            </a:r>
            <a:r>
              <a:rPr lang="pl-PL" dirty="0" err="1"/>
              <a:t>milijony</a:t>
            </a:r>
            <a:r>
              <a:rPr lang="pl-PL" dirty="0"/>
              <a:t>”)</a:t>
            </a:r>
          </a:p>
          <a:p>
            <a:pPr marL="539496" indent="-457200">
              <a:buFont typeface="Arial" panose="020B0604020202020204" pitchFamily="34" charset="0"/>
              <a:buChar char="•"/>
              <a:defRPr/>
            </a:pPr>
            <a:r>
              <a:rPr lang="pl-PL" dirty="0"/>
              <a:t>bunt wobec milczenia Boga, agresja – wyzwanie i groźba – występuje przeciwko Najwyższemu niczym mitologiczny Prometeusz, w imię miłości do ludzi; gotów na poświęcenie</a:t>
            </a:r>
          </a:p>
          <a:p>
            <a:pPr marL="365760" indent="-283464">
              <a:defRPr/>
            </a:pPr>
            <a:endParaRPr lang="pl-PL" dirty="0"/>
          </a:p>
          <a:p>
            <a:pPr marL="365760" indent="-283464" algn="ctr">
              <a:defRPr/>
            </a:pPr>
            <a:r>
              <a:rPr lang="pl-PL" sz="4000" dirty="0">
                <a:solidFill>
                  <a:srgbClr val="C00000"/>
                </a:solidFill>
              </a:rPr>
              <a:t>BUNT PRZECIW BOGU – W IMIĘ LUDZKOŚCI</a:t>
            </a:r>
          </a:p>
          <a:p>
            <a:pPr marL="365760" indent="-283464" algn="ctr">
              <a:defRPr/>
            </a:pPr>
            <a:endParaRPr lang="pl-PL" dirty="0">
              <a:solidFill>
                <a:srgbClr val="C00000"/>
              </a:solidFill>
            </a:endParaRPr>
          </a:p>
          <a:p>
            <a:pPr marL="365760" indent="-283464" algn="ctr">
              <a:defRPr/>
            </a:pPr>
            <a:r>
              <a:rPr lang="pl-PL" dirty="0">
                <a:solidFill>
                  <a:srgbClr val="C00000"/>
                </a:solidFill>
              </a:rPr>
              <a:t>(</a:t>
            </a:r>
            <a:r>
              <a:rPr lang="pl-PL" sz="5100" dirty="0">
                <a:solidFill>
                  <a:srgbClr val="C00000"/>
                </a:solidFill>
              </a:rPr>
              <a:t>BUNT PROMETEJSKI </a:t>
            </a:r>
            <a:r>
              <a:rPr lang="pl-PL" dirty="0">
                <a:solidFill>
                  <a:srgbClr val="C00000"/>
                </a:solidFill>
              </a:rPr>
              <a:t>– WZNIECONY W IMIĘ MIŁOŚCI DO LUDZI, WYNIK TROSKI O ICH SZCZĘŚCIE I WOLNOŚĆ)</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4F31E8-4140-11D9-E6F4-0766E167765A}"/>
              </a:ext>
            </a:extLst>
          </p:cNvPr>
          <p:cNvSpPr>
            <a:spLocks noGrp="1"/>
          </p:cNvSpPr>
          <p:nvPr>
            <p:ph type="ctrTitle"/>
          </p:nvPr>
        </p:nvSpPr>
        <p:spPr>
          <a:xfrm>
            <a:off x="108155" y="375840"/>
            <a:ext cx="10363200" cy="1108639"/>
          </a:xfrm>
        </p:spPr>
        <p:txBody>
          <a:bodyPr>
            <a:normAutofit/>
          </a:bodyPr>
          <a:lstStyle/>
          <a:p>
            <a:r>
              <a:rPr lang="pl-PL" sz="3600" dirty="0"/>
              <a:t>Polska Chrystusem narodów</a:t>
            </a:r>
            <a:br>
              <a:rPr lang="pl-PL" sz="3600" dirty="0"/>
            </a:br>
            <a:r>
              <a:rPr lang="pl-PL" sz="3600" dirty="0"/>
              <a:t>Czytamy, s. 191-193.</a:t>
            </a:r>
          </a:p>
        </p:txBody>
      </p:sp>
      <p:sp>
        <p:nvSpPr>
          <p:cNvPr id="3" name="Podtytuł 2">
            <a:extLst>
              <a:ext uri="{FF2B5EF4-FFF2-40B4-BE49-F238E27FC236}">
                <a16:creationId xmlns:a16="http://schemas.microsoft.com/office/drawing/2014/main" id="{CF7BD8B5-A631-7204-EC0C-728B944A9DF2}"/>
              </a:ext>
            </a:extLst>
          </p:cNvPr>
          <p:cNvSpPr>
            <a:spLocks noGrp="1"/>
          </p:cNvSpPr>
          <p:nvPr>
            <p:ph type="subTitle" idx="1"/>
          </p:nvPr>
        </p:nvSpPr>
        <p:spPr>
          <a:xfrm>
            <a:off x="177732" y="1639041"/>
            <a:ext cx="6451668" cy="3040575"/>
          </a:xfrm>
        </p:spPr>
        <p:txBody>
          <a:bodyPr>
            <a:normAutofit fontScale="92500" lnSpcReduction="10000"/>
          </a:bodyPr>
          <a:lstStyle/>
          <a:p>
            <a:pPr marL="514350" indent="-514350" algn="l">
              <a:buAutoNum type="arabicPeriod"/>
            </a:pPr>
            <a:r>
              <a:rPr lang="pl-PL" dirty="0"/>
              <a:t>Okoliczności widzenia Księdza Piotra</a:t>
            </a:r>
          </a:p>
          <a:p>
            <a:pPr marL="514350" indent="-514350" algn="l">
              <a:buAutoNum type="arabicPeriod"/>
            </a:pPr>
            <a:r>
              <a:rPr lang="pl-PL" dirty="0"/>
              <a:t>Postawa wobec Boga – porównaj do postawy Konrada</a:t>
            </a:r>
          </a:p>
          <a:p>
            <a:pPr marL="514350" indent="-514350" algn="l">
              <a:buAutoNum type="arabicPeriod"/>
            </a:pPr>
            <a:r>
              <a:rPr lang="pl-PL" dirty="0"/>
              <a:t>Do jakich wydarzeń nawiązuje?</a:t>
            </a:r>
          </a:p>
          <a:p>
            <a:pPr marL="514350" indent="-514350" algn="l">
              <a:buAutoNum type="arabicPeriod"/>
            </a:pPr>
            <a:r>
              <a:rPr lang="pl-PL" dirty="0"/>
              <a:t>40 i 4</a:t>
            </a:r>
          </a:p>
          <a:p>
            <a:pPr marL="514350" indent="-514350" algn="l">
              <a:buAutoNum type="arabicPeriod"/>
            </a:pPr>
            <a:r>
              <a:rPr lang="pl-PL" dirty="0"/>
              <a:t>Mesjanistyczna koncepcja dziejów Polski</a:t>
            </a:r>
          </a:p>
        </p:txBody>
      </p:sp>
      <p:sp>
        <p:nvSpPr>
          <p:cNvPr id="4" name="Symbol zastępczy stopki 3">
            <a:extLst>
              <a:ext uri="{FF2B5EF4-FFF2-40B4-BE49-F238E27FC236}">
                <a16:creationId xmlns:a16="http://schemas.microsoft.com/office/drawing/2014/main" id="{32326FBC-B757-2E50-DB59-80F4D58D5F27}"/>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E334DBB1-FC49-F6E2-F5BA-D39FB44713C0}"/>
              </a:ext>
            </a:extLst>
          </p:cNvPr>
          <p:cNvSpPr>
            <a:spLocks noGrp="1"/>
          </p:cNvSpPr>
          <p:nvPr>
            <p:ph type="sldNum" sz="quarter" idx="12"/>
          </p:nvPr>
        </p:nvSpPr>
        <p:spPr/>
        <p:txBody>
          <a:bodyPr/>
          <a:lstStyle/>
          <a:p>
            <a:fld id="{7DC156E3-3058-425B-BF5C-5DBAA96BCB03}" type="slidenum">
              <a:rPr lang="pl-PL" altLang="pl-PL" smtClean="0"/>
              <a:pPr/>
              <a:t>44</a:t>
            </a:fld>
            <a:endParaRPr lang="pl-PL" altLang="pl-PL"/>
          </a:p>
        </p:txBody>
      </p:sp>
      <p:pic>
        <p:nvPicPr>
          <p:cNvPr id="58370" name="Picture 2">
            <a:extLst>
              <a:ext uri="{FF2B5EF4-FFF2-40B4-BE49-F238E27FC236}">
                <a16:creationId xmlns:a16="http://schemas.microsoft.com/office/drawing/2014/main" id="{1AEC500E-70E7-B3B0-7E73-498C792A3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69056"/>
            <a:ext cx="5562600" cy="2724150"/>
          </a:xfrm>
          <a:prstGeom prst="rect">
            <a:avLst/>
          </a:prstGeom>
          <a:noFill/>
          <a:extLst>
            <a:ext uri="{909E8E84-426E-40DD-AFC4-6F175D3DCCD1}">
              <a14:hiddenFill xmlns:a14="http://schemas.microsoft.com/office/drawing/2010/main">
                <a:solidFill>
                  <a:srgbClr val="FFFFFF"/>
                </a:solidFill>
              </a14:hiddenFill>
            </a:ext>
          </a:extLst>
        </p:spPr>
      </p:pic>
      <p:pic>
        <p:nvPicPr>
          <p:cNvPr id="58372" name="Picture 4">
            <a:extLst>
              <a:ext uri="{FF2B5EF4-FFF2-40B4-BE49-F238E27FC236}">
                <a16:creationId xmlns:a16="http://schemas.microsoft.com/office/drawing/2014/main" id="{FE93C7C9-25F0-C2D3-73E9-183E1927A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648629"/>
            <a:ext cx="5404533" cy="4140315"/>
          </a:xfrm>
          <a:prstGeom prst="rect">
            <a:avLst/>
          </a:prstGeom>
          <a:noFill/>
          <a:extLst>
            <a:ext uri="{909E8E84-426E-40DD-AFC4-6F175D3DCCD1}">
              <a14:hiddenFill xmlns:a14="http://schemas.microsoft.com/office/drawing/2010/main">
                <a:solidFill>
                  <a:srgbClr val="FFFFFF"/>
                </a:solidFill>
              </a14:hiddenFill>
            </a:ext>
          </a:extLst>
        </p:spPr>
      </p:pic>
      <p:pic>
        <p:nvPicPr>
          <p:cNvPr id="58374" name="Picture 6">
            <a:extLst>
              <a:ext uri="{FF2B5EF4-FFF2-40B4-BE49-F238E27FC236}">
                <a16:creationId xmlns:a16="http://schemas.microsoft.com/office/drawing/2014/main" id="{E249C25A-8783-6845-3A63-919F6E2F62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2150" y="4511675"/>
            <a:ext cx="466725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490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669D847E-DDB9-9DF4-670E-F2A82A1FCC06}"/>
              </a:ext>
            </a:extLst>
          </p:cNvPr>
          <p:cNvSpPr>
            <a:spLocks noGrp="1"/>
          </p:cNvSpPr>
          <p:nvPr>
            <p:ph type="title"/>
          </p:nvPr>
        </p:nvSpPr>
        <p:spPr>
          <a:xfrm>
            <a:off x="1981200" y="274638"/>
            <a:ext cx="8229600" cy="633412"/>
          </a:xfrm>
        </p:spPr>
        <p:txBody>
          <a:bodyPr>
            <a:normAutofit fontScale="90000"/>
          </a:bodyPr>
          <a:lstStyle/>
          <a:p>
            <a:pPr algn="l"/>
            <a:r>
              <a:rPr lang="pl-PL" altLang="pl-PL" b="1" i="1">
                <a:solidFill>
                  <a:srgbClr val="C00000"/>
                </a:solidFill>
              </a:rPr>
              <a:t>Mesjanizm </a:t>
            </a:r>
            <a:r>
              <a:rPr lang="pl-PL" altLang="pl-PL" sz="3200" i="1">
                <a:solidFill>
                  <a:srgbClr val="FFC000"/>
                </a:solidFill>
              </a:rPr>
              <a:t>(Słownik języka polskiego)</a:t>
            </a:r>
          </a:p>
        </p:txBody>
      </p:sp>
      <p:sp>
        <p:nvSpPr>
          <p:cNvPr id="29699" name="Symbol zastępczy zawartości 2">
            <a:extLst>
              <a:ext uri="{FF2B5EF4-FFF2-40B4-BE49-F238E27FC236}">
                <a16:creationId xmlns:a16="http://schemas.microsoft.com/office/drawing/2014/main" id="{767E3B79-DB7D-EB59-EF51-D149FA269493}"/>
              </a:ext>
            </a:extLst>
          </p:cNvPr>
          <p:cNvSpPr>
            <a:spLocks noGrp="1"/>
          </p:cNvSpPr>
          <p:nvPr>
            <p:ph idx="1"/>
          </p:nvPr>
        </p:nvSpPr>
        <p:spPr>
          <a:xfrm>
            <a:off x="1981200" y="1052513"/>
            <a:ext cx="8229600" cy="5073650"/>
          </a:xfrm>
        </p:spPr>
        <p:txBody>
          <a:bodyPr/>
          <a:lstStyle/>
          <a:p>
            <a:pPr>
              <a:buFont typeface="Arial" panose="020B0604020202020204" pitchFamily="34" charset="0"/>
              <a:buNone/>
            </a:pPr>
            <a:r>
              <a:rPr lang="pl-PL" altLang="pl-PL" b="1"/>
              <a:t>1. </a:t>
            </a:r>
            <a:r>
              <a:rPr lang="pl-PL" altLang="pl-PL"/>
              <a:t>«pogląd religijno-społeczny, głoszący wiarę w nadejście Mesjasza, który przywróci narodom wolność i zbawi ludzkość»</a:t>
            </a:r>
          </a:p>
          <a:p>
            <a:pPr>
              <a:buFont typeface="Arial" panose="020B0604020202020204" pitchFamily="34" charset="0"/>
              <a:buNone/>
            </a:pPr>
            <a:r>
              <a:rPr lang="pl-PL" altLang="pl-PL" b="1"/>
              <a:t>2. </a:t>
            </a:r>
            <a:r>
              <a:rPr lang="pl-PL" altLang="pl-PL"/>
              <a:t>«pogląd historiozoficzny przypisujący jednostkom lub narodom szczególne posłannictwo wobec ludzkości i historii»</a:t>
            </a:r>
          </a:p>
          <a:p>
            <a:pPr>
              <a:buFont typeface="Arial" panose="020B0604020202020204" pitchFamily="34" charset="0"/>
              <a:buNone/>
            </a:pPr>
            <a:r>
              <a:rPr lang="pl-PL" altLang="pl-PL" b="1"/>
              <a:t>3. </a:t>
            </a:r>
            <a:r>
              <a:rPr lang="pl-PL" altLang="pl-PL"/>
              <a:t>«w Polsce w pierwszej połowie XIX w.: pogląd przypisujący zależnemu od trzech zaborców narodowi polskiemu rolę Mesjasza narodów, który poprzez swoje cierpienia zbawi całą ludzkość»</a:t>
            </a:r>
          </a:p>
          <a:p>
            <a:endParaRPr lang="pl-PL" altLang="pl-PL"/>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197A1F-3F56-AF24-3254-4040FB828AED}"/>
              </a:ext>
            </a:extLst>
          </p:cNvPr>
          <p:cNvSpPr>
            <a:spLocks noGrp="1"/>
          </p:cNvSpPr>
          <p:nvPr>
            <p:ph type="ctrTitle"/>
          </p:nvPr>
        </p:nvSpPr>
        <p:spPr>
          <a:xfrm>
            <a:off x="414953" y="299680"/>
            <a:ext cx="11688557" cy="1470025"/>
          </a:xfrm>
        </p:spPr>
        <p:txBody>
          <a:bodyPr>
            <a:normAutofit/>
          </a:bodyPr>
          <a:lstStyle/>
          <a:p>
            <a:pPr>
              <a:defRPr/>
            </a:pPr>
            <a:r>
              <a:rPr lang="pl-PL" dirty="0"/>
              <a:t>Przepowiednia dla Polski- mesjanizm w scenie „Widzenia Księdza Piotra”.</a:t>
            </a:r>
          </a:p>
        </p:txBody>
      </p:sp>
      <p:pic>
        <p:nvPicPr>
          <p:cNvPr id="34819" name="Picture 2" descr="http://encyklopediateatru.pl/uploads/filebase/spektakle/Dziady_Dejmek/Impr_it_t_44753.jpg">
            <a:extLst>
              <a:ext uri="{FF2B5EF4-FFF2-40B4-BE49-F238E27FC236}">
                <a16:creationId xmlns:a16="http://schemas.microsoft.com/office/drawing/2014/main" id="{C952352D-3171-1D33-D698-B2F7682BB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121" y="2447692"/>
            <a:ext cx="5710105" cy="3786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ytuł 2">
            <a:extLst>
              <a:ext uri="{FF2B5EF4-FFF2-40B4-BE49-F238E27FC236}">
                <a16:creationId xmlns:a16="http://schemas.microsoft.com/office/drawing/2014/main" id="{95EA7EFC-ADAB-3E3A-E5F7-2E137B6EFA8C}"/>
              </a:ext>
            </a:extLst>
          </p:cNvPr>
          <p:cNvSpPr txBox="1">
            <a:spLocks/>
          </p:cNvSpPr>
          <p:nvPr/>
        </p:nvSpPr>
        <p:spPr>
          <a:xfrm>
            <a:off x="6393405" y="2330245"/>
            <a:ext cx="5710105" cy="4024519"/>
          </a:xfrm>
          <a:prstGeom prst="rect">
            <a:avLst/>
          </a:prstGeom>
        </p:spPr>
        <p:txBody>
          <a:bodyPr vert="horz" lIns="91440" tIns="45720" rIns="91440" bIns="45720" rtlCol="0" anchor="ctr">
            <a:normAutofit lnSpcReduction="10000"/>
          </a:bodyPr>
          <a:lstStyle>
            <a:defPPr>
              <a:defRPr lang="pl-PL"/>
            </a:defPPr>
            <a:lvl1pPr algn="l" defTabSz="914400" rtl="0" eaLnBrk="1" latinLnBrk="0" hangingPunct="1">
              <a:lnSpc>
                <a:spcPct val="90000"/>
              </a:lnSpc>
              <a:spcBef>
                <a:spcPct val="0"/>
              </a:spcBef>
              <a:buNone/>
              <a:defRPr lang="pl-PL" sz="4400" b="1" kern="1200">
                <a:solidFill>
                  <a:schemeClr val="tx1"/>
                </a:solidFill>
                <a:latin typeface="+mj-lt"/>
                <a:ea typeface="+mj-ea"/>
                <a:cs typeface="Arial" panose="020B0604020202020204" pitchFamily="34" charset="0"/>
              </a:defRPr>
            </a:lvl1pPr>
          </a:lstStyle>
          <a:p>
            <a:pPr algn="just"/>
            <a:r>
              <a:rPr lang="pl-PL" altLang="pl-PL" sz="3200" dirty="0"/>
              <a:t>Odpowiedź na pytanie o losy Polski i sens jej cierpienia została udzielona nie Konradowi, ale Księdzu Piotrowi. Ta postać stanowi przeciwieństwo walki i prometeizmu Konrada, dzięki pokorze chrześcijańskiej  i głębokiej wierze.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9AE0588-7808-81EA-B196-D24A1EAF8117}"/>
              </a:ext>
            </a:extLst>
          </p:cNvPr>
          <p:cNvSpPr>
            <a:spLocks noGrp="1"/>
          </p:cNvSpPr>
          <p:nvPr>
            <p:ph idx="1"/>
          </p:nvPr>
        </p:nvSpPr>
        <p:spPr>
          <a:xfrm>
            <a:off x="5767389" y="476250"/>
            <a:ext cx="4924425" cy="6381750"/>
          </a:xfrm>
        </p:spPr>
        <p:txBody>
          <a:bodyPr>
            <a:normAutofit fontScale="85000" lnSpcReduction="20000"/>
          </a:bodyPr>
          <a:lstStyle/>
          <a:p>
            <a:pPr marL="109728" algn="just">
              <a:defRPr/>
            </a:pPr>
            <a:r>
              <a:rPr lang="pl-PL" b="1" i="1" dirty="0">
                <a:solidFill>
                  <a:schemeClr val="accent6">
                    <a:lumMod val="75000"/>
                  </a:schemeClr>
                </a:solidFill>
              </a:rPr>
              <a:t>Losy „młodej” Polski </a:t>
            </a:r>
            <a:r>
              <a:rPr lang="pl-PL" b="1" i="1" dirty="0">
                <a:solidFill>
                  <a:schemeClr val="accent6">
                    <a:lumMod val="75000"/>
                  </a:schemeClr>
                </a:solidFill>
                <a:sym typeface="Wingdings" pitchFamily="2" charset="2"/>
              </a:rPr>
              <a:t> losy Chrystusa</a:t>
            </a:r>
          </a:p>
          <a:p>
            <a:pPr algn="just">
              <a:buFontTx/>
              <a:buChar char="-"/>
              <a:defRPr/>
            </a:pPr>
            <a:r>
              <a:rPr lang="pl-PL" dirty="0">
                <a:sym typeface="Wingdings" pitchFamily="2" charset="2"/>
              </a:rPr>
              <a:t>Herod („tłum wozów, w jedną stronę, tam na północ – to nasze dzieci – wygnanie, zatracenie”</a:t>
            </a:r>
          </a:p>
          <a:p>
            <a:pPr algn="just">
              <a:buFontTx/>
              <a:buChar char="-"/>
              <a:defRPr/>
            </a:pPr>
            <a:r>
              <a:rPr lang="pl-PL" dirty="0">
                <a:sym typeface="Wingdings" pitchFamily="2" charset="2"/>
              </a:rPr>
              <a:t>Ocalenie wskrzesiciela narodu, obrońcy – </a:t>
            </a:r>
            <a:r>
              <a:rPr lang="pl-PL" i="1" dirty="0">
                <a:sym typeface="Wingdings" pitchFamily="2" charset="2"/>
              </a:rPr>
              <a:t>„Imię jego 44”</a:t>
            </a:r>
          </a:p>
          <a:p>
            <a:pPr algn="just">
              <a:buFontTx/>
              <a:buChar char="-"/>
              <a:defRPr/>
            </a:pPr>
            <a:r>
              <a:rPr lang="pl-PL" dirty="0">
                <a:sym typeface="Wingdings" pitchFamily="2" charset="2"/>
              </a:rPr>
              <a:t>Naród – cierpi, </a:t>
            </a:r>
            <a:r>
              <a:rPr lang="pl-PL" i="1" dirty="0">
                <a:sym typeface="Wingdings" pitchFamily="2" charset="2"/>
              </a:rPr>
              <a:t>„Europa – na trybunał!”</a:t>
            </a:r>
            <a:r>
              <a:rPr lang="pl-PL" dirty="0">
                <a:sym typeface="Wingdings" pitchFamily="2" charset="2"/>
              </a:rPr>
              <a:t> – sąd nad Polską – Chrystusem</a:t>
            </a:r>
          </a:p>
          <a:p>
            <a:pPr algn="just">
              <a:buFontTx/>
              <a:buChar char="-"/>
              <a:defRPr/>
            </a:pPr>
            <a:r>
              <a:rPr lang="pl-PL" dirty="0">
                <a:sym typeface="Wingdings" pitchFamily="2" charset="2"/>
              </a:rPr>
              <a:t>Ukrzyżowanie </a:t>
            </a:r>
            <a:r>
              <a:rPr lang="pl-PL" i="1" dirty="0">
                <a:sym typeface="Wingdings" pitchFamily="2" charset="2"/>
              </a:rPr>
              <a:t>(„Krzyż ma długie na całą Europę ramiona, Z trzech wyschłych ludów, jak z trzech twardych drzew ukuty”; „A matka Wolność u nóg zapłakana stoi”</a:t>
            </a:r>
            <a:r>
              <a:rPr lang="pl-PL" dirty="0">
                <a:sym typeface="Wingdings" pitchFamily="2" charset="2"/>
              </a:rPr>
              <a:t>)</a:t>
            </a:r>
          </a:p>
          <a:p>
            <a:pPr algn="just">
              <a:buFontTx/>
              <a:buChar char="-"/>
              <a:defRPr/>
            </a:pPr>
            <a:r>
              <a:rPr lang="pl-PL" dirty="0">
                <a:sym typeface="Wingdings" pitchFamily="2" charset="2"/>
              </a:rPr>
              <a:t>Ostatnie słowa i śmierć </a:t>
            </a:r>
            <a:r>
              <a:rPr lang="pl-PL" i="1" dirty="0">
                <a:sym typeface="Wingdings" pitchFamily="2" charset="2"/>
              </a:rPr>
              <a:t>(„Już głowę konającą spuścił, Wołając </a:t>
            </a:r>
            <a:r>
              <a:rPr lang="pl-PL" dirty="0">
                <a:sym typeface="Wingdings" pitchFamily="2" charset="2"/>
              </a:rPr>
              <a:t>(…)”</a:t>
            </a:r>
          </a:p>
          <a:p>
            <a:pPr algn="just">
              <a:buFontTx/>
              <a:buChar char="-"/>
              <a:defRPr/>
            </a:pPr>
            <a:r>
              <a:rPr lang="pl-PL" dirty="0">
                <a:sym typeface="Wingdings" pitchFamily="2" charset="2"/>
              </a:rPr>
              <a:t>Zmartwychwstanie </a:t>
            </a:r>
            <a:r>
              <a:rPr lang="pl-PL" i="1" dirty="0">
                <a:sym typeface="Wingdings" pitchFamily="2" charset="2"/>
              </a:rPr>
              <a:t>(„I ludom pokazuje przebitą prawicę”</a:t>
            </a:r>
            <a:r>
              <a:rPr lang="pl-PL" dirty="0">
                <a:sym typeface="Wingdings" pitchFamily="2" charset="2"/>
              </a:rPr>
              <a:t>)</a:t>
            </a:r>
          </a:p>
          <a:p>
            <a:pPr algn="just">
              <a:buFontTx/>
              <a:buChar char="-"/>
              <a:defRPr/>
            </a:pPr>
            <a:r>
              <a:rPr lang="pl-PL" dirty="0">
                <a:sym typeface="Wingdings" pitchFamily="2" charset="2"/>
              </a:rPr>
              <a:t>Wizja wybawcy                                      </a:t>
            </a:r>
          </a:p>
          <a:p>
            <a:pPr>
              <a:buFontTx/>
              <a:buChar char="-"/>
              <a:defRPr/>
            </a:pPr>
            <a:endParaRPr lang="pl-PL" dirty="0">
              <a:sym typeface="Wingdings" pitchFamily="2" charset="2"/>
            </a:endParaRPr>
          </a:p>
          <a:p>
            <a:pPr>
              <a:buFontTx/>
              <a:buChar char="-"/>
              <a:defRPr/>
            </a:pPr>
            <a:endParaRPr lang="pl-PL" dirty="0"/>
          </a:p>
        </p:txBody>
      </p:sp>
      <p:sp>
        <p:nvSpPr>
          <p:cNvPr id="2" name="Tytuł 1">
            <a:extLst>
              <a:ext uri="{FF2B5EF4-FFF2-40B4-BE49-F238E27FC236}">
                <a16:creationId xmlns:a16="http://schemas.microsoft.com/office/drawing/2014/main" id="{B5F0AA2C-AB8D-E868-87E2-A55B5890F839}"/>
              </a:ext>
            </a:extLst>
          </p:cNvPr>
          <p:cNvSpPr>
            <a:spLocks noGrp="1"/>
          </p:cNvSpPr>
          <p:nvPr>
            <p:ph type="title"/>
          </p:nvPr>
        </p:nvSpPr>
        <p:spPr>
          <a:xfrm>
            <a:off x="1524000" y="0"/>
            <a:ext cx="4787900" cy="706438"/>
          </a:xfrm>
        </p:spPr>
        <p:txBody>
          <a:bodyPr>
            <a:normAutofit/>
          </a:bodyPr>
          <a:lstStyle/>
          <a:p>
            <a:pPr>
              <a:defRPr/>
            </a:pPr>
            <a:r>
              <a:rPr lang="pl-PL" sz="2400" i="1" dirty="0">
                <a:solidFill>
                  <a:schemeClr val="accent6">
                    <a:lumMod val="75000"/>
                  </a:schemeClr>
                </a:solidFill>
              </a:rPr>
              <a:t>Scena V – widzenie Ks. Piotra</a:t>
            </a:r>
            <a:br>
              <a:rPr lang="pl-PL" dirty="0"/>
            </a:br>
            <a:r>
              <a:rPr lang="pl-PL" sz="1300" dirty="0"/>
              <a:t>s. 139.</a:t>
            </a:r>
          </a:p>
        </p:txBody>
      </p:sp>
      <p:pic>
        <p:nvPicPr>
          <p:cNvPr id="36868" name="Obraz 5" descr="FullSizeRender(5).jpg">
            <a:extLst>
              <a:ext uri="{FF2B5EF4-FFF2-40B4-BE49-F238E27FC236}">
                <a16:creationId xmlns:a16="http://schemas.microsoft.com/office/drawing/2014/main" id="{8E5F9B90-B350-6ED6-0C35-2D8335C3DA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4" y="792163"/>
            <a:ext cx="4219575" cy="541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trzałka zakrzywiona w górę 4">
            <a:extLst>
              <a:ext uri="{FF2B5EF4-FFF2-40B4-BE49-F238E27FC236}">
                <a16:creationId xmlns:a16="http://schemas.microsoft.com/office/drawing/2014/main" id="{4E305877-29B7-0111-78B2-3EC2467C870A}"/>
              </a:ext>
            </a:extLst>
          </p:cNvPr>
          <p:cNvSpPr/>
          <p:nvPr/>
        </p:nvSpPr>
        <p:spPr>
          <a:xfrm flipH="1">
            <a:off x="5124451" y="6353176"/>
            <a:ext cx="1655763" cy="5048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solidFill>
                <a:schemeClr val="tx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F3DBF375-E0A1-BBA5-1C6A-B68EAF20BC8F}"/>
              </a:ext>
            </a:extLst>
          </p:cNvPr>
          <p:cNvSpPr>
            <a:spLocks noGrp="1"/>
          </p:cNvSpPr>
          <p:nvPr>
            <p:ph type="title"/>
          </p:nvPr>
        </p:nvSpPr>
        <p:spPr>
          <a:xfrm>
            <a:off x="2031207" y="559774"/>
            <a:ext cx="8229600" cy="2001837"/>
          </a:xfrm>
        </p:spPr>
        <p:txBody>
          <a:bodyPr>
            <a:normAutofit fontScale="90000"/>
          </a:bodyPr>
          <a:lstStyle/>
          <a:p>
            <a:pPr>
              <a:defRPr/>
            </a:pPr>
            <a:r>
              <a:rPr lang="pl-PL" dirty="0"/>
              <a:t>Przeczytaj fragment tekstu. Następnie znajdź podobieństwa między sceną przesłuchania księdza Piotra a męką Chrystusa. </a:t>
            </a:r>
          </a:p>
        </p:txBody>
      </p:sp>
      <p:pic>
        <p:nvPicPr>
          <p:cNvPr id="37891" name="Picture 3">
            <a:extLst>
              <a:ext uri="{FF2B5EF4-FFF2-40B4-BE49-F238E27FC236}">
                <a16:creationId xmlns:a16="http://schemas.microsoft.com/office/drawing/2014/main" id="{DEC13906-06F0-FCCF-8F92-32FF92389D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4" y="3113088"/>
            <a:ext cx="9043987" cy="374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D01F18FC-160F-D40A-3447-58EA34D1B329}"/>
              </a:ext>
            </a:extLst>
          </p:cNvPr>
          <p:cNvSpPr>
            <a:spLocks noGrp="1"/>
          </p:cNvSpPr>
          <p:nvPr>
            <p:ph idx="1"/>
          </p:nvPr>
        </p:nvSpPr>
        <p:spPr>
          <a:xfrm>
            <a:off x="442452" y="176980"/>
            <a:ext cx="7079225" cy="6518787"/>
          </a:xfrm>
        </p:spPr>
        <p:txBody>
          <a:bodyPr>
            <a:normAutofit/>
          </a:bodyPr>
          <a:lstStyle/>
          <a:p>
            <a:pPr>
              <a:buFont typeface="Arial" charset="0"/>
              <a:buChar char="•"/>
              <a:defRPr/>
            </a:pPr>
            <a:r>
              <a:rPr lang="pl-PL" dirty="0"/>
              <a:t>Bóg, który w Wielkiej Improwizacji nie odpowiedział Konradowi, w tej scenie przemówił do pokornego księdza Piotra, mówiącego o sobie, że jest prochem. W scenie tej ksiądz Piotr upokorzył się przed Stwórcą. </a:t>
            </a:r>
          </a:p>
          <a:p>
            <a:pPr>
              <a:buFont typeface="Arial" charset="0"/>
              <a:buChar char="•"/>
              <a:defRPr/>
            </a:pPr>
            <a:r>
              <a:rPr lang="pl-PL" dirty="0"/>
              <a:t>W nagrodę za jego pokorę Bóg zesłał mu przyszłą, profetyczną wizję Polski. W swym widzeniu ksiądz Piotr ujrzał kibitki, wiozące na Syberię polskich patriotów. Wśród nich Piotr zobaczył dziecko – Mesjasza Zbawiciela: </a:t>
            </a:r>
          </a:p>
          <a:p>
            <a:pPr>
              <a:buFont typeface="Arial" charset="0"/>
              <a:buChar char="•"/>
              <a:defRPr/>
            </a:pPr>
            <a:endParaRPr lang="pl-PL" dirty="0"/>
          </a:p>
          <a:p>
            <a:pPr>
              <a:buFont typeface="Arial" charset="0"/>
              <a:buChar char="•"/>
              <a:defRPr/>
            </a:pPr>
            <a:r>
              <a:rPr lang="pl-PL" i="1" dirty="0"/>
              <a:t>Z matki obcej krew jego dawne </a:t>
            </a:r>
            <a:r>
              <a:rPr lang="pl-PL" i="1" dirty="0" err="1"/>
              <a:t>bohatery</a:t>
            </a:r>
            <a:r>
              <a:rPr lang="pl-PL" i="1" dirty="0"/>
              <a:t>, A imię jego będzie czterdzieści i cztery.</a:t>
            </a:r>
          </a:p>
        </p:txBody>
      </p:sp>
      <p:pic>
        <p:nvPicPr>
          <p:cNvPr id="3" name="Picture 2">
            <a:extLst>
              <a:ext uri="{FF2B5EF4-FFF2-40B4-BE49-F238E27FC236}">
                <a16:creationId xmlns:a16="http://schemas.microsoft.com/office/drawing/2014/main" id="{E8BD1F2D-1315-5474-349A-D9917A39A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3685" y="703569"/>
            <a:ext cx="3725863" cy="3725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AEB622-ECEA-0C7F-04B2-84252963FBB5}"/>
              </a:ext>
            </a:extLst>
          </p:cNvPr>
          <p:cNvSpPr>
            <a:spLocks noGrp="1"/>
          </p:cNvSpPr>
          <p:nvPr>
            <p:ph type="title"/>
          </p:nvPr>
        </p:nvSpPr>
        <p:spPr>
          <a:xfrm>
            <a:off x="4417093" y="462116"/>
            <a:ext cx="5616575" cy="908050"/>
          </a:xfrm>
        </p:spPr>
        <p:txBody>
          <a:bodyPr rtlCol="0">
            <a:normAutofit fontScale="90000"/>
          </a:bodyPr>
          <a:lstStyle/>
          <a:p>
            <a:pPr algn="ctr">
              <a:defRPr/>
            </a:pPr>
            <a:r>
              <a:rPr lang="pl-PL" i="1" dirty="0">
                <a:solidFill>
                  <a:srgbClr val="FF0000"/>
                </a:solidFill>
              </a:rPr>
              <a:t>BUDOWA ARCYDRAMATU</a:t>
            </a:r>
          </a:p>
        </p:txBody>
      </p:sp>
      <p:sp>
        <p:nvSpPr>
          <p:cNvPr id="3" name="Symbol zastępczy zawartości 2">
            <a:extLst>
              <a:ext uri="{FF2B5EF4-FFF2-40B4-BE49-F238E27FC236}">
                <a16:creationId xmlns:a16="http://schemas.microsoft.com/office/drawing/2014/main" id="{634BCA1D-BEE2-270B-928C-5F6632B77208}"/>
              </a:ext>
            </a:extLst>
          </p:cNvPr>
          <p:cNvSpPr>
            <a:spLocks noGrp="1"/>
          </p:cNvSpPr>
          <p:nvPr>
            <p:ph idx="1"/>
          </p:nvPr>
        </p:nvSpPr>
        <p:spPr>
          <a:xfrm>
            <a:off x="191832" y="108155"/>
            <a:ext cx="8435975" cy="6531437"/>
          </a:xfrm>
        </p:spPr>
        <p:txBody>
          <a:bodyPr rtlCol="0">
            <a:normAutofit fontScale="47500" lnSpcReduction="20000"/>
          </a:bodyPr>
          <a:lstStyle/>
          <a:p>
            <a:pPr>
              <a:defRPr/>
            </a:pPr>
            <a:r>
              <a:rPr lang="pl-PL" sz="4200" b="1" dirty="0">
                <a:solidFill>
                  <a:srgbClr val="C00000"/>
                </a:solidFill>
              </a:rPr>
              <a:t>PRZEDMOWA</a:t>
            </a:r>
          </a:p>
          <a:p>
            <a:pPr>
              <a:defRPr/>
            </a:pPr>
            <a:r>
              <a:rPr lang="pl-PL" sz="4200" b="1" dirty="0">
                <a:solidFill>
                  <a:srgbClr val="C00000"/>
                </a:solidFill>
              </a:rPr>
              <a:t>DEDYKACJA</a:t>
            </a:r>
          </a:p>
          <a:p>
            <a:pPr>
              <a:defRPr/>
            </a:pPr>
            <a:r>
              <a:rPr lang="pl-PL" sz="4200" b="1" dirty="0">
                <a:solidFill>
                  <a:srgbClr val="C00000"/>
                </a:solidFill>
              </a:rPr>
              <a:t>PROLOG </a:t>
            </a:r>
            <a:r>
              <a:rPr lang="pl-PL" sz="4200" b="1" dirty="0"/>
              <a:t>(WILNO)</a:t>
            </a:r>
          </a:p>
          <a:p>
            <a:pPr>
              <a:buFontTx/>
              <a:buChar char="-"/>
              <a:defRPr/>
            </a:pPr>
            <a:r>
              <a:rPr lang="pl-PL" b="1" dirty="0">
                <a:solidFill>
                  <a:srgbClr val="0070C0"/>
                </a:solidFill>
              </a:rPr>
              <a:t>                   </a:t>
            </a:r>
            <a:r>
              <a:rPr lang="pl-PL" sz="4200" b="1" dirty="0">
                <a:solidFill>
                  <a:srgbClr val="0070C0"/>
                </a:solidFill>
              </a:rPr>
              <a:t>AKT I, SCENY</a:t>
            </a:r>
            <a:r>
              <a:rPr lang="pl-PL" sz="4200" dirty="0"/>
              <a:t>:</a:t>
            </a:r>
          </a:p>
          <a:p>
            <a:pPr>
              <a:buFont typeface="Wingdings" pitchFamily="2" charset="2"/>
              <a:buChar char="ü"/>
              <a:defRPr/>
            </a:pPr>
            <a:r>
              <a:rPr lang="pl-PL" b="1" i="1" dirty="0">
                <a:solidFill>
                  <a:srgbClr val="00B0F0"/>
                </a:solidFill>
              </a:rPr>
              <a:t>1. WIĘZIENNA</a:t>
            </a:r>
          </a:p>
          <a:p>
            <a:pPr>
              <a:buFont typeface="Wingdings" pitchFamily="2" charset="2"/>
              <a:buChar char="ü"/>
              <a:defRPr/>
            </a:pPr>
            <a:r>
              <a:rPr lang="pl-PL" b="1" i="1" dirty="0">
                <a:solidFill>
                  <a:srgbClr val="00B0F0"/>
                </a:solidFill>
              </a:rPr>
              <a:t>2.WIELKA IMPROWIZACJA</a:t>
            </a:r>
          </a:p>
          <a:p>
            <a:pPr>
              <a:buFont typeface="Wingdings" pitchFamily="2" charset="2"/>
              <a:buChar char="ü"/>
              <a:defRPr/>
            </a:pPr>
            <a:r>
              <a:rPr lang="pl-PL" b="1" i="1" dirty="0">
                <a:solidFill>
                  <a:srgbClr val="00B0F0"/>
                </a:solidFill>
              </a:rPr>
              <a:t>3. EGZORCYZMY</a:t>
            </a:r>
          </a:p>
          <a:p>
            <a:pPr>
              <a:buFont typeface="Wingdings" pitchFamily="2" charset="2"/>
              <a:buChar char="ü"/>
              <a:defRPr/>
            </a:pPr>
            <a:r>
              <a:rPr lang="pl-PL" b="1" i="1" dirty="0">
                <a:solidFill>
                  <a:srgbClr val="00B0F0"/>
                </a:solidFill>
              </a:rPr>
              <a:t>4. WIDZENIE EWY  </a:t>
            </a:r>
            <a:r>
              <a:rPr lang="pl-PL" b="1" i="1" dirty="0"/>
              <a:t>(OKOLICE LWOWA)</a:t>
            </a:r>
          </a:p>
          <a:p>
            <a:pPr>
              <a:buFont typeface="Wingdings" pitchFamily="2" charset="2"/>
              <a:buChar char="ü"/>
              <a:defRPr/>
            </a:pPr>
            <a:r>
              <a:rPr lang="pl-PL" b="1" i="1" dirty="0">
                <a:solidFill>
                  <a:srgbClr val="00B0F0"/>
                </a:solidFill>
              </a:rPr>
              <a:t>5. WIDZENIE KS. PIOTRA</a:t>
            </a:r>
          </a:p>
          <a:p>
            <a:pPr>
              <a:buFont typeface="Wingdings" pitchFamily="2" charset="2"/>
              <a:buChar char="ü"/>
              <a:defRPr/>
            </a:pPr>
            <a:r>
              <a:rPr lang="pl-PL" b="1" i="1" dirty="0">
                <a:solidFill>
                  <a:srgbClr val="00B0F0"/>
                </a:solidFill>
              </a:rPr>
              <a:t>6. SEN SENATORA</a:t>
            </a:r>
          </a:p>
          <a:p>
            <a:pPr>
              <a:buFont typeface="Wingdings" pitchFamily="2" charset="2"/>
              <a:buChar char="ü"/>
              <a:defRPr/>
            </a:pPr>
            <a:r>
              <a:rPr lang="pl-PL" b="1" i="1" dirty="0">
                <a:solidFill>
                  <a:srgbClr val="00B0F0"/>
                </a:solidFill>
              </a:rPr>
              <a:t>7. SALON WARSZAWSKI </a:t>
            </a:r>
            <a:r>
              <a:rPr lang="pl-PL" b="1" i="1" dirty="0"/>
              <a:t>(WARSZAWA)</a:t>
            </a:r>
          </a:p>
          <a:p>
            <a:pPr>
              <a:buFont typeface="Wingdings" pitchFamily="2" charset="2"/>
              <a:buChar char="ü"/>
              <a:defRPr/>
            </a:pPr>
            <a:r>
              <a:rPr lang="pl-PL" b="1" i="1" dirty="0">
                <a:solidFill>
                  <a:srgbClr val="00B0F0"/>
                </a:solidFill>
              </a:rPr>
              <a:t>8. PAN SENATOR (BAL U SENATORA)</a:t>
            </a:r>
          </a:p>
          <a:p>
            <a:pPr>
              <a:buFont typeface="Wingdings" pitchFamily="2" charset="2"/>
              <a:buChar char="ü"/>
              <a:defRPr/>
            </a:pPr>
            <a:r>
              <a:rPr lang="pl-PL" b="1" i="1" dirty="0">
                <a:solidFill>
                  <a:srgbClr val="00B0F0"/>
                </a:solidFill>
              </a:rPr>
              <a:t>9. NOC DZIADÓW</a:t>
            </a:r>
          </a:p>
          <a:p>
            <a:pPr>
              <a:buFont typeface="Arial" charset="0"/>
              <a:buChar char="•"/>
              <a:defRPr/>
            </a:pPr>
            <a:r>
              <a:rPr lang="pl-PL" sz="4200" b="1" i="1" dirty="0">
                <a:solidFill>
                  <a:srgbClr val="C00000"/>
                </a:solidFill>
              </a:rPr>
              <a:t>USTĘP</a:t>
            </a:r>
            <a:r>
              <a:rPr lang="pl-PL" dirty="0"/>
              <a:t> (nazywany „poematem podróżniczym” DROGA DO PETERSBURGA)</a:t>
            </a:r>
          </a:p>
          <a:p>
            <a:pPr>
              <a:buFont typeface="Wingdings" pitchFamily="2" charset="2"/>
              <a:buChar char="ü"/>
              <a:defRPr/>
            </a:pPr>
            <a:r>
              <a:rPr lang="pl-PL" b="1" i="1" dirty="0">
                <a:solidFill>
                  <a:srgbClr val="00B0F0"/>
                </a:solidFill>
              </a:rPr>
              <a:t>1. DROGA DO ROSJI</a:t>
            </a:r>
          </a:p>
          <a:p>
            <a:pPr>
              <a:buFont typeface="Wingdings" pitchFamily="2" charset="2"/>
              <a:buChar char="ü"/>
              <a:defRPr/>
            </a:pPr>
            <a:r>
              <a:rPr lang="pl-PL" b="1" i="1" dirty="0">
                <a:solidFill>
                  <a:srgbClr val="00B0F0"/>
                </a:solidFill>
              </a:rPr>
              <a:t>2. PRZEDMIEŚCIA STOLICY</a:t>
            </a:r>
          </a:p>
          <a:p>
            <a:pPr>
              <a:buFont typeface="Wingdings" pitchFamily="2" charset="2"/>
              <a:buChar char="ü"/>
              <a:defRPr/>
            </a:pPr>
            <a:r>
              <a:rPr lang="pl-PL" b="1" i="1" dirty="0">
                <a:solidFill>
                  <a:srgbClr val="00B0F0"/>
                </a:solidFill>
              </a:rPr>
              <a:t>3.  PETERSBURG</a:t>
            </a:r>
          </a:p>
          <a:p>
            <a:pPr>
              <a:buFont typeface="Wingdings" pitchFamily="2" charset="2"/>
              <a:buChar char="ü"/>
              <a:defRPr/>
            </a:pPr>
            <a:r>
              <a:rPr lang="pl-PL" b="1" i="1" dirty="0">
                <a:solidFill>
                  <a:srgbClr val="00B0F0"/>
                </a:solidFill>
              </a:rPr>
              <a:t>4. POMNIK PIOTRA WIELKIEGO</a:t>
            </a:r>
          </a:p>
          <a:p>
            <a:pPr>
              <a:buFont typeface="Wingdings" pitchFamily="2" charset="2"/>
              <a:buChar char="ü"/>
              <a:defRPr/>
            </a:pPr>
            <a:r>
              <a:rPr lang="pl-PL" b="1" i="1" dirty="0">
                <a:solidFill>
                  <a:srgbClr val="00B0F0"/>
                </a:solidFill>
              </a:rPr>
              <a:t>5. PRZEGLĄD WOJSKA</a:t>
            </a:r>
          </a:p>
          <a:p>
            <a:pPr>
              <a:buFont typeface="Wingdings" pitchFamily="2" charset="2"/>
              <a:buChar char="ü"/>
              <a:defRPr/>
            </a:pPr>
            <a:r>
              <a:rPr lang="pl-PL" b="1" i="1" dirty="0">
                <a:solidFill>
                  <a:srgbClr val="00B0F0"/>
                </a:solidFill>
              </a:rPr>
              <a:t>6. OLESZKIEWICZ </a:t>
            </a:r>
            <a:r>
              <a:rPr lang="pl-PL" dirty="0"/>
              <a:t>(DZIEŃ PRZED POWODZIĄ PETERSBURSKĄ 1824)</a:t>
            </a:r>
          </a:p>
          <a:p>
            <a:pPr>
              <a:buFont typeface="Arial" charset="0"/>
              <a:buChar char="•"/>
              <a:defRPr/>
            </a:pPr>
            <a:r>
              <a:rPr lang="pl-PL" sz="4200" b="1" dirty="0">
                <a:solidFill>
                  <a:srgbClr val="C00000"/>
                </a:solidFill>
              </a:rPr>
              <a:t>DEDYKACJA USTĘPU</a:t>
            </a:r>
          </a:p>
          <a:p>
            <a:pPr>
              <a:buFont typeface="Arial" charset="0"/>
              <a:buChar char="•"/>
              <a:defRPr/>
            </a:pPr>
            <a:r>
              <a:rPr lang="pl-PL" sz="4200" b="1" dirty="0">
                <a:solidFill>
                  <a:srgbClr val="C00000"/>
                </a:solidFill>
              </a:rPr>
              <a:t>WIERSZ „</a:t>
            </a:r>
            <a:r>
              <a:rPr lang="pl-PL" sz="4200" b="1" i="1" dirty="0">
                <a:solidFill>
                  <a:srgbClr val="C00000"/>
                </a:solidFill>
              </a:rPr>
              <a:t>DO PRZYJACIÓŁ MOSKALI</a:t>
            </a:r>
            <a:r>
              <a:rPr lang="pl-PL" sz="4200" b="1" dirty="0">
                <a:solidFill>
                  <a:srgbClr val="C00000"/>
                </a:solidFill>
              </a:rPr>
              <a:t>”</a:t>
            </a:r>
          </a:p>
          <a:p>
            <a:pPr>
              <a:buFont typeface="Wingdings" pitchFamily="2" charset="2"/>
              <a:buChar char="ü"/>
              <a:defRPr/>
            </a:pPr>
            <a:endParaRPr lang="pl-PL" dirty="0"/>
          </a:p>
        </p:txBody>
      </p:sp>
      <p:pic>
        <p:nvPicPr>
          <p:cNvPr id="4100" name="Obraz 3" descr="dziady2.jpg">
            <a:extLst>
              <a:ext uri="{FF2B5EF4-FFF2-40B4-BE49-F238E27FC236}">
                <a16:creationId xmlns:a16="http://schemas.microsoft.com/office/drawing/2014/main" id="{6BC17167-08E9-2CF5-7A05-1B59FC6816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27808" y="2207098"/>
            <a:ext cx="3257550" cy="456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08B6930C-96CF-F08E-28FE-AC2D4DD89AD9}"/>
              </a:ext>
            </a:extLst>
          </p:cNvPr>
          <p:cNvSpPr>
            <a:spLocks noGrp="1"/>
          </p:cNvSpPr>
          <p:nvPr>
            <p:ph idx="1"/>
          </p:nvPr>
        </p:nvSpPr>
        <p:spPr>
          <a:xfrm>
            <a:off x="679939" y="382587"/>
            <a:ext cx="9142487" cy="6372174"/>
          </a:xfrm>
        </p:spPr>
        <p:txBody>
          <a:bodyPr>
            <a:normAutofit/>
          </a:bodyPr>
          <a:lstStyle/>
          <a:p>
            <a:pPr>
              <a:buFont typeface="Arial" charset="0"/>
              <a:buChar char="•"/>
              <a:defRPr/>
            </a:pPr>
            <a:r>
              <a:rPr lang="pl-PL" dirty="0"/>
              <a:t>podobieństwo (paralelizm) pomiędzy męczeństwem Jezusa a męczeństwem Polski i Polaków:</a:t>
            </a:r>
            <a:r>
              <a:rPr lang="pl-PL" i="1" dirty="0"/>
              <a:t> Polska Chrystusem narodów.</a:t>
            </a:r>
            <a:endParaRPr lang="pl-PL" dirty="0"/>
          </a:p>
          <a:p>
            <a:pPr>
              <a:buFont typeface="Arial" charset="0"/>
              <a:buChar char="•"/>
              <a:defRPr/>
            </a:pPr>
            <a:r>
              <a:rPr lang="pl-PL" dirty="0"/>
              <a:t>nawiązanie do Apokalipsy św. Jana oraz do hebrajskiej kabalistyki (kabalistyka – doktryna, nawiązująca do gry liczb oraz wróżbiarstwa). </a:t>
            </a:r>
          </a:p>
          <a:p>
            <a:pPr>
              <a:buFont typeface="Arial" charset="0"/>
              <a:buChar char="•"/>
              <a:defRPr/>
            </a:pPr>
            <a:r>
              <a:rPr lang="pl-PL" dirty="0"/>
              <a:t>nawiązanie do sławnej teorii Jakuba Franka, który mówił o mężu o trzech obliczach, z trzema stolicami u jego stóp, który mimo to pozostawał bez korony. </a:t>
            </a:r>
          </a:p>
          <a:p>
            <a:pPr>
              <a:buFont typeface="Arial" charset="0"/>
              <a:buChar char="•"/>
              <a:defRPr/>
            </a:pPr>
            <a:r>
              <a:rPr lang="pl-PL" dirty="0"/>
              <a:t>mesjanistyczna koncepcja, sformułowaną przez Mickiewicza. Polska jako </a:t>
            </a:r>
            <a:r>
              <a:rPr lang="pl-PL" i="1" dirty="0"/>
              <a:t>Mesjasz narodów,</a:t>
            </a:r>
            <a:r>
              <a:rPr lang="pl-PL" dirty="0"/>
              <a:t> kraj, który odkupi świat. </a:t>
            </a:r>
          </a:p>
          <a:p>
            <a:pPr>
              <a:buFont typeface="Arial" charset="0"/>
              <a:buChar char="•"/>
              <a:defRPr/>
            </a:pPr>
            <a:r>
              <a:rPr lang="pl-PL" dirty="0"/>
              <a:t>Cierpienie, lecz zmartwychwstanie! Krzyżem Polski były zabory.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C3042953-574A-E6D3-EF49-0544E450F64A}"/>
              </a:ext>
            </a:extLst>
          </p:cNvPr>
          <p:cNvSpPr>
            <a:spLocks noGrp="1"/>
          </p:cNvSpPr>
          <p:nvPr>
            <p:ph idx="1"/>
          </p:nvPr>
        </p:nvSpPr>
        <p:spPr>
          <a:xfrm>
            <a:off x="491613" y="294969"/>
            <a:ext cx="10176387" cy="6377552"/>
          </a:xfrm>
        </p:spPr>
        <p:txBody>
          <a:bodyPr>
            <a:normAutofit fontScale="92500"/>
          </a:bodyPr>
          <a:lstStyle/>
          <a:p>
            <a:pPr>
              <a:defRPr/>
            </a:pPr>
            <a:r>
              <a:rPr lang="pl-PL" dirty="0"/>
              <a:t>Podstawowymi elementami widzenia są: </a:t>
            </a:r>
          </a:p>
          <a:p>
            <a:pPr>
              <a:defRPr/>
            </a:pPr>
            <a:br>
              <a:rPr lang="pl-PL" dirty="0"/>
            </a:br>
            <a:r>
              <a:rPr lang="pl-PL" dirty="0"/>
              <a:t>- spojrzenie z góry na losy Polaków i Polski oraz porównanie cara do biblijnego Heroda mordującego niewinne dzieci;</a:t>
            </a:r>
            <a:br>
              <a:rPr lang="pl-PL" dirty="0"/>
            </a:br>
            <a:r>
              <a:rPr lang="pl-PL" dirty="0"/>
              <a:t>- mesjanizm jednostki, którą ks. Piotr nazywa czterdzieści i cztery;</a:t>
            </a:r>
            <a:br>
              <a:rPr lang="pl-PL" dirty="0"/>
            </a:br>
            <a:r>
              <a:rPr lang="pl-PL" dirty="0"/>
              <a:t>- widzenie procesu nad krajem (na podobieństwo procesu Jezusa);</a:t>
            </a:r>
            <a:br>
              <a:rPr lang="pl-PL" dirty="0"/>
            </a:br>
            <a:r>
              <a:rPr lang="pl-PL" dirty="0"/>
              <a:t>- krzyż, jaki dźwiga Polska, to trzy zabory;</a:t>
            </a:r>
            <a:br>
              <a:rPr lang="pl-PL" dirty="0"/>
            </a:br>
            <a:r>
              <a:rPr lang="pl-PL" dirty="0"/>
              <a:t>- wizja ukrzyżowania Polski, nad którą – tak jak obok konającego Jezusa – stała jego matka – Wolność;</a:t>
            </a:r>
            <a:br>
              <a:rPr lang="pl-PL" dirty="0"/>
            </a:br>
            <a:r>
              <a:rPr lang="pl-PL" dirty="0"/>
              <a:t>- wniebowstąpienie Polski.</a:t>
            </a:r>
          </a:p>
          <a:p>
            <a:pPr>
              <a:defRPr/>
            </a:pPr>
            <a:r>
              <a:rPr lang="pl-PL" u="sng" dirty="0"/>
              <a:t>-symbole i niejasne aluzje, </a:t>
            </a:r>
            <a:r>
              <a:rPr lang="pl-PL" dirty="0"/>
              <a:t>np. czterdzieści i cztery:</a:t>
            </a:r>
            <a:br>
              <a:rPr lang="pl-PL" dirty="0"/>
            </a:br>
            <a:r>
              <a:rPr lang="pl-PL" dirty="0"/>
              <a:t>- autor; </a:t>
            </a:r>
            <a:br>
              <a:rPr lang="pl-PL" dirty="0"/>
            </a:br>
            <a:r>
              <a:rPr lang="pl-PL" dirty="0"/>
              <a:t>- alegoria Polski; </a:t>
            </a:r>
            <a:br>
              <a:rPr lang="pl-PL" dirty="0"/>
            </a:br>
            <a:r>
              <a:rPr lang="pl-PL" dirty="0"/>
              <a:t>- powstańcy z 1944 roku; </a:t>
            </a:r>
            <a:br>
              <a:rPr lang="pl-PL" dirty="0"/>
            </a:br>
            <a:r>
              <a:rPr lang="pl-PL" dirty="0"/>
              <a:t>- Józef Piłsudski; </a:t>
            </a:r>
            <a:br>
              <a:rPr lang="pl-PL" dirty="0"/>
            </a:br>
            <a:r>
              <a:rPr lang="pl-PL" dirty="0"/>
              <a:t>- Andrzej Towiański.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FFBB6D86-8890-F380-0435-2B4AD8832F2C}"/>
              </a:ext>
            </a:extLst>
          </p:cNvPr>
          <p:cNvSpPr>
            <a:spLocks noGrp="1"/>
          </p:cNvSpPr>
          <p:nvPr>
            <p:ph type="ctrTitle"/>
          </p:nvPr>
        </p:nvSpPr>
        <p:spPr>
          <a:xfrm>
            <a:off x="1524000" y="229060"/>
            <a:ext cx="9144000" cy="1470026"/>
          </a:xfrm>
        </p:spPr>
        <p:txBody>
          <a:bodyPr/>
          <a:lstStyle/>
          <a:p>
            <a:r>
              <a:rPr lang="pl-PL" altLang="pl-PL" sz="3600" i="1" dirty="0">
                <a:solidFill>
                  <a:srgbClr val="00B0F0"/>
                </a:solidFill>
              </a:rPr>
              <a:t>Widzenie Ks. Piotra – zapowiedź „wskrzesiciela narodu”</a:t>
            </a:r>
          </a:p>
        </p:txBody>
      </p:sp>
      <p:sp>
        <p:nvSpPr>
          <p:cNvPr id="3" name="Podtytuł 2">
            <a:extLst>
              <a:ext uri="{FF2B5EF4-FFF2-40B4-BE49-F238E27FC236}">
                <a16:creationId xmlns:a16="http://schemas.microsoft.com/office/drawing/2014/main" id="{888BE556-C7FD-84A8-4C52-E692362AF14C}"/>
              </a:ext>
            </a:extLst>
          </p:cNvPr>
          <p:cNvSpPr>
            <a:spLocks noGrp="1"/>
          </p:cNvSpPr>
          <p:nvPr>
            <p:ph type="subTitle" idx="1"/>
          </p:nvPr>
        </p:nvSpPr>
        <p:spPr>
          <a:xfrm>
            <a:off x="1347020" y="1872790"/>
            <a:ext cx="9144000" cy="4248150"/>
          </a:xfrm>
        </p:spPr>
        <p:txBody>
          <a:bodyPr>
            <a:normAutofit/>
          </a:bodyPr>
          <a:lstStyle/>
          <a:p>
            <a:pPr algn="just">
              <a:buFont typeface="Arial" charset="0"/>
              <a:buNone/>
              <a:defRPr/>
            </a:pPr>
            <a:r>
              <a:rPr lang="pl-PL" sz="3900" b="1" dirty="0">
                <a:solidFill>
                  <a:srgbClr val="00B0F0"/>
                </a:solidFill>
              </a:rPr>
              <a:t>MESJANIZM</a:t>
            </a:r>
            <a:r>
              <a:rPr lang="pl-PL" sz="2600" dirty="0">
                <a:solidFill>
                  <a:srgbClr val="00B0F0"/>
                </a:solidFill>
              </a:rPr>
              <a:t> </a:t>
            </a:r>
            <a:r>
              <a:rPr lang="pl-PL" dirty="0"/>
              <a:t>-  jest zespołem koncepcji filozoficzno-moralnych wywodzących się z judaizmu. Opiera się na przekonaniu związanym </a:t>
            </a:r>
            <a:br>
              <a:rPr lang="pl-PL" dirty="0"/>
            </a:br>
            <a:r>
              <a:rPr lang="pl-PL" dirty="0"/>
              <a:t>z oczekiwaniem na przyjście Bożego posłannika – Mesjasza, który miał oswobodzić z niewoli Izrael i przywrócić mu panowanie nad światem. Judaistyczna koncepcja mesjanizmu stała się wzorem dla założeń historiozoficznych. </a:t>
            </a:r>
            <a:r>
              <a:rPr lang="pl-PL" b="1" i="1" dirty="0">
                <a:solidFill>
                  <a:schemeClr val="accent6">
                    <a:lumMod val="75000"/>
                  </a:schemeClr>
                </a:solidFill>
              </a:rPr>
              <a:t>Zgodnie z nimi wyjątkowe jednostki lub narody miały do spełnienia szczególną misję – zbawienia albo odrodzenia ludzkości</a:t>
            </a:r>
            <a:r>
              <a:rPr lang="pl-PL" dirty="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036571B-E95B-9861-8315-50909C0956AF}"/>
              </a:ext>
            </a:extLst>
          </p:cNvPr>
          <p:cNvSpPr>
            <a:spLocks noGrp="1"/>
          </p:cNvSpPr>
          <p:nvPr>
            <p:ph idx="1"/>
          </p:nvPr>
        </p:nvSpPr>
        <p:spPr>
          <a:xfrm>
            <a:off x="1524000" y="1125539"/>
            <a:ext cx="9144000" cy="4967287"/>
          </a:xfrm>
        </p:spPr>
        <p:txBody>
          <a:bodyPr>
            <a:normAutofit fontScale="92500" lnSpcReduction="10000"/>
          </a:bodyPr>
          <a:lstStyle/>
          <a:p>
            <a:pPr>
              <a:buFont typeface="Arial" charset="0"/>
              <a:buNone/>
              <a:defRPr/>
            </a:pPr>
            <a:r>
              <a:rPr lang="pl-PL" dirty="0"/>
              <a:t>		</a:t>
            </a:r>
            <a:r>
              <a:rPr lang="pl-PL" i="1" dirty="0"/>
              <a:t>„</a:t>
            </a:r>
            <a:r>
              <a:rPr lang="pl-PL" dirty="0"/>
              <a:t>W dziejach Polski dostrzegano swoistą </a:t>
            </a:r>
            <a:r>
              <a:rPr lang="pl-PL" b="1" dirty="0"/>
              <a:t>analogię do symbolicznego życia Jezusa</a:t>
            </a:r>
            <a:r>
              <a:rPr lang="pl-PL" dirty="0"/>
              <a:t> na trzech podstawowych etapach: </a:t>
            </a:r>
            <a:r>
              <a:rPr lang="pl-PL" u="sng" dirty="0"/>
              <a:t>niewinnej ofiary, cierpienia i zbawienia</a:t>
            </a:r>
            <a:r>
              <a:rPr lang="pl-PL" dirty="0"/>
              <a:t>. </a:t>
            </a:r>
            <a:br>
              <a:rPr lang="pl-PL" dirty="0"/>
            </a:br>
            <a:br>
              <a:rPr lang="pl-PL" dirty="0"/>
            </a:br>
            <a:r>
              <a:rPr lang="pl-PL" dirty="0"/>
              <a:t>	Polska (jak Chrystus) została „zamordowana” podczas rozbiorów i ponosiła kolejne męczeńskie ofiary. Wiązał się z tym również </a:t>
            </a:r>
            <a:r>
              <a:rPr lang="pl-PL" b="1" dirty="0"/>
              <a:t>kult cierpienia i sakralizacja ofiary</a:t>
            </a:r>
            <a:r>
              <a:rPr lang="pl-PL" dirty="0"/>
              <a:t>. Udręczony naród i cierpienia Polaków podwyższały wartość Polski i jej losów. Dawało to nie tylko pewność </a:t>
            </a:r>
            <a:r>
              <a:rPr lang="pl-PL" u="sng" dirty="0"/>
              <a:t>zmartwychwstania</a:t>
            </a:r>
            <a:r>
              <a:rPr lang="pl-PL" dirty="0"/>
              <a:t>, ale stawiało naród na piedestale jako </a:t>
            </a:r>
            <a:r>
              <a:rPr lang="pl-PL" u="sng" dirty="0"/>
              <a:t>wybrany</a:t>
            </a:r>
            <a:r>
              <a:rPr lang="pl-PL" dirty="0"/>
              <a:t>, który ma szczególną </a:t>
            </a:r>
            <a:r>
              <a:rPr lang="pl-PL" u="sng" dirty="0"/>
              <a:t>misję zbawczą wobec innych narodów </a:t>
            </a:r>
            <a:r>
              <a:rPr lang="pl-PL" dirty="0"/>
              <a:t>i idei wolności. Upatrywano Mesjasza w pokonanej Polsce, czyniąc z niej wybrane narzędzie Boga do walki ze złem.”</a:t>
            </a:r>
          </a:p>
        </p:txBody>
      </p:sp>
      <p:sp>
        <p:nvSpPr>
          <p:cNvPr id="44035" name="Tytuł 1">
            <a:extLst>
              <a:ext uri="{FF2B5EF4-FFF2-40B4-BE49-F238E27FC236}">
                <a16:creationId xmlns:a16="http://schemas.microsoft.com/office/drawing/2014/main" id="{08C1C355-CDB6-9283-C599-017CEBD633F3}"/>
              </a:ext>
            </a:extLst>
          </p:cNvPr>
          <p:cNvSpPr>
            <a:spLocks noGrp="1"/>
          </p:cNvSpPr>
          <p:nvPr>
            <p:ph type="title"/>
          </p:nvPr>
        </p:nvSpPr>
        <p:spPr>
          <a:xfrm>
            <a:off x="2135188" y="0"/>
            <a:ext cx="8229600" cy="1143000"/>
          </a:xfrm>
        </p:spPr>
        <p:txBody>
          <a:bodyPr/>
          <a:lstStyle/>
          <a:p>
            <a:r>
              <a:rPr lang="pl-PL" altLang="pl-PL" b="1" i="1"/>
              <a:t>Mesjanizm polski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7F81A7-E288-F7BA-E0D7-13D54D3B1913}"/>
              </a:ext>
            </a:extLst>
          </p:cNvPr>
          <p:cNvSpPr>
            <a:spLocks noGrp="1"/>
          </p:cNvSpPr>
          <p:nvPr>
            <p:ph type="ctrTitle"/>
          </p:nvPr>
        </p:nvSpPr>
        <p:spPr>
          <a:xfrm>
            <a:off x="550606" y="889767"/>
            <a:ext cx="10363200" cy="1470025"/>
          </a:xfrm>
        </p:spPr>
        <p:txBody>
          <a:bodyPr/>
          <a:lstStyle/>
          <a:p>
            <a:r>
              <a:rPr lang="pl-PL" dirty="0"/>
              <a:t>Obraz Rosjan</a:t>
            </a:r>
            <a:br>
              <a:rPr lang="pl-PL" dirty="0"/>
            </a:br>
            <a:r>
              <a:rPr lang="pl-PL" dirty="0"/>
              <a:t>czytamy, s. 194-195.</a:t>
            </a:r>
          </a:p>
        </p:txBody>
      </p:sp>
      <p:sp>
        <p:nvSpPr>
          <p:cNvPr id="3" name="Podtytuł 2">
            <a:extLst>
              <a:ext uri="{FF2B5EF4-FFF2-40B4-BE49-F238E27FC236}">
                <a16:creationId xmlns:a16="http://schemas.microsoft.com/office/drawing/2014/main" id="{58185563-9F1F-810B-1213-350C3401E862}"/>
              </a:ext>
            </a:extLst>
          </p:cNvPr>
          <p:cNvSpPr>
            <a:spLocks noGrp="1"/>
          </p:cNvSpPr>
          <p:nvPr>
            <p:ph type="subTitle" idx="1"/>
          </p:nvPr>
        </p:nvSpPr>
        <p:spPr>
          <a:xfrm>
            <a:off x="206477" y="2438400"/>
            <a:ext cx="5230761" cy="4389797"/>
          </a:xfrm>
        </p:spPr>
        <p:txBody>
          <a:bodyPr>
            <a:normAutofit fontScale="92500" lnSpcReduction="10000"/>
          </a:bodyPr>
          <a:lstStyle/>
          <a:p>
            <a:pPr marL="457200" indent="-457200">
              <a:buFont typeface="Wingdings" panose="05000000000000000000" pitchFamily="2" charset="2"/>
              <a:buChar char="q"/>
            </a:pPr>
            <a:r>
              <a:rPr lang="pl-PL" dirty="0"/>
              <a:t>Sceneria</a:t>
            </a:r>
          </a:p>
          <a:p>
            <a:pPr marL="457200" indent="-457200">
              <a:buFont typeface="Wingdings" panose="05000000000000000000" pitchFamily="2" charset="2"/>
              <a:buChar char="q"/>
            </a:pPr>
            <a:r>
              <a:rPr lang="pl-PL" dirty="0"/>
              <a:t>Pozycja człowieka</a:t>
            </a:r>
          </a:p>
          <a:p>
            <a:pPr marL="457200" indent="-457200">
              <a:buFont typeface="Wingdings" panose="05000000000000000000" pitchFamily="2" charset="2"/>
              <a:buChar char="q"/>
            </a:pPr>
            <a:r>
              <a:rPr lang="pl-PL" dirty="0"/>
              <a:t>Wybór spacerujących</a:t>
            </a:r>
          </a:p>
          <a:p>
            <a:pPr marL="457200" indent="-457200">
              <a:buFont typeface="Wingdings" panose="05000000000000000000" pitchFamily="2" charset="2"/>
              <a:buChar char="q"/>
            </a:pPr>
            <a:r>
              <a:rPr lang="pl-PL" dirty="0"/>
              <a:t>Kolejność spacerujących</a:t>
            </a:r>
          </a:p>
          <a:p>
            <a:pPr marL="457200" indent="-457200">
              <a:buFont typeface="Wingdings" panose="05000000000000000000" pitchFamily="2" charset="2"/>
              <a:buChar char="q"/>
            </a:pPr>
            <a:r>
              <a:rPr lang="pl-PL" dirty="0"/>
              <a:t>Zachowania czynowników</a:t>
            </a:r>
          </a:p>
          <a:p>
            <a:pPr marL="457200" indent="-457200">
              <a:buFont typeface="Wingdings" panose="05000000000000000000" pitchFamily="2" charset="2"/>
              <a:buChar char="q"/>
            </a:pPr>
            <a:r>
              <a:rPr lang="pl-PL" dirty="0"/>
              <a:t>Spacer dworski jako ceremonia; sakralizacja rytuału</a:t>
            </a:r>
          </a:p>
          <a:p>
            <a:pPr marL="457200" indent="-457200">
              <a:buFont typeface="Wingdings" panose="05000000000000000000" pitchFamily="2" charset="2"/>
              <a:buChar char="q"/>
            </a:pPr>
            <a:r>
              <a:rPr lang="pl-PL" dirty="0"/>
              <a:t>Członkowie społeczeństwa rosyjskiego, symboliczne znaczenie zwierząt</a:t>
            </a:r>
          </a:p>
        </p:txBody>
      </p:sp>
      <p:sp>
        <p:nvSpPr>
          <p:cNvPr id="4" name="Symbol zastępczy stopki 3">
            <a:extLst>
              <a:ext uri="{FF2B5EF4-FFF2-40B4-BE49-F238E27FC236}">
                <a16:creationId xmlns:a16="http://schemas.microsoft.com/office/drawing/2014/main" id="{73A0507C-4471-DD4E-5246-C8DA4AB8277C}"/>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5D3114E0-6EDB-00D2-1ED9-A5A661DF7427}"/>
              </a:ext>
            </a:extLst>
          </p:cNvPr>
          <p:cNvSpPr>
            <a:spLocks noGrp="1"/>
          </p:cNvSpPr>
          <p:nvPr>
            <p:ph type="sldNum" sz="quarter" idx="12"/>
          </p:nvPr>
        </p:nvSpPr>
        <p:spPr/>
        <p:txBody>
          <a:bodyPr/>
          <a:lstStyle/>
          <a:p>
            <a:fld id="{7DC156E3-3058-425B-BF5C-5DBAA96BCB03}" type="slidenum">
              <a:rPr lang="pl-PL" altLang="pl-PL" smtClean="0"/>
              <a:pPr/>
              <a:t>54</a:t>
            </a:fld>
            <a:endParaRPr lang="pl-PL" altLang="pl-PL"/>
          </a:p>
        </p:txBody>
      </p:sp>
      <p:pic>
        <p:nvPicPr>
          <p:cNvPr id="59394" name="Picture 2">
            <a:extLst>
              <a:ext uri="{FF2B5EF4-FFF2-40B4-BE49-F238E27FC236}">
                <a16:creationId xmlns:a16="http://schemas.microsoft.com/office/drawing/2014/main" id="{A517A174-3F28-C88B-8675-82C1C3FC2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250" y="200026"/>
            <a:ext cx="565785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5600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ytuł 1">
            <a:extLst>
              <a:ext uri="{FF2B5EF4-FFF2-40B4-BE49-F238E27FC236}">
                <a16:creationId xmlns:a16="http://schemas.microsoft.com/office/drawing/2014/main" id="{EDF03FC4-2A8D-B768-4A0C-72DCFD4116EF}"/>
              </a:ext>
            </a:extLst>
          </p:cNvPr>
          <p:cNvSpPr>
            <a:spLocks noGrp="1"/>
          </p:cNvSpPr>
          <p:nvPr>
            <p:ph type="title"/>
          </p:nvPr>
        </p:nvSpPr>
        <p:spPr/>
        <p:txBody>
          <a:bodyPr/>
          <a:lstStyle/>
          <a:p>
            <a:r>
              <a:rPr lang="pl-PL" altLang="pl-PL" sz="2800" dirty="0"/>
              <a:t>Obraz społeczeństwa rosyjskiego </a:t>
            </a:r>
            <a:br>
              <a:rPr lang="pl-PL" altLang="pl-PL" sz="2800" dirty="0"/>
            </a:br>
            <a:r>
              <a:rPr lang="pl-PL" altLang="pl-PL" sz="2800" dirty="0"/>
              <a:t>(</a:t>
            </a:r>
            <a:r>
              <a:rPr lang="pl-PL" altLang="pl-PL" sz="2800" i="1" dirty="0"/>
              <a:t>Ustęp; Do przyjaciół Moskali</a:t>
            </a:r>
            <a:r>
              <a:rPr lang="pl-PL" altLang="pl-PL" sz="2800" dirty="0"/>
              <a:t>)</a:t>
            </a:r>
            <a:br>
              <a:rPr lang="pl-PL" altLang="pl-PL" sz="2800" dirty="0"/>
            </a:br>
            <a:endParaRPr lang="pl-PL" altLang="pl-PL" sz="2800" dirty="0"/>
          </a:p>
        </p:txBody>
      </p:sp>
      <p:sp>
        <p:nvSpPr>
          <p:cNvPr id="46083" name="Symbol zastępczy zawartości 2">
            <a:extLst>
              <a:ext uri="{FF2B5EF4-FFF2-40B4-BE49-F238E27FC236}">
                <a16:creationId xmlns:a16="http://schemas.microsoft.com/office/drawing/2014/main" id="{80BF084C-6FAB-C493-8E86-71DA226DDB64}"/>
              </a:ext>
            </a:extLst>
          </p:cNvPr>
          <p:cNvSpPr>
            <a:spLocks noGrp="1"/>
          </p:cNvSpPr>
          <p:nvPr>
            <p:ph idx="1"/>
          </p:nvPr>
        </p:nvSpPr>
        <p:spPr>
          <a:xfrm>
            <a:off x="226142" y="1445342"/>
            <a:ext cx="8593393" cy="5255342"/>
          </a:xfrm>
        </p:spPr>
        <p:txBody>
          <a:bodyPr>
            <a:normAutofit/>
          </a:bodyPr>
          <a:lstStyle/>
          <a:p>
            <a:pPr marL="342900" indent="-342900" algn="just">
              <a:buFont typeface="Arial" panose="020B0604020202020204" pitchFamily="34" charset="0"/>
              <a:buChar char="•"/>
            </a:pPr>
            <a:r>
              <a:rPr lang="pl-PL" altLang="pl-PL" sz="2000" dirty="0"/>
              <a:t>sprzedawczyki, tchórze i zbrodniarze</a:t>
            </a:r>
          </a:p>
          <a:p>
            <a:pPr marL="342900" indent="-342900" algn="just">
              <a:buFont typeface="Arial" panose="020B0604020202020204" pitchFamily="34" charset="0"/>
              <a:buChar char="•"/>
            </a:pPr>
            <a:r>
              <a:rPr lang="pl-PL" altLang="pl-PL" sz="2000" dirty="0"/>
              <a:t>są także i prawdziwi rosyjscy patrioci</a:t>
            </a:r>
          </a:p>
          <a:p>
            <a:pPr marL="342900" indent="-342900" algn="just">
              <a:buFont typeface="Arial" panose="020B0604020202020204" pitchFamily="34" charset="0"/>
              <a:buChar char="•"/>
            </a:pPr>
            <a:r>
              <a:rPr lang="pl-PL" altLang="pl-PL" sz="2000" dirty="0"/>
              <a:t>wśród lojalnych wobec cara, znajdował się m.in. </a:t>
            </a:r>
            <a:r>
              <a:rPr lang="pl-PL" altLang="pl-PL" sz="2000" b="1" dirty="0"/>
              <a:t>senator Nowosilcow,</a:t>
            </a:r>
            <a:r>
              <a:rPr lang="pl-PL" altLang="pl-PL" sz="2000" dirty="0"/>
              <a:t> człowiek mściwy, bezwzględny, usłużny carowi; szambelan Leon </a:t>
            </a:r>
            <a:r>
              <a:rPr lang="pl-PL" altLang="pl-PL" sz="2000" dirty="0" err="1"/>
              <a:t>Bajkow</a:t>
            </a:r>
            <a:r>
              <a:rPr lang="pl-PL" altLang="pl-PL" sz="2000" dirty="0"/>
              <a:t>, chcący przypodobać się Senatorowi, przyjmujący postawę konformistyczną; </a:t>
            </a:r>
            <a:r>
              <a:rPr lang="pl-PL" altLang="pl-PL" sz="2000" dirty="0" err="1"/>
              <a:t>Botfinka</a:t>
            </a:r>
            <a:r>
              <a:rPr lang="pl-PL" altLang="pl-PL" sz="2000" dirty="0"/>
              <a:t> – sędzia śledczy, który wśród metod działania umieścił również katowanie więźniów. Grupa ta jest ucieleśnieniem wszelkiego </a:t>
            </a:r>
            <a:r>
              <a:rPr lang="pl-PL" altLang="pl-PL" sz="2000" b="1" dirty="0"/>
              <a:t>zła</a:t>
            </a:r>
            <a:r>
              <a:rPr lang="pl-PL" altLang="pl-PL" sz="2000" dirty="0"/>
              <a:t>, jakie pochodzi od despotycznego cara. </a:t>
            </a:r>
          </a:p>
          <a:p>
            <a:pPr marL="342900" indent="-342900" algn="just">
              <a:buFont typeface="Arial" panose="020B0604020202020204" pitchFamily="34" charset="0"/>
              <a:buChar char="•"/>
            </a:pPr>
            <a:r>
              <a:rPr lang="pl-PL" altLang="pl-PL" sz="2000" dirty="0"/>
              <a:t>grupa zruszczonych Polaków, którzy sprzedali się carowi: Wacław Pelikan, zawsze służący Nowosilcowowi, profesor z Uniwersytetu Wileńskiego, August </a:t>
            </a:r>
            <a:r>
              <a:rPr lang="pl-PL" altLang="pl-PL" sz="2000" dirty="0" err="1"/>
              <a:t>Becu</a:t>
            </a:r>
            <a:r>
              <a:rPr lang="pl-PL" altLang="pl-PL" sz="2000" dirty="0"/>
              <a:t>, ojczym Juliusza Słowackiego, profesor patologii na uniwersytecie w Wilnie. </a:t>
            </a:r>
          </a:p>
          <a:p>
            <a:pPr marL="342900" indent="-342900" algn="just">
              <a:buFont typeface="Arial" panose="020B0604020202020204" pitchFamily="34" charset="0"/>
              <a:buChar char="•"/>
            </a:pPr>
            <a:r>
              <a:rPr lang="pl-PL" altLang="pl-PL" sz="2000" dirty="0"/>
              <a:t>współczucie dla narodu rosyjskiego, który przechodził swoista mękę, był prześladowany i tłamszony</a:t>
            </a:r>
          </a:p>
          <a:p>
            <a:pPr marL="342900" indent="-342900" algn="just">
              <a:buFont typeface="Arial" panose="020B0604020202020204" pitchFamily="34" charset="0"/>
              <a:buChar char="•"/>
            </a:pPr>
            <a:r>
              <a:rPr lang="pl-PL" altLang="pl-PL" sz="2000" dirty="0"/>
              <a:t>car w Rosji prześladował własnych rodaków</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F28BA36-7149-2951-5E16-B424ABA0C0E6}"/>
              </a:ext>
            </a:extLst>
          </p:cNvPr>
          <p:cNvSpPr>
            <a:spLocks noGrp="1"/>
          </p:cNvSpPr>
          <p:nvPr>
            <p:ph type="ctrTitle"/>
          </p:nvPr>
        </p:nvSpPr>
        <p:spPr>
          <a:xfrm>
            <a:off x="727587" y="222967"/>
            <a:ext cx="5368413" cy="956903"/>
          </a:xfrm>
        </p:spPr>
        <p:txBody>
          <a:bodyPr/>
          <a:lstStyle/>
          <a:p>
            <a:r>
              <a:rPr lang="pl-PL" dirty="0"/>
              <a:t>Podsumowanie</a:t>
            </a:r>
          </a:p>
        </p:txBody>
      </p:sp>
      <p:sp>
        <p:nvSpPr>
          <p:cNvPr id="3" name="Podtytuł 2">
            <a:extLst>
              <a:ext uri="{FF2B5EF4-FFF2-40B4-BE49-F238E27FC236}">
                <a16:creationId xmlns:a16="http://schemas.microsoft.com/office/drawing/2014/main" id="{430DE923-11B7-017B-DED5-D55EE703AA99}"/>
              </a:ext>
            </a:extLst>
          </p:cNvPr>
          <p:cNvSpPr>
            <a:spLocks noGrp="1"/>
          </p:cNvSpPr>
          <p:nvPr>
            <p:ph type="subTitle" idx="1"/>
          </p:nvPr>
        </p:nvSpPr>
        <p:spPr>
          <a:xfrm>
            <a:off x="235974" y="1179870"/>
            <a:ext cx="5781368" cy="5678130"/>
          </a:xfrm>
        </p:spPr>
        <p:txBody>
          <a:bodyPr>
            <a:normAutofit fontScale="92500" lnSpcReduction="20000"/>
          </a:bodyPr>
          <a:lstStyle/>
          <a:p>
            <a:pPr marL="514350" indent="-514350">
              <a:buAutoNum type="arabicPeriod"/>
            </a:pPr>
            <a:r>
              <a:rPr lang="pl-PL" dirty="0"/>
              <a:t>Przyczyny upadku powstania</a:t>
            </a:r>
          </a:p>
          <a:p>
            <a:pPr marL="514350" indent="-514350">
              <a:buAutoNum type="arabicPeriod"/>
            </a:pPr>
            <a:r>
              <a:rPr lang="pl-PL" dirty="0"/>
              <a:t>Dramat jako wezwanie do wolności</a:t>
            </a:r>
          </a:p>
          <a:p>
            <a:pPr marL="514350" indent="-514350">
              <a:buAutoNum type="arabicPeriod"/>
            </a:pPr>
            <a:r>
              <a:rPr lang="pl-PL" dirty="0"/>
              <a:t>Postawa Tomasza a postawa Konrada</a:t>
            </a:r>
          </a:p>
          <a:p>
            <a:pPr marL="514350" indent="-514350">
              <a:buAutoNum type="arabicPeriod"/>
            </a:pPr>
            <a:r>
              <a:rPr lang="pl-PL" dirty="0"/>
              <a:t>Literatura a rozliczanie władzy z jej rządów</a:t>
            </a:r>
          </a:p>
          <a:p>
            <a:pPr marL="514350" indent="-514350">
              <a:buAutoNum type="arabicPeriod"/>
            </a:pPr>
            <a:r>
              <a:rPr lang="pl-PL" dirty="0"/>
              <a:t>Nowy typ bohatera</a:t>
            </a:r>
          </a:p>
          <a:p>
            <a:pPr marL="514350" indent="-514350">
              <a:buAutoNum type="arabicPeriod"/>
            </a:pPr>
            <a:r>
              <a:rPr lang="pl-PL" dirty="0"/>
              <a:t>Ocena społeczeństwa</a:t>
            </a:r>
          </a:p>
          <a:p>
            <a:pPr marL="514350" indent="-514350">
              <a:buAutoNum type="arabicPeriod"/>
            </a:pPr>
            <a:r>
              <a:rPr lang="pl-PL" dirty="0"/>
              <a:t>Opis Petersburga w „Ustępie”</a:t>
            </a:r>
          </a:p>
          <a:p>
            <a:pPr marL="514350" indent="-514350">
              <a:buAutoNum type="arabicPeriod"/>
            </a:pPr>
            <a:r>
              <a:rPr lang="pl-PL" dirty="0"/>
              <a:t>Prometeizm i bunt a „burza i napór”</a:t>
            </a:r>
          </a:p>
          <a:p>
            <a:pPr marL="514350" indent="-514350">
              <a:buAutoNum type="arabicPeriod"/>
            </a:pPr>
            <a:r>
              <a:rPr lang="pl-PL" dirty="0"/>
              <a:t>Rola snów i widzeń w  tradycji literackiej</a:t>
            </a:r>
          </a:p>
          <a:p>
            <a:pPr marL="514350" indent="-514350">
              <a:buAutoNum type="arabicPeriod"/>
            </a:pPr>
            <a:r>
              <a:rPr lang="pl-PL" dirty="0"/>
              <a:t>Koncepcje poety – Konrad, Horacy, Kochanowski</a:t>
            </a:r>
          </a:p>
          <a:p>
            <a:pPr marL="514350" indent="-514350">
              <a:buAutoNum type="arabicPeriod"/>
            </a:pPr>
            <a:endParaRPr lang="pl-PL" dirty="0"/>
          </a:p>
          <a:p>
            <a:pPr marL="514350" indent="-514350">
              <a:buAutoNum type="arabicPeriod"/>
            </a:pPr>
            <a:endParaRPr lang="pl-PL" dirty="0"/>
          </a:p>
          <a:p>
            <a:pPr marL="514350" indent="-514350">
              <a:buAutoNum type="arabicPeriod"/>
            </a:pPr>
            <a:endParaRPr lang="pl-PL" dirty="0"/>
          </a:p>
          <a:p>
            <a:endParaRPr lang="pl-PL" dirty="0"/>
          </a:p>
        </p:txBody>
      </p:sp>
      <p:sp>
        <p:nvSpPr>
          <p:cNvPr id="4" name="Symbol zastępczy stopki 3">
            <a:extLst>
              <a:ext uri="{FF2B5EF4-FFF2-40B4-BE49-F238E27FC236}">
                <a16:creationId xmlns:a16="http://schemas.microsoft.com/office/drawing/2014/main" id="{BE0F61F9-47FB-F4A3-592B-2FEE51E28195}"/>
              </a:ext>
            </a:extLst>
          </p:cNvPr>
          <p:cNvSpPr>
            <a:spLocks noGrp="1"/>
          </p:cNvSpPr>
          <p:nvPr>
            <p:ph type="ftr" sz="quarter" idx="11"/>
          </p:nvPr>
        </p:nvSpPr>
        <p:spPr/>
        <p:txBody>
          <a:bodyPr/>
          <a:lstStyle/>
          <a:p>
            <a:pPr>
              <a:defRPr/>
            </a:pPr>
            <a:endParaRPr lang="pl-PL"/>
          </a:p>
        </p:txBody>
      </p:sp>
      <p:sp>
        <p:nvSpPr>
          <p:cNvPr id="5" name="Symbol zastępczy numeru slajdu 4">
            <a:extLst>
              <a:ext uri="{FF2B5EF4-FFF2-40B4-BE49-F238E27FC236}">
                <a16:creationId xmlns:a16="http://schemas.microsoft.com/office/drawing/2014/main" id="{34FC4905-F642-2821-CB73-CF364ADDC71E}"/>
              </a:ext>
            </a:extLst>
          </p:cNvPr>
          <p:cNvSpPr>
            <a:spLocks noGrp="1"/>
          </p:cNvSpPr>
          <p:nvPr>
            <p:ph type="sldNum" sz="quarter" idx="12"/>
          </p:nvPr>
        </p:nvSpPr>
        <p:spPr/>
        <p:txBody>
          <a:bodyPr/>
          <a:lstStyle/>
          <a:p>
            <a:fld id="{7DC156E3-3058-425B-BF5C-5DBAA96BCB03}" type="slidenum">
              <a:rPr lang="pl-PL" altLang="pl-PL" smtClean="0"/>
              <a:pPr/>
              <a:t>56</a:t>
            </a:fld>
            <a:endParaRPr lang="pl-PL" altLang="pl-PL"/>
          </a:p>
        </p:txBody>
      </p:sp>
      <p:pic>
        <p:nvPicPr>
          <p:cNvPr id="60418" name="Picture 2">
            <a:extLst>
              <a:ext uri="{FF2B5EF4-FFF2-40B4-BE49-F238E27FC236}">
                <a16:creationId xmlns:a16="http://schemas.microsoft.com/office/drawing/2014/main" id="{45FCCB64-F02A-073D-2B0E-631B93258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5432" y="0"/>
            <a:ext cx="5081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280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52F4A1D0-4F75-8ECD-977E-A98778697078}"/>
              </a:ext>
            </a:extLst>
          </p:cNvPr>
          <p:cNvSpPr>
            <a:spLocks noGrp="1"/>
          </p:cNvSpPr>
          <p:nvPr>
            <p:ph type="ctrTitle"/>
          </p:nvPr>
        </p:nvSpPr>
        <p:spPr>
          <a:xfrm>
            <a:off x="3432175" y="476251"/>
            <a:ext cx="5308600" cy="1546225"/>
          </a:xfrm>
        </p:spPr>
        <p:txBody>
          <a:bodyPr>
            <a:normAutofit fontScale="90000"/>
          </a:bodyPr>
          <a:lstStyle/>
          <a:p>
            <a:r>
              <a:rPr lang="pl-PL" altLang="pl-PL" i="1"/>
              <a:t>III cz. „Dziadów” jako dramat romantyczny</a:t>
            </a:r>
          </a:p>
        </p:txBody>
      </p:sp>
      <p:sp>
        <p:nvSpPr>
          <p:cNvPr id="30723" name="Podtytuł 2">
            <a:extLst>
              <a:ext uri="{FF2B5EF4-FFF2-40B4-BE49-F238E27FC236}">
                <a16:creationId xmlns:a16="http://schemas.microsoft.com/office/drawing/2014/main" id="{5C3ABE58-B413-271A-9342-4A51FEBC98BD}"/>
              </a:ext>
            </a:extLst>
          </p:cNvPr>
          <p:cNvSpPr>
            <a:spLocks noGrp="1"/>
          </p:cNvSpPr>
          <p:nvPr>
            <p:ph type="subTitle" idx="1"/>
          </p:nvPr>
        </p:nvSpPr>
        <p:spPr>
          <a:xfrm>
            <a:off x="1703389" y="6248401"/>
            <a:ext cx="8675687" cy="576263"/>
          </a:xfrm>
        </p:spPr>
        <p:txBody>
          <a:bodyPr/>
          <a:lstStyle/>
          <a:p>
            <a:r>
              <a:rPr lang="pl-PL" altLang="pl-PL">
                <a:solidFill>
                  <a:schemeClr val="tx1"/>
                </a:solidFill>
              </a:rPr>
              <a:t>http://www.scholaris.pl/resources/run/id/48469</a:t>
            </a:r>
          </a:p>
        </p:txBody>
      </p:sp>
      <p:pic>
        <p:nvPicPr>
          <p:cNvPr id="30724" name="Picture 2" descr="http://encyklopediateatru.pl/uploads/filebase/spektakle/Dziady_Dejmek/Diably_opadaja_Konrada_it_t_4475.jpg">
            <a:extLst>
              <a:ext uri="{FF2B5EF4-FFF2-40B4-BE49-F238E27FC236}">
                <a16:creationId xmlns:a16="http://schemas.microsoft.com/office/drawing/2014/main" id="{F8AFA19A-991B-CA78-A662-C18152D27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3138" y="1878014"/>
            <a:ext cx="723900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E1F82C-91BC-876D-E049-37D40CF1C081}"/>
              </a:ext>
            </a:extLst>
          </p:cNvPr>
          <p:cNvSpPr>
            <a:spLocks noGrp="1"/>
          </p:cNvSpPr>
          <p:nvPr>
            <p:ph type="title"/>
          </p:nvPr>
        </p:nvSpPr>
        <p:spPr>
          <a:xfrm>
            <a:off x="1981200" y="274639"/>
            <a:ext cx="8229600" cy="490537"/>
          </a:xfrm>
        </p:spPr>
        <p:txBody>
          <a:bodyPr rtlCol="0">
            <a:normAutofit fontScale="90000"/>
          </a:bodyPr>
          <a:lstStyle/>
          <a:p>
            <a:pPr>
              <a:defRPr/>
            </a:pPr>
            <a:r>
              <a:rPr lang="pl-PL" sz="1600" dirty="0">
                <a:solidFill>
                  <a:schemeClr val="tx1">
                    <a:lumMod val="85000"/>
                    <a:lumOff val="15000"/>
                  </a:schemeClr>
                </a:solidFill>
                <a:hlinkClick r:id="rId2"/>
              </a:rPr>
              <a:t>http://www.scholaris.pl/resources/run/id/48469</a:t>
            </a:r>
            <a:br>
              <a:rPr lang="pl-PL" sz="1600" dirty="0">
                <a:solidFill>
                  <a:schemeClr val="tx1">
                    <a:lumMod val="85000"/>
                    <a:lumOff val="15000"/>
                  </a:schemeClr>
                </a:solidFill>
              </a:rPr>
            </a:br>
            <a:endParaRPr lang="pl-PL" dirty="0">
              <a:solidFill>
                <a:schemeClr val="tx1">
                  <a:lumMod val="85000"/>
                  <a:lumOff val="15000"/>
                </a:schemeClr>
              </a:solidFill>
            </a:endParaRPr>
          </a:p>
        </p:txBody>
      </p:sp>
      <p:graphicFrame>
        <p:nvGraphicFramePr>
          <p:cNvPr id="5" name="Tabela 4">
            <a:extLst>
              <a:ext uri="{FF2B5EF4-FFF2-40B4-BE49-F238E27FC236}">
                <a16:creationId xmlns:a16="http://schemas.microsoft.com/office/drawing/2014/main" id="{6AD25747-1B82-3C80-00D4-CA559FEB3071}"/>
              </a:ext>
            </a:extLst>
          </p:cNvPr>
          <p:cNvGraphicFramePr>
            <a:graphicFrameLocks noGrp="1"/>
          </p:cNvGraphicFramePr>
          <p:nvPr>
            <p:extLst>
              <p:ext uri="{D42A27DB-BD31-4B8C-83A1-F6EECF244321}">
                <p14:modId xmlns:p14="http://schemas.microsoft.com/office/powerpoint/2010/main" val="3098514948"/>
              </p:ext>
            </p:extLst>
          </p:nvPr>
        </p:nvGraphicFramePr>
        <p:xfrm>
          <a:off x="285135" y="134807"/>
          <a:ext cx="11818374" cy="6588385"/>
        </p:xfrm>
        <a:graphic>
          <a:graphicData uri="http://schemas.openxmlformats.org/drawingml/2006/table">
            <a:tbl>
              <a:tblPr firstRow="1" bandRow="1">
                <a:tableStyleId>{5C22544A-7EE6-4342-B048-85BDC9FD1C3A}</a:tableStyleId>
              </a:tblPr>
              <a:tblGrid>
                <a:gridCol w="2694039">
                  <a:extLst>
                    <a:ext uri="{9D8B030D-6E8A-4147-A177-3AD203B41FA5}">
                      <a16:colId xmlns:a16="http://schemas.microsoft.com/office/drawing/2014/main" val="20000"/>
                    </a:ext>
                  </a:extLst>
                </a:gridCol>
                <a:gridCol w="9124335">
                  <a:extLst>
                    <a:ext uri="{9D8B030D-6E8A-4147-A177-3AD203B41FA5}">
                      <a16:colId xmlns:a16="http://schemas.microsoft.com/office/drawing/2014/main" val="20001"/>
                    </a:ext>
                  </a:extLst>
                </a:gridCol>
              </a:tblGrid>
              <a:tr h="361831">
                <a:tc gridSpan="2">
                  <a:txBody>
                    <a:bodyPr/>
                    <a:lstStyle/>
                    <a:p>
                      <a:pPr algn="l"/>
                      <a:r>
                        <a:rPr lang="pl-PL" sz="1800" dirty="0"/>
                        <a:t>Cechy gatunkowe:                                 „Dziady” cz. III</a:t>
                      </a:r>
                    </a:p>
                  </a:txBody>
                  <a:tcPr marT="45728" marB="45728"/>
                </a:tc>
                <a:tc hMerge="1">
                  <a:txBody>
                    <a:bodyPr/>
                    <a:lstStyle/>
                    <a:p>
                      <a:endParaRPr lang="pl-PL" dirty="0"/>
                    </a:p>
                  </a:txBody>
                  <a:tcPr/>
                </a:tc>
                <a:extLst>
                  <a:ext uri="{0D108BD9-81ED-4DB2-BD59-A6C34878D82A}">
                    <a16:rowId xmlns:a16="http://schemas.microsoft.com/office/drawing/2014/main" val="10000"/>
                  </a:ext>
                </a:extLst>
              </a:tr>
              <a:tr h="361831">
                <a:tc rowSpan="3">
                  <a:txBody>
                    <a:bodyPr/>
                    <a:lstStyle/>
                    <a:p>
                      <a:endParaRPr lang="pl-PL" sz="1400" b="1" dirty="0"/>
                    </a:p>
                    <a:p>
                      <a:r>
                        <a:rPr lang="pl-PL" sz="1400" b="1" dirty="0"/>
                        <a:t>1. </a:t>
                      </a:r>
                      <a:r>
                        <a:rPr lang="pl-PL" sz="1400" b="1" i="1" dirty="0"/>
                        <a:t>Zerwanie z klasyczną zasadą </a:t>
                      </a:r>
                      <a:r>
                        <a:rPr lang="pl-PL" sz="1400" b="1" i="1" dirty="0" err="1"/>
                        <a:t>trójjedności</a:t>
                      </a:r>
                      <a:endParaRPr lang="pl-PL" sz="1400" b="1" i="1" dirty="0"/>
                    </a:p>
                  </a:txBody>
                  <a:tcPr marT="45728" marB="45728"/>
                </a:tc>
                <a:tc>
                  <a:txBody>
                    <a:bodyPr/>
                    <a:lstStyle/>
                    <a:p>
                      <a:r>
                        <a:rPr lang="pl-PL" sz="1200" dirty="0"/>
                        <a:t>Czas (</a:t>
                      </a:r>
                      <a:r>
                        <a:rPr lang="pl-PL" sz="1200" i="1" dirty="0"/>
                        <a:t>Prolog</a:t>
                      </a:r>
                      <a:r>
                        <a:rPr lang="pl-PL" sz="1200" baseline="0" dirty="0"/>
                        <a:t> 1 XI 1823/24 XI Scena I </a:t>
                      </a:r>
                      <a:r>
                        <a:rPr lang="pl-PL" sz="1200" i="1" baseline="0" dirty="0"/>
                        <a:t>więzienna</a:t>
                      </a:r>
                      <a:r>
                        <a:rPr lang="pl-PL" sz="1200" baseline="0" dirty="0"/>
                        <a:t>/ 1824 </a:t>
                      </a:r>
                      <a:r>
                        <a:rPr lang="pl-PL" sz="1200" i="1" baseline="0" dirty="0"/>
                        <a:t>Noc Dziadów</a:t>
                      </a:r>
                      <a:r>
                        <a:rPr lang="pl-PL" sz="1200" baseline="0" dirty="0"/>
                        <a:t>/ 1824 </a:t>
                      </a:r>
                      <a:r>
                        <a:rPr lang="pl-PL" sz="1200" i="1" baseline="0" dirty="0"/>
                        <a:t>Oleszkiewicz</a:t>
                      </a:r>
                      <a:endParaRPr lang="pl-PL" sz="1200" i="1" dirty="0"/>
                    </a:p>
                  </a:txBody>
                  <a:tcPr marT="45728" marB="45728"/>
                </a:tc>
                <a:extLst>
                  <a:ext uri="{0D108BD9-81ED-4DB2-BD59-A6C34878D82A}">
                    <a16:rowId xmlns:a16="http://schemas.microsoft.com/office/drawing/2014/main" val="10001"/>
                  </a:ext>
                </a:extLst>
              </a:tr>
              <a:tr h="361831">
                <a:tc vMerge="1">
                  <a:txBody>
                    <a:bodyPr/>
                    <a:lstStyle/>
                    <a:p>
                      <a:endParaRPr lang="pl-PL" dirty="0"/>
                    </a:p>
                  </a:txBody>
                  <a:tcPr/>
                </a:tc>
                <a:tc>
                  <a:txBody>
                    <a:bodyPr/>
                    <a:lstStyle/>
                    <a:p>
                      <a:r>
                        <a:rPr lang="pl-PL" sz="1200" dirty="0"/>
                        <a:t>miejsce- Wilno, Warszawa - VII, okolice Lwowa IV</a:t>
                      </a:r>
                    </a:p>
                  </a:txBody>
                  <a:tcPr marT="45728" marB="45728"/>
                </a:tc>
                <a:extLst>
                  <a:ext uri="{0D108BD9-81ED-4DB2-BD59-A6C34878D82A}">
                    <a16:rowId xmlns:a16="http://schemas.microsoft.com/office/drawing/2014/main" val="10002"/>
                  </a:ext>
                </a:extLst>
              </a:tr>
              <a:tr h="361831">
                <a:tc vMerge="1">
                  <a:txBody>
                    <a:bodyPr/>
                    <a:lstStyle/>
                    <a:p>
                      <a:endParaRPr lang="pl-PL" dirty="0"/>
                    </a:p>
                  </a:txBody>
                  <a:tcPr/>
                </a:tc>
                <a:tc>
                  <a:txBody>
                    <a:bodyPr/>
                    <a:lstStyle/>
                    <a:p>
                      <a:r>
                        <a:rPr lang="pl-PL" sz="1200" dirty="0"/>
                        <a:t>Akcja – 2 płaszczyzny – ziemska i metafizyczna ; </a:t>
                      </a:r>
                    </a:p>
                  </a:txBody>
                  <a:tcPr marT="45728" marB="45728"/>
                </a:tc>
                <a:extLst>
                  <a:ext uri="{0D108BD9-81ED-4DB2-BD59-A6C34878D82A}">
                    <a16:rowId xmlns:a16="http://schemas.microsoft.com/office/drawing/2014/main" val="10003"/>
                  </a:ext>
                </a:extLst>
              </a:tr>
              <a:tr h="713749">
                <a:tc>
                  <a:txBody>
                    <a:bodyPr/>
                    <a:lstStyle/>
                    <a:p>
                      <a:r>
                        <a:rPr lang="pl-PL" sz="1400" b="1" dirty="0"/>
                        <a:t>2. </a:t>
                      </a:r>
                      <a:r>
                        <a:rPr lang="pl-PL" sz="1400" b="1" i="1" dirty="0"/>
                        <a:t>Zerwanie z łańcuchem przyczynowo</a:t>
                      </a:r>
                      <a:r>
                        <a:rPr lang="pl-PL" sz="1400" b="1" i="1" baseline="0" dirty="0"/>
                        <a:t> – skutkowym; fragmentaryczność akcji</a:t>
                      </a:r>
                      <a:endParaRPr lang="pl-PL" sz="1400" b="1" i="1" dirty="0"/>
                    </a:p>
                  </a:txBody>
                  <a:tcPr marT="45728" marB="45728"/>
                </a:tc>
                <a:tc>
                  <a:txBody>
                    <a:bodyPr/>
                    <a:lstStyle/>
                    <a:p>
                      <a:r>
                        <a:rPr lang="pl-PL" sz="1200" dirty="0"/>
                        <a:t>Ciągi uzupełniających się, ale i niezależnych od siebie epizodów</a:t>
                      </a:r>
                    </a:p>
                  </a:txBody>
                  <a:tcPr marT="45728" marB="45728"/>
                </a:tc>
                <a:extLst>
                  <a:ext uri="{0D108BD9-81ED-4DB2-BD59-A6C34878D82A}">
                    <a16:rowId xmlns:a16="http://schemas.microsoft.com/office/drawing/2014/main" val="10004"/>
                  </a:ext>
                </a:extLst>
              </a:tr>
              <a:tr h="713693">
                <a:tc>
                  <a:txBody>
                    <a:bodyPr/>
                    <a:lstStyle/>
                    <a:p>
                      <a:r>
                        <a:rPr lang="pl-PL" sz="1400" b="1" dirty="0"/>
                        <a:t>3. </a:t>
                      </a:r>
                      <a:r>
                        <a:rPr lang="pl-PL" sz="1400" b="1" i="1" dirty="0"/>
                        <a:t>Kompozycja otwarta (pod względem formalnym i treściowym)</a:t>
                      </a:r>
                    </a:p>
                  </a:txBody>
                  <a:tcPr marT="45728" marB="45728"/>
                </a:tc>
                <a:tc>
                  <a:txBody>
                    <a:bodyPr/>
                    <a:lstStyle/>
                    <a:p>
                      <a:pPr>
                        <a:buFontTx/>
                        <a:buChar char="-"/>
                      </a:pPr>
                      <a:r>
                        <a:rPr lang="pl-PL" sz="1200" dirty="0"/>
                        <a:t>Elementy biografii głównego bohatera (IV cz.)</a:t>
                      </a:r>
                    </a:p>
                    <a:p>
                      <a:pPr>
                        <a:buFontTx/>
                        <a:buChar char="-"/>
                      </a:pPr>
                      <a:r>
                        <a:rPr lang="pl-PL" sz="1200" dirty="0"/>
                        <a:t>Obrzęd dziadów</a:t>
                      </a:r>
                    </a:p>
                    <a:p>
                      <a:pPr>
                        <a:buFontTx/>
                        <a:buChar char="-"/>
                      </a:pPr>
                      <a:r>
                        <a:rPr lang="pl-PL" sz="1200" dirty="0"/>
                        <a:t>Brak ostatecznego wyjaśnienia losów Konrada</a:t>
                      </a:r>
                    </a:p>
                  </a:txBody>
                  <a:tcPr marT="45728" marB="45728"/>
                </a:tc>
                <a:extLst>
                  <a:ext uri="{0D108BD9-81ED-4DB2-BD59-A6C34878D82A}">
                    <a16:rowId xmlns:a16="http://schemas.microsoft.com/office/drawing/2014/main" val="10005"/>
                  </a:ext>
                </a:extLst>
              </a:tr>
              <a:tr h="2052029">
                <a:tc rowSpan="2">
                  <a:txBody>
                    <a:bodyPr/>
                    <a:lstStyle/>
                    <a:p>
                      <a:r>
                        <a:rPr lang="pl-PL" sz="1400" b="1" dirty="0"/>
                        <a:t>4. </a:t>
                      </a:r>
                      <a:r>
                        <a:rPr lang="pl-PL" sz="1400" b="1" i="1" dirty="0">
                          <a:solidFill>
                            <a:srgbClr val="FF0000"/>
                          </a:solidFill>
                        </a:rPr>
                        <a:t>SYNKRETYZM</a:t>
                      </a:r>
                      <a:r>
                        <a:rPr lang="pl-PL" sz="1400" b="1" i="1" baseline="0" dirty="0">
                          <a:solidFill>
                            <a:srgbClr val="FF0000"/>
                          </a:solidFill>
                        </a:rPr>
                        <a:t> RODZAJOWY I GATUNKOWY</a:t>
                      </a:r>
                    </a:p>
                    <a:p>
                      <a:r>
                        <a:rPr lang="pl-PL" sz="1400" b="1" i="1" baseline="0" dirty="0">
                          <a:solidFill>
                            <a:srgbClr val="FF0000"/>
                          </a:solidFill>
                          <a:hlinkClick r:id="rId2"/>
                        </a:rPr>
                        <a:t>http://www.scholaris.pl/resources/run/id/48469</a:t>
                      </a:r>
                      <a:endParaRPr lang="pl-PL" sz="1400" b="1" i="1" baseline="0" dirty="0">
                        <a:solidFill>
                          <a:srgbClr val="FF0000"/>
                        </a:solidFill>
                      </a:endParaRPr>
                    </a:p>
                    <a:p>
                      <a:endParaRPr lang="pl-PL" sz="1400" b="1" i="1" baseline="0" dirty="0">
                        <a:solidFill>
                          <a:srgbClr val="FF0000"/>
                        </a:solidFill>
                      </a:endParaRPr>
                    </a:p>
                    <a:p>
                      <a:r>
                        <a:rPr lang="pl-PL" sz="1400" b="1" i="1" baseline="0" dirty="0">
                          <a:solidFill>
                            <a:srgbClr val="FF0000"/>
                          </a:solidFill>
                        </a:rPr>
                        <a:t>Synteza sztuk (wspólnota sztuk)</a:t>
                      </a:r>
                      <a:r>
                        <a:rPr lang="pl-PL" sz="1400" dirty="0"/>
                        <a:t> - związana z poszukiwaniem uniwersalnego</a:t>
                      </a:r>
                      <a:r>
                        <a:rPr lang="pl-PL" sz="1400" baseline="0" dirty="0"/>
                        <a:t> </a:t>
                      </a:r>
                      <a:r>
                        <a:rPr lang="pl-PL" sz="1400" dirty="0"/>
                        <a:t>języka sztuki</a:t>
                      </a:r>
                      <a:endParaRPr lang="pl-PL" sz="1400" b="1" i="1" dirty="0">
                        <a:solidFill>
                          <a:srgbClr val="FF0000"/>
                        </a:solidFill>
                      </a:endParaRPr>
                    </a:p>
                    <a:p>
                      <a:endParaRPr lang="pl-PL" sz="1400" b="1" i="1" dirty="0">
                        <a:solidFill>
                          <a:srgbClr val="FF0000"/>
                        </a:solidFill>
                      </a:endParaRPr>
                    </a:p>
                    <a:p>
                      <a:r>
                        <a:rPr lang="pl-PL" sz="1400" b="1" i="1" dirty="0">
                          <a:solidFill>
                            <a:srgbClr val="FF0000"/>
                          </a:solidFill>
                        </a:rPr>
                        <a:t> zerwanie z zasadą decorum</a:t>
                      </a:r>
                    </a:p>
                  </a:txBody>
                  <a:tcPr marT="45728" marB="45728"/>
                </a:tc>
                <a:tc>
                  <a:txBody>
                    <a:bodyPr/>
                    <a:lstStyle/>
                    <a:p>
                      <a:pPr>
                        <a:buFont typeface="Wingdings" pitchFamily="2" charset="2"/>
                        <a:buChar char="Ø"/>
                      </a:pPr>
                      <a:r>
                        <a:rPr lang="pl-PL" sz="1200" baseline="0" dirty="0"/>
                        <a:t>  </a:t>
                      </a:r>
                      <a:r>
                        <a:rPr lang="pl-PL" sz="1200" baseline="0" dirty="0">
                          <a:solidFill>
                            <a:srgbClr val="FF0000"/>
                          </a:solidFill>
                        </a:rPr>
                        <a:t>EPICKIE </a:t>
                      </a:r>
                    </a:p>
                    <a:p>
                      <a:pPr>
                        <a:buFont typeface="Arial" charset="0"/>
                        <a:buChar char="•"/>
                      </a:pPr>
                      <a:r>
                        <a:rPr lang="pl-PL" sz="1200" baseline="0" dirty="0"/>
                        <a:t>relacje więźniów – opowiadanie Sobolewskiego o Janczewskim i Wasilewskim, </a:t>
                      </a:r>
                      <a:r>
                        <a:rPr lang="pl-PL" sz="1200" baseline="0" dirty="0" err="1"/>
                        <a:t>Adofla</a:t>
                      </a:r>
                      <a:r>
                        <a:rPr lang="pl-PL" sz="1200" baseline="0" dirty="0"/>
                        <a:t> – o Cichowskim</a:t>
                      </a:r>
                    </a:p>
                    <a:p>
                      <a:pPr>
                        <a:buFont typeface="Arial" charset="0"/>
                        <a:buChar char="•"/>
                      </a:pPr>
                      <a:r>
                        <a:rPr lang="pl-PL" sz="1200" baseline="0" dirty="0"/>
                        <a:t> Ustęp – poemat podróżniczy</a:t>
                      </a:r>
                    </a:p>
                    <a:p>
                      <a:pPr>
                        <a:buFont typeface="Arial" charset="0"/>
                        <a:buChar char="•"/>
                      </a:pPr>
                      <a:r>
                        <a:rPr lang="pl-PL" sz="1200" baseline="0" dirty="0"/>
                        <a:t> przypowieści Ks. Piotra (Bal) 186.</a:t>
                      </a:r>
                    </a:p>
                    <a:p>
                      <a:pPr>
                        <a:buFont typeface="Wingdings" pitchFamily="2" charset="2"/>
                        <a:buChar char="Ø"/>
                      </a:pPr>
                      <a:r>
                        <a:rPr lang="pl-PL" sz="1200" baseline="0" dirty="0"/>
                        <a:t> </a:t>
                      </a:r>
                      <a:r>
                        <a:rPr lang="pl-PL" sz="1200" baseline="0" dirty="0">
                          <a:solidFill>
                            <a:srgbClr val="FF0000"/>
                          </a:solidFill>
                        </a:rPr>
                        <a:t>LIRYCZNE</a:t>
                      </a:r>
                    </a:p>
                    <a:p>
                      <a:pPr>
                        <a:buFont typeface="Arial" charset="0"/>
                        <a:buChar char="•"/>
                      </a:pPr>
                      <a:r>
                        <a:rPr lang="pl-PL" sz="1200" baseline="0" dirty="0"/>
                        <a:t>Monolog Konrada</a:t>
                      </a:r>
                    </a:p>
                    <a:p>
                      <a:pPr>
                        <a:buFont typeface="Arial" charset="0"/>
                        <a:buChar char="•"/>
                      </a:pPr>
                      <a:r>
                        <a:rPr lang="pl-PL" sz="1200" baseline="0" dirty="0"/>
                        <a:t>Pieśni (zemsty, Feliksa  - Sc. I s.111., Jankowskiego 109.)</a:t>
                      </a:r>
                    </a:p>
                    <a:p>
                      <a:pPr>
                        <a:buFont typeface="Wingdings" pitchFamily="2" charset="2"/>
                        <a:buChar char="Ø"/>
                      </a:pPr>
                      <a:r>
                        <a:rPr lang="pl-PL" sz="1200" baseline="0" dirty="0"/>
                        <a:t> </a:t>
                      </a:r>
                      <a:r>
                        <a:rPr lang="pl-PL" sz="1200" baseline="0" dirty="0">
                          <a:solidFill>
                            <a:srgbClr val="FF0000"/>
                          </a:solidFill>
                        </a:rPr>
                        <a:t>DRAMATYCZNE</a:t>
                      </a:r>
                    </a:p>
                    <a:p>
                      <a:pPr>
                        <a:buFont typeface="Arial" charset="0"/>
                        <a:buChar char="•"/>
                      </a:pPr>
                      <a:r>
                        <a:rPr lang="pl-PL" sz="1200" baseline="0" dirty="0"/>
                        <a:t> budowa (podział na sceny)</a:t>
                      </a:r>
                    </a:p>
                    <a:p>
                      <a:pPr>
                        <a:buFont typeface="Arial" charset="0"/>
                        <a:buChar char="•"/>
                      </a:pPr>
                      <a:r>
                        <a:rPr lang="pl-PL" sz="1200" baseline="0" dirty="0"/>
                        <a:t>Dialogi bohaterów</a:t>
                      </a:r>
                    </a:p>
                  </a:txBody>
                  <a:tcPr marT="45728" marB="45728"/>
                </a:tc>
                <a:extLst>
                  <a:ext uri="{0D108BD9-81ED-4DB2-BD59-A6C34878D82A}">
                    <a16:rowId xmlns:a16="http://schemas.microsoft.com/office/drawing/2014/main" val="10006"/>
                  </a:ext>
                </a:extLst>
              </a:tr>
              <a:tr h="0">
                <a:tc vMerge="1">
                  <a:txBody>
                    <a:bodyPr/>
                    <a:lstStyle/>
                    <a:p>
                      <a:endParaRPr lang="pl-PL" b="1" i="1" dirty="0">
                        <a:solidFill>
                          <a:srgbClr val="FF0000"/>
                        </a:solidFill>
                      </a:endParaRPr>
                    </a:p>
                  </a:txBody>
                  <a:tcPr/>
                </a:tc>
                <a:tc>
                  <a:txBody>
                    <a:bodyPr/>
                    <a:lstStyle/>
                    <a:p>
                      <a:pPr>
                        <a:buFont typeface="Arial" charset="0"/>
                        <a:buChar char="•"/>
                      </a:pPr>
                      <a:r>
                        <a:rPr lang="pl-PL" sz="1200" baseline="0" dirty="0"/>
                        <a:t> sceny o wymiarze tragicznym przeplatają się z  komicznymi (ironia w pieśni Feliksa, Senator dręczony przez diabły)</a:t>
                      </a:r>
                    </a:p>
                    <a:p>
                      <a:pPr>
                        <a:buFont typeface="Arial" charset="0"/>
                        <a:buChar char="•"/>
                      </a:pPr>
                      <a:r>
                        <a:rPr lang="pl-PL" sz="1200" baseline="0" dirty="0"/>
                        <a:t>Patos Wielkiej improwizacji i nieprzyzwoitość diabła w Egzorcyzmach – klnie po francusku</a:t>
                      </a:r>
                    </a:p>
                  </a:txBody>
                  <a:tcPr marT="45728" marB="45728"/>
                </a:tc>
                <a:extLst>
                  <a:ext uri="{0D108BD9-81ED-4DB2-BD59-A6C34878D82A}">
                    <a16:rowId xmlns:a16="http://schemas.microsoft.com/office/drawing/2014/main" val="10007"/>
                  </a:ext>
                </a:extLst>
              </a:tr>
              <a:tr h="361831">
                <a:tc>
                  <a:txBody>
                    <a:bodyPr/>
                    <a:lstStyle/>
                    <a:p>
                      <a:r>
                        <a:rPr lang="pl-PL" sz="1400" b="1" i="1" dirty="0">
                          <a:solidFill>
                            <a:schemeClr val="tx1"/>
                          </a:solidFill>
                        </a:rPr>
                        <a:t>5. Sceny zbiorowe</a:t>
                      </a:r>
                    </a:p>
                  </a:txBody>
                  <a:tcPr marT="45728" marB="45728"/>
                </a:tc>
                <a:tc>
                  <a:txBody>
                    <a:bodyPr/>
                    <a:lstStyle/>
                    <a:p>
                      <a:pPr>
                        <a:buFont typeface="Arial" charset="0"/>
                        <a:buChar char="•"/>
                      </a:pPr>
                      <a:r>
                        <a:rPr lang="pl-PL" sz="1200" baseline="0" dirty="0"/>
                        <a:t>Więzienna, Salon warszawski, Bal</a:t>
                      </a:r>
                    </a:p>
                  </a:txBody>
                  <a:tcPr marT="45728" marB="45728"/>
                </a:tc>
                <a:extLst>
                  <a:ext uri="{0D108BD9-81ED-4DB2-BD59-A6C34878D82A}">
                    <a16:rowId xmlns:a16="http://schemas.microsoft.com/office/drawing/2014/main" val="10008"/>
                  </a:ext>
                </a:extLst>
              </a:tr>
              <a:tr h="802968">
                <a:tc>
                  <a:txBody>
                    <a:bodyPr/>
                    <a:lstStyle/>
                    <a:p>
                      <a:r>
                        <a:rPr lang="pl-PL" sz="1400" b="1" i="1" dirty="0">
                          <a:solidFill>
                            <a:schemeClr val="tx1"/>
                          </a:solidFill>
                        </a:rPr>
                        <a:t>6. Kreacja bohatera</a:t>
                      </a:r>
                    </a:p>
                  </a:txBody>
                  <a:tcPr marT="45728" marB="45728"/>
                </a:tc>
                <a:tc>
                  <a:txBody>
                    <a:bodyPr/>
                    <a:lstStyle/>
                    <a:p>
                      <a:pPr>
                        <a:buFont typeface="Arial" charset="0"/>
                        <a:buChar char="•"/>
                      </a:pPr>
                      <a:r>
                        <a:rPr lang="pl-PL" sz="1200" baseline="0" dirty="0"/>
                        <a:t>Wybitny, ponadprzeciętny indywidualista, samotny i osamotniony w działaniu, zbuntowany przeciw porządkowi,  występujący przeciw Bogu, rozdarty wewnętrznie; działa zmotywowany wysokimi pobudkami – miłość do ojczyzny, narodu, zdolny i gotowy do poświęcenia się dla ludzi, zbawienia za cenę własnego potępienia)</a:t>
                      </a:r>
                    </a:p>
                  </a:txBody>
                  <a:tcPr marT="45728" marB="45728"/>
                </a:tc>
                <a:extLst>
                  <a:ext uri="{0D108BD9-81ED-4DB2-BD59-A6C34878D82A}">
                    <a16:rowId xmlns:a16="http://schemas.microsoft.com/office/drawing/2014/main" val="10009"/>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a:extLst>
              <a:ext uri="{FF2B5EF4-FFF2-40B4-BE49-F238E27FC236}">
                <a16:creationId xmlns:a16="http://schemas.microsoft.com/office/drawing/2014/main" id="{83CF4986-4F1A-2DBF-E7A9-5E7CE9F050A9}"/>
              </a:ext>
            </a:extLst>
          </p:cNvPr>
          <p:cNvGraphicFramePr>
            <a:graphicFrameLocks noGrp="1"/>
          </p:cNvGraphicFramePr>
          <p:nvPr>
            <p:ph idx="1"/>
          </p:nvPr>
        </p:nvGraphicFramePr>
        <p:xfrm>
          <a:off x="1703388" y="404814"/>
          <a:ext cx="8712200" cy="5407026"/>
        </p:xfrm>
        <a:graphic>
          <a:graphicData uri="http://schemas.openxmlformats.org/drawingml/2006/table">
            <a:tbl>
              <a:tblPr/>
              <a:tblGrid>
                <a:gridCol w="4356100">
                  <a:extLst>
                    <a:ext uri="{9D8B030D-6E8A-4147-A177-3AD203B41FA5}">
                      <a16:colId xmlns:a16="http://schemas.microsoft.com/office/drawing/2014/main" val="20000"/>
                    </a:ext>
                  </a:extLst>
                </a:gridCol>
                <a:gridCol w="4356100">
                  <a:extLst>
                    <a:ext uri="{9D8B030D-6E8A-4147-A177-3AD203B41FA5}">
                      <a16:colId xmlns:a16="http://schemas.microsoft.com/office/drawing/2014/main" val="20001"/>
                    </a:ext>
                  </a:extLst>
                </a:gridCol>
              </a:tblGrid>
              <a:tr h="37151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pl-PL" sz="1800" b="1" i="0" u="none" strike="noStrike" cap="none" normalizeH="0" baseline="0">
                        <a:ln>
                          <a:noFill/>
                        </a:ln>
                        <a:solidFill>
                          <a:srgbClr val="FFFFFF"/>
                        </a:solidFill>
                        <a:effectLst/>
                        <a:latin typeface="Garamond" pitchFamily="18" charset="0"/>
                        <a:cs typeface="Arial" charset="0"/>
                      </a:endParaRP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pl-PL" sz="1800" b="1" i="0" u="none" strike="noStrike" cap="none" normalizeH="0" baseline="0">
                        <a:ln>
                          <a:noFill/>
                        </a:ln>
                        <a:solidFill>
                          <a:srgbClr val="FFFFFF"/>
                        </a:solidFill>
                        <a:effectLst/>
                        <a:latin typeface="Garamond" pitchFamily="18" charset="0"/>
                        <a:cs typeface="Arial" charset="0"/>
                      </a:endParaRP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862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7. </a:t>
                      </a:r>
                      <a:r>
                        <a:rPr kumimoji="0" lang="pl-PL" sz="1800" b="1" i="1" u="none" strike="noStrike" cap="none" normalizeH="0" baseline="0">
                          <a:ln>
                            <a:noFill/>
                          </a:ln>
                          <a:solidFill>
                            <a:srgbClr val="FF0000"/>
                          </a:solidFill>
                          <a:effectLst/>
                          <a:latin typeface="Garamond" pitchFamily="18" charset="0"/>
                          <a:cs typeface="Arial" charset="0"/>
                        </a:rPr>
                        <a:t>Fantastyka</a:t>
                      </a:r>
                      <a:r>
                        <a:rPr kumimoji="0" lang="pl-PL" sz="1800" b="1" i="1" u="none" strike="noStrike" cap="none" normalizeH="0" baseline="0">
                          <a:ln>
                            <a:noFill/>
                          </a:ln>
                          <a:solidFill>
                            <a:srgbClr val="000000"/>
                          </a:solidFill>
                          <a:effectLst/>
                          <a:latin typeface="Garamond" pitchFamily="18" charset="0"/>
                          <a:cs typeface="Arial" charset="0"/>
                        </a:rPr>
                        <a:t> – obecność wątków nadnaturalnych</a:t>
                      </a:r>
                    </a:p>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  </a:t>
                      </a:r>
                      <a:r>
                        <a:rPr kumimoji="0" lang="pl-PL" sz="1800" b="1" i="1" u="none" strike="noStrike" cap="none" normalizeH="0" baseline="0">
                          <a:ln>
                            <a:noFill/>
                          </a:ln>
                          <a:solidFill>
                            <a:srgbClr val="FF0000"/>
                          </a:solidFill>
                          <a:effectLst/>
                          <a:latin typeface="Garamond" pitchFamily="18" charset="0"/>
                          <a:cs typeface="Arial" charset="0"/>
                        </a:rPr>
                        <a:t>irracjonalizm</a:t>
                      </a:r>
                      <a:r>
                        <a:rPr kumimoji="0" lang="pl-PL" sz="1800" b="1" i="1" u="none" strike="noStrike" cap="none" normalizeH="0" baseline="0">
                          <a:ln>
                            <a:noFill/>
                          </a:ln>
                          <a:solidFill>
                            <a:srgbClr val="000000"/>
                          </a:solidFill>
                          <a:effectLst/>
                          <a:latin typeface="Garamond" pitchFamily="18" charset="0"/>
                          <a:cs typeface="Arial" charset="0"/>
                        </a:rPr>
                        <a:t> – odwołanie się do możliwości poznania pozarozumowego</a:t>
                      </a:r>
                    </a:p>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FF0000"/>
                          </a:solidFill>
                          <a:effectLst/>
                          <a:latin typeface="Garamond" pitchFamily="18" charset="0"/>
                          <a:cs typeface="Arial" charset="0"/>
                        </a:rPr>
                        <a:t>oniryzm - </a:t>
                      </a:r>
                      <a:r>
                        <a:rPr kumimoji="0" lang="pl-PL" sz="1800" b="1" i="1" u="none" strike="noStrike" cap="none" normalizeH="0" baseline="0">
                          <a:ln>
                            <a:noFill/>
                          </a:ln>
                          <a:solidFill>
                            <a:srgbClr val="000000"/>
                          </a:solidFill>
                          <a:effectLst/>
                          <a:latin typeface="Garamond" pitchFamily="18" charset="0"/>
                          <a:cs typeface="Arial" charset="0"/>
                        </a:rPr>
                        <a:t>ukazanie rzeczywistości na kształt snu, marzenia sennego, czasem koszmaru</a:t>
                      </a:r>
                      <a:endParaRPr kumimoji="0" lang="pl-PL" sz="1800" b="1" i="1" u="none" strike="noStrike" cap="none" normalizeH="0" baseline="0">
                        <a:ln>
                          <a:noFill/>
                        </a:ln>
                        <a:solidFill>
                          <a:srgbClr val="FF0000"/>
                        </a:solidFill>
                        <a:effectLst/>
                        <a:latin typeface="Garamond" pitchFamily="18" charset="0"/>
                        <a:cs typeface="Arial" charset="0"/>
                      </a:endParaRP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ECD"/>
                    </a:solidFill>
                  </a:tcPr>
                </a:tc>
                <a:tc>
                  <a:txBody>
                    <a:bodyPr/>
                    <a:lstStyle/>
                    <a:p>
                      <a:pPr marL="0" marR="0" lvl="0" indent="0" algn="l" defTabSz="4572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Dialog diabła z Ks. Piotrem, chóry Aniołów, Archaniołowie nad Konradem</a:t>
                      </a:r>
                    </a:p>
                    <a:p>
                      <a:pPr marL="0" marR="0" lvl="0" indent="0" algn="l" defTabSz="457200" rtl="0" eaLnBrk="1" fontAlgn="base" latinLnBrk="0" hangingPunct="1">
                        <a:lnSpc>
                          <a:spcPct val="100000"/>
                        </a:lnSpc>
                        <a:spcBef>
                          <a:spcPct val="0"/>
                        </a:spcBef>
                        <a:spcAft>
                          <a:spcPct val="0"/>
                        </a:spcAft>
                        <a:buClrTx/>
                        <a:buSzTx/>
                        <a:buFont typeface="Arial" charset="0"/>
                        <a:buChar char="•"/>
                        <a:tabLst/>
                      </a:pPr>
                      <a:endParaRPr kumimoji="0" lang="pl-PL" sz="1800" b="0" i="0" u="none" strike="noStrike" cap="none" normalizeH="0" baseline="0">
                        <a:ln>
                          <a:noFill/>
                        </a:ln>
                        <a:solidFill>
                          <a:srgbClr val="000000"/>
                        </a:solidFill>
                        <a:effectLst/>
                        <a:latin typeface="Garamond" pitchFamily="18" charset="0"/>
                        <a:cs typeface="Arial" charset="0"/>
                      </a:endParaRPr>
                    </a:p>
                    <a:p>
                      <a:pPr marL="0" marR="0" lvl="0" indent="0" algn="l" defTabSz="4572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Sięgnięcie w duszę jednostki, w świat jego przeżyć wewnętrznych, jego uczuć i emocji</a:t>
                      </a:r>
                    </a:p>
                    <a:p>
                      <a:pPr marL="0" marR="0" lvl="0" indent="0" algn="l" defTabSz="4572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 sen Więźnia, sen Senatora, widzenie Ks. Piotra, Ewy Sc. IV s.136.</a:t>
                      </a: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ECD"/>
                    </a:solidFill>
                  </a:tcPr>
                </a:tc>
                <a:extLst>
                  <a:ext uri="{0D108BD9-81ED-4DB2-BD59-A6C34878D82A}">
                    <a16:rowId xmlns:a16="http://schemas.microsoft.com/office/drawing/2014/main" val="10001"/>
                  </a:ext>
                </a:extLst>
              </a:tr>
              <a:tr h="37151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8. </a:t>
                      </a:r>
                      <a:r>
                        <a:rPr kumimoji="0" lang="pl-PL" sz="1800" b="1" i="1" u="none" strike="noStrike" cap="none" normalizeH="0" baseline="0">
                          <a:ln>
                            <a:noFill/>
                          </a:ln>
                          <a:solidFill>
                            <a:srgbClr val="FF0000"/>
                          </a:solidFill>
                          <a:effectLst/>
                          <a:latin typeface="Garamond" pitchFamily="18" charset="0"/>
                          <a:cs typeface="Arial" charset="0"/>
                        </a:rPr>
                        <a:t>Ludowość </a:t>
                      </a: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FE8"/>
                    </a:solidFill>
                  </a:tcPr>
                </a:tc>
                <a:tc>
                  <a:txBody>
                    <a:bodyPr/>
                    <a:lstStyle/>
                    <a:p>
                      <a:pPr marL="0" marR="0" lvl="0" indent="0" algn="l" defTabSz="4572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 scena IX Noc Dziadów – fragmenty obrzędu</a:t>
                      </a: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FE8"/>
                    </a:solidFill>
                  </a:tcPr>
                </a:tc>
                <a:extLst>
                  <a:ext uri="{0D108BD9-81ED-4DB2-BD59-A6C34878D82A}">
                    <a16:rowId xmlns:a16="http://schemas.microsoft.com/office/drawing/2014/main" val="10002"/>
                  </a:ext>
                </a:extLst>
              </a:tr>
              <a:tr h="11888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Ludowa moralność</a:t>
                      </a: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ECD"/>
                    </a:solidFill>
                  </a:tcPr>
                </a:tc>
                <a:tc>
                  <a:txBody>
                    <a:bodyPr/>
                    <a:lstStyle/>
                    <a:p>
                      <a:pPr marL="0" marR="0" lvl="0" indent="0" algn="l" defTabSz="4572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 poczucie sprawiedliwości – motyw dobra i zła – za grzechy trzeba odpokutować po śmierci – widma Doktora i Bajkowa – zbrodniarze cierpią piekielne męki</a:t>
                      </a: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ECD"/>
                    </a:solidFill>
                  </a:tcPr>
                </a:tc>
                <a:extLst>
                  <a:ext uri="{0D108BD9-81ED-4DB2-BD59-A6C34878D82A}">
                    <a16:rowId xmlns:a16="http://schemas.microsoft.com/office/drawing/2014/main" val="10003"/>
                  </a:ext>
                </a:extLst>
              </a:tr>
              <a:tr h="11888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1" i="1" u="none" strike="noStrike" cap="none" normalizeH="0" baseline="0">
                          <a:ln>
                            <a:noFill/>
                          </a:ln>
                          <a:solidFill>
                            <a:srgbClr val="000000"/>
                          </a:solidFill>
                          <a:effectLst/>
                          <a:latin typeface="Garamond" pitchFamily="18" charset="0"/>
                          <a:cs typeface="Arial" charset="0"/>
                        </a:rPr>
                        <a:t>9. Tematyka </a:t>
                      </a:r>
                    </a:p>
                    <a:p>
                      <a:pPr marL="0" marR="0" lvl="0" indent="0" algn="l" defTabSz="4572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rgbClr val="000000"/>
                          </a:solidFill>
                          <a:effectLst/>
                          <a:latin typeface="Garamond" pitchFamily="18" charset="0"/>
                          <a:cs typeface="Arial" charset="0"/>
                        </a:rPr>
                        <a:t>tzw. polistopadowy – </a:t>
                      </a:r>
                      <a:r>
                        <a:rPr kumimoji="0" lang="pl-PL" sz="1800" b="1" i="1" u="none" strike="noStrike" cap="none" normalizeH="0" baseline="0">
                          <a:ln>
                            <a:noFill/>
                          </a:ln>
                          <a:solidFill>
                            <a:srgbClr val="FF0000"/>
                          </a:solidFill>
                          <a:effectLst/>
                          <a:latin typeface="Garamond" pitchFamily="18" charset="0"/>
                          <a:cs typeface="Arial" charset="0"/>
                        </a:rPr>
                        <a:t>tematyka narodowa</a:t>
                      </a:r>
                      <a:r>
                        <a:rPr kumimoji="0" lang="pl-PL" sz="1800" b="0" i="0" u="none" strike="noStrike" cap="none" normalizeH="0" baseline="0">
                          <a:ln>
                            <a:noFill/>
                          </a:ln>
                          <a:solidFill>
                            <a:srgbClr val="000000"/>
                          </a:solidFill>
                          <a:effectLst/>
                          <a:latin typeface="Garamond" pitchFamily="18" charset="0"/>
                          <a:cs typeface="Arial" charset="0"/>
                        </a:rPr>
                        <a:t> </a:t>
                      </a:r>
                      <a:endParaRPr kumimoji="0" lang="pl-PL" sz="1800" b="1" i="1" u="none" strike="noStrike" cap="none" normalizeH="0" baseline="0">
                        <a:ln>
                          <a:noFill/>
                        </a:ln>
                        <a:solidFill>
                          <a:srgbClr val="000000"/>
                        </a:solidFill>
                        <a:effectLst/>
                        <a:latin typeface="Garamond" pitchFamily="18" charset="0"/>
                        <a:cs typeface="Arial" charset="0"/>
                      </a:endParaRP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FE8"/>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pl-PL" sz="1800" b="0" i="0" u="none" strike="noStrike" cap="none" normalizeH="0" baseline="0">
                          <a:ln>
                            <a:noFill/>
                          </a:ln>
                          <a:solidFill>
                            <a:srgbClr val="000000"/>
                          </a:solidFill>
                          <a:effectLst/>
                          <a:latin typeface="Garamond" pitchFamily="18" charset="0"/>
                          <a:cs typeface="Arial" charset="0"/>
                        </a:rPr>
                        <a:t>upadek zrywu, kryzys wiary w odzyskanie niepodległości; </a:t>
                      </a:r>
                      <a:r>
                        <a:rPr kumimoji="0" lang="pl-PL" sz="1800" b="1" i="1" u="none" strike="noStrike" cap="none" normalizeH="0" baseline="0">
                          <a:ln>
                            <a:noFill/>
                          </a:ln>
                          <a:solidFill>
                            <a:srgbClr val="B78E20"/>
                          </a:solidFill>
                          <a:effectLst/>
                          <a:latin typeface="Garamond" pitchFamily="18" charset="0"/>
                          <a:cs typeface="Arial" charset="0"/>
                        </a:rPr>
                        <a:t>próby interpretacji sensu dziejów i męczeństwa Polaków</a:t>
                      </a:r>
                      <a:endParaRPr kumimoji="0" lang="pl-PL" sz="1800" b="0" i="0" u="none" strike="noStrike" cap="none" normalizeH="0" baseline="0">
                        <a:ln>
                          <a:noFill/>
                        </a:ln>
                        <a:solidFill>
                          <a:srgbClr val="000000"/>
                        </a:solidFill>
                        <a:effectLst/>
                        <a:latin typeface="Garamond"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endParaRPr kumimoji="0" lang="pl-PL" sz="1800" b="0" i="0" u="none" strike="noStrike" cap="none" normalizeH="0" baseline="0">
                        <a:ln>
                          <a:noFill/>
                        </a:ln>
                        <a:solidFill>
                          <a:srgbClr val="000000"/>
                        </a:solidFill>
                        <a:effectLst/>
                        <a:latin typeface="Garamond" pitchFamily="18" charset="0"/>
                        <a:cs typeface="Arial" charset="0"/>
                      </a:endParaRPr>
                    </a:p>
                  </a:txBody>
                  <a:tcPr marL="91432" marR="91432"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EFE8"/>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4D3A5F-FC36-0105-3DF5-358914D82E79}"/>
              </a:ext>
            </a:extLst>
          </p:cNvPr>
          <p:cNvSpPr>
            <a:spLocks noGrp="1"/>
          </p:cNvSpPr>
          <p:nvPr>
            <p:ph type="title"/>
          </p:nvPr>
        </p:nvSpPr>
        <p:spPr/>
        <p:txBody>
          <a:bodyPr/>
          <a:lstStyle/>
          <a:p>
            <a:r>
              <a:rPr lang="pl-PL" dirty="0"/>
              <a:t>Problematyka</a:t>
            </a:r>
          </a:p>
        </p:txBody>
      </p:sp>
      <p:sp>
        <p:nvSpPr>
          <p:cNvPr id="3" name="Symbol zastępczy tekstu 2">
            <a:extLst>
              <a:ext uri="{FF2B5EF4-FFF2-40B4-BE49-F238E27FC236}">
                <a16:creationId xmlns:a16="http://schemas.microsoft.com/office/drawing/2014/main" id="{DE0456C0-2865-4922-03AE-B85EFC27D011}"/>
              </a:ext>
            </a:extLst>
          </p:cNvPr>
          <p:cNvSpPr>
            <a:spLocks noGrp="1"/>
          </p:cNvSpPr>
          <p:nvPr>
            <p:ph type="body" sz="quarter" idx="19"/>
          </p:nvPr>
        </p:nvSpPr>
        <p:spPr>
          <a:xfrm>
            <a:off x="702548" y="1270159"/>
            <a:ext cx="10542706" cy="2598456"/>
          </a:xfrm>
        </p:spPr>
        <p:txBody>
          <a:bodyPr/>
          <a:lstStyle/>
          <a:p>
            <a:pPr algn="just"/>
            <a:r>
              <a:rPr lang="pl-PL" sz="2400" dirty="0"/>
              <a:t>-próba odpowiedzi na pytanie o przyczyny klęski powstania listopadowego</a:t>
            </a:r>
          </a:p>
          <a:p>
            <a:pPr algn="just"/>
            <a:r>
              <a:rPr lang="pl-PL" sz="2400" dirty="0"/>
              <a:t>-nakreślenie prognozy przyszłości Polski</a:t>
            </a:r>
          </a:p>
          <a:p>
            <a:pPr algn="just"/>
            <a:r>
              <a:rPr lang="pl-PL" sz="2400" dirty="0"/>
              <a:t>-analiza życia społeczeństwa pod jarzmem caratu</a:t>
            </a:r>
          </a:p>
          <a:p>
            <a:pPr algn="just"/>
            <a:r>
              <a:rPr lang="pl-PL" sz="2400" dirty="0"/>
              <a:t>-ukazanie cierpienia narodu, jego niejednorodności i braku zaangażowanie elit w walkę niepodległościową</a:t>
            </a:r>
          </a:p>
          <a:p>
            <a:pPr algn="just"/>
            <a:r>
              <a:rPr lang="pl-PL" sz="2400" dirty="0"/>
              <a:t>-historyczny wymiar cierpienia Polski – znaczenie uniwersalne -&gt; MESJANIZM</a:t>
            </a:r>
          </a:p>
          <a:p>
            <a:pPr algn="just"/>
            <a:r>
              <a:rPr lang="pl-PL" sz="2400" dirty="0"/>
              <a:t>-celem: zwycięstwo podobne do zmartwychwstania, historia i polityka zyskują wymiar ponadhistoryczny</a:t>
            </a:r>
          </a:p>
          <a:p>
            <a:pPr algn="just"/>
            <a:r>
              <a:rPr lang="pl-PL" sz="2400" dirty="0"/>
              <a:t>-kwestie uniwersalne – odpowiedzialność za zło, prawo jednostki do buntu czy wolności, rola i miejsce poety w czasach cierpienia</a:t>
            </a:r>
            <a:br>
              <a:rPr lang="pl-PL" sz="2400" dirty="0"/>
            </a:br>
            <a:r>
              <a:rPr lang="pl-PL" sz="2400" dirty="0"/>
              <a:t> i zniewolenia</a:t>
            </a:r>
          </a:p>
        </p:txBody>
      </p:sp>
    </p:spTree>
    <p:extLst>
      <p:ext uri="{BB962C8B-B14F-4D97-AF65-F5344CB8AC3E}">
        <p14:creationId xmlns:p14="http://schemas.microsoft.com/office/powerpoint/2010/main" val="15041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B7EF009-BCEC-249A-6D50-92D6784090B2}"/>
              </a:ext>
            </a:extLst>
          </p:cNvPr>
          <p:cNvSpPr>
            <a:spLocks noGrp="1"/>
          </p:cNvSpPr>
          <p:nvPr>
            <p:ph idx="1"/>
          </p:nvPr>
        </p:nvSpPr>
        <p:spPr>
          <a:xfrm>
            <a:off x="127819" y="147484"/>
            <a:ext cx="11434916" cy="6710516"/>
          </a:xfrm>
        </p:spPr>
        <p:txBody>
          <a:bodyPr>
            <a:normAutofit/>
          </a:bodyPr>
          <a:lstStyle/>
          <a:p>
            <a:pPr algn="just">
              <a:buFont typeface="Arial" charset="0"/>
              <a:buChar char="•"/>
              <a:defRPr/>
            </a:pPr>
            <a:r>
              <a:rPr lang="pl-PL" sz="1800" dirty="0"/>
              <a:t>postać </a:t>
            </a:r>
            <a:r>
              <a:rPr lang="pl-PL" sz="1800" b="1" dirty="0"/>
              <a:t>Gustawa – Konrada, </a:t>
            </a:r>
            <a:r>
              <a:rPr lang="pl-PL" sz="1800" dirty="0"/>
              <a:t>pojawiająca się również w dwu pozostałych częściach </a:t>
            </a:r>
            <a:r>
              <a:rPr lang="pl-PL" sz="1800" i="1" dirty="0"/>
              <a:t>Dziadów</a:t>
            </a:r>
          </a:p>
          <a:p>
            <a:pPr algn="just">
              <a:buFont typeface="Arial" charset="0"/>
              <a:buChar char="•"/>
              <a:defRPr/>
            </a:pPr>
            <a:r>
              <a:rPr lang="pl-PL" sz="1800" dirty="0"/>
              <a:t>symbol przezwyciężenia marazmu i dramatu osobistego w imię wyzwolenia i wolności kraju</a:t>
            </a:r>
          </a:p>
          <a:p>
            <a:pPr algn="just">
              <a:buFont typeface="Arial" charset="0"/>
              <a:buChar char="•"/>
              <a:defRPr/>
            </a:pPr>
            <a:r>
              <a:rPr lang="pl-PL" sz="1800" b="1" dirty="0"/>
              <a:t>przeobrażenie </a:t>
            </a:r>
            <a:r>
              <a:rPr lang="pl-PL" sz="1800" dirty="0"/>
              <a:t>– staje się Konradem; postać samotna, wrażliwa, ukształtowana poetycko; czuje się kimś wyższym, wyjątkowym, emanuje z niego wewnętrzna siła</a:t>
            </a:r>
          </a:p>
          <a:p>
            <a:pPr algn="just">
              <a:buFont typeface="Arial" charset="0"/>
              <a:buChar char="•"/>
              <a:defRPr/>
            </a:pPr>
            <a:r>
              <a:rPr lang="pl-PL" sz="1800" b="1" dirty="0"/>
              <a:t>uosobienie całego cierpiącego i walczącego narodu</a:t>
            </a:r>
          </a:p>
          <a:p>
            <a:pPr algn="just">
              <a:buFont typeface="Arial" charset="0"/>
              <a:buChar char="•"/>
              <a:defRPr/>
            </a:pPr>
            <a:r>
              <a:rPr lang="pl-PL" sz="1800" dirty="0"/>
              <a:t>staje przed Bogiem w imieniu wszystkich rodaków, decyduje się na pojedynek, który przegrywa</a:t>
            </a:r>
          </a:p>
          <a:p>
            <a:pPr algn="just">
              <a:buFont typeface="Arial" charset="0"/>
              <a:buChar char="•"/>
              <a:defRPr/>
            </a:pPr>
            <a:r>
              <a:rPr lang="pl-PL" sz="1800" dirty="0"/>
              <a:t>Mickiewicz za przyczynę porażki wskazuje pychę Konrada, której przeciwstawia pokorę księdza Piotra</a:t>
            </a:r>
          </a:p>
          <a:p>
            <a:pPr algn="just">
              <a:defRPr/>
            </a:pPr>
            <a:endParaRPr lang="pl-PL" sz="1800" b="1" dirty="0"/>
          </a:p>
          <a:p>
            <a:pPr algn="just">
              <a:defRPr/>
            </a:pPr>
            <a:endParaRPr lang="pl-PL" sz="1800" b="1" dirty="0"/>
          </a:p>
          <a:p>
            <a:pPr algn="just">
              <a:defRPr/>
            </a:pPr>
            <a:endParaRPr lang="pl-PL" sz="1800" b="1" dirty="0"/>
          </a:p>
          <a:p>
            <a:pPr algn="just">
              <a:defRPr/>
            </a:pPr>
            <a:endParaRPr lang="pl-PL" sz="1800" b="1" dirty="0"/>
          </a:p>
          <a:p>
            <a:pPr algn="just">
              <a:defRPr/>
            </a:pPr>
            <a:endParaRPr lang="pl-PL" sz="1800" b="1" dirty="0"/>
          </a:p>
          <a:p>
            <a:pPr>
              <a:defRPr/>
            </a:pPr>
            <a:r>
              <a:rPr lang="pl-PL" sz="1800" b="1" dirty="0"/>
              <a:t>Wątki:</a:t>
            </a:r>
            <a:br>
              <a:rPr lang="pl-PL" sz="1800" dirty="0"/>
            </a:br>
            <a:r>
              <a:rPr lang="pl-PL" sz="1800" dirty="0"/>
              <a:t>	-</a:t>
            </a:r>
            <a:r>
              <a:rPr lang="pl-PL" sz="1800" b="1" dirty="0"/>
              <a:t>patriotyczny</a:t>
            </a:r>
            <a:r>
              <a:rPr lang="pl-PL" sz="1800" dirty="0"/>
              <a:t> – martyrologia Polaków</a:t>
            </a:r>
            <a:br>
              <a:rPr lang="pl-PL" sz="1800" dirty="0"/>
            </a:br>
            <a:r>
              <a:rPr lang="pl-PL" sz="1800" dirty="0"/>
              <a:t>                 prześladowania przez zaborców, opór i walka o wolność;</a:t>
            </a:r>
            <a:br>
              <a:rPr lang="pl-PL" sz="1800" dirty="0"/>
            </a:br>
            <a:r>
              <a:rPr lang="pl-PL" sz="1800" dirty="0"/>
              <a:t>  	-</a:t>
            </a:r>
            <a:r>
              <a:rPr lang="pl-PL" sz="1800" b="1" dirty="0"/>
              <a:t>mesjanizm</a:t>
            </a:r>
            <a:r>
              <a:rPr lang="pl-PL" sz="1800" dirty="0"/>
              <a:t> narodowy –„Polska Chrystusem narodów”;</a:t>
            </a:r>
            <a:br>
              <a:rPr lang="pl-PL" sz="1800" dirty="0"/>
            </a:br>
            <a:r>
              <a:rPr lang="pl-PL" sz="1800" dirty="0"/>
              <a:t> 	-</a:t>
            </a:r>
            <a:r>
              <a:rPr lang="pl-PL" sz="1800" b="1" dirty="0"/>
              <a:t>bunt bohatera przeciw Bogu </a:t>
            </a:r>
            <a:r>
              <a:rPr lang="pl-PL" sz="1800" dirty="0"/>
              <a:t>– zawarty w Wielkiej Improwizacji, </a:t>
            </a:r>
            <a:br>
              <a:rPr lang="pl-PL" sz="1800" dirty="0"/>
            </a:br>
            <a:r>
              <a:rPr lang="pl-PL" sz="1800" dirty="0"/>
              <a:t>                Konrad stał się w niej reprezentantem mesjanizmu indywidualnego;</a:t>
            </a:r>
            <a:br>
              <a:rPr lang="pl-PL" sz="1800" dirty="0"/>
            </a:br>
            <a:r>
              <a:rPr lang="pl-PL" sz="1800" dirty="0"/>
              <a:t>	-</a:t>
            </a:r>
            <a:r>
              <a:rPr lang="pl-PL" sz="1800" b="1" dirty="0"/>
              <a:t>ocena polskiego społeczeństwa </a:t>
            </a:r>
            <a:r>
              <a:rPr lang="pl-PL" sz="1800" dirty="0"/>
              <a:t>– zawiera porównanie Polaków do „lawy”;</a:t>
            </a:r>
            <a:br>
              <a:rPr lang="pl-PL" sz="1800" dirty="0"/>
            </a:br>
            <a:r>
              <a:rPr lang="pl-PL" sz="1800" dirty="0"/>
              <a:t>	-</a:t>
            </a:r>
            <a:r>
              <a:rPr lang="pl-PL" sz="1800" b="1" dirty="0"/>
              <a:t>ocena społeczeństwa rosyjskiego </a:t>
            </a:r>
            <a:r>
              <a:rPr lang="pl-PL" sz="1800" dirty="0"/>
              <a:t>– zawarta, m.in. scenie snu Senatora oraz w Ustępie.</a:t>
            </a:r>
            <a:br>
              <a:rPr lang="pl-PL" sz="1800" dirty="0"/>
            </a:br>
            <a:endParaRPr lang="pl-PL" sz="1800" i="1" dirty="0"/>
          </a:p>
        </p:txBody>
      </p:sp>
      <p:pic>
        <p:nvPicPr>
          <p:cNvPr id="5123" name="Picture 2" descr="Znalezione obrazy dla zapytania dziady cz 3">
            <a:extLst>
              <a:ext uri="{FF2B5EF4-FFF2-40B4-BE49-F238E27FC236}">
                <a16:creationId xmlns:a16="http://schemas.microsoft.com/office/drawing/2014/main" id="{4564C2EB-B81F-0856-8CFB-8D030B652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8455" y="2729305"/>
            <a:ext cx="4433546" cy="2943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ymbol zastępczy zawartości 1">
            <a:extLst>
              <a:ext uri="{FF2B5EF4-FFF2-40B4-BE49-F238E27FC236}">
                <a16:creationId xmlns:a16="http://schemas.microsoft.com/office/drawing/2014/main" id="{631923F3-0A22-908E-0205-F82592192EEA}"/>
              </a:ext>
            </a:extLst>
          </p:cNvPr>
          <p:cNvSpPr>
            <a:spLocks noGrp="1"/>
          </p:cNvSpPr>
          <p:nvPr>
            <p:ph idx="1"/>
          </p:nvPr>
        </p:nvSpPr>
        <p:spPr/>
        <p:txBody>
          <a:bodyPr/>
          <a:lstStyle/>
          <a:p>
            <a:endParaRPr lang="pl-PL" altLang="pl-PL"/>
          </a:p>
        </p:txBody>
      </p:sp>
      <p:sp>
        <p:nvSpPr>
          <p:cNvPr id="35843" name="Tytuł 2">
            <a:extLst>
              <a:ext uri="{FF2B5EF4-FFF2-40B4-BE49-F238E27FC236}">
                <a16:creationId xmlns:a16="http://schemas.microsoft.com/office/drawing/2014/main" id="{D1851ED6-F7E6-9120-6926-112F013AAF59}"/>
              </a:ext>
            </a:extLst>
          </p:cNvPr>
          <p:cNvSpPr>
            <a:spLocks noGrp="1"/>
          </p:cNvSpPr>
          <p:nvPr>
            <p:ph type="title"/>
          </p:nvPr>
        </p:nvSpPr>
        <p:spPr/>
        <p:txBody>
          <a:bodyPr/>
          <a:lstStyle/>
          <a:p>
            <a:endParaRPr lang="pl-PL" altLang="pl-PL"/>
          </a:p>
        </p:txBody>
      </p:sp>
      <p:pic>
        <p:nvPicPr>
          <p:cNvPr id="35844" name="Picture 2">
            <a:extLst>
              <a:ext uri="{FF2B5EF4-FFF2-40B4-BE49-F238E27FC236}">
                <a16:creationId xmlns:a16="http://schemas.microsoft.com/office/drawing/2014/main" id="{0E658C6E-C8EA-91DD-3AE7-C25FFF3F69D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24000" y="0"/>
            <a:ext cx="5283200"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5" name="Picture 3">
            <a:extLst>
              <a:ext uri="{FF2B5EF4-FFF2-40B4-BE49-F238E27FC236}">
                <a16:creationId xmlns:a16="http://schemas.microsoft.com/office/drawing/2014/main" id="{9953D3FD-FC82-DDBA-FD11-67412D841D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659064"/>
            <a:ext cx="5283200" cy="419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6" name="Picture 4">
            <a:extLst>
              <a:ext uri="{FF2B5EF4-FFF2-40B4-BE49-F238E27FC236}">
                <a16:creationId xmlns:a16="http://schemas.microsoft.com/office/drawing/2014/main" id="{33085948-638E-C59E-810B-EC4D645DC1D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580188" y="0"/>
            <a:ext cx="4087812"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7" name="Picture 5">
            <a:extLst>
              <a:ext uri="{FF2B5EF4-FFF2-40B4-BE49-F238E27FC236}">
                <a16:creationId xmlns:a16="http://schemas.microsoft.com/office/drawing/2014/main" id="{50B0A014-D8B1-E10E-17FA-C54F2F20FA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0188" y="3524250"/>
            <a:ext cx="4087812"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EB4F2C-1251-DEB7-B27E-C1243FD2FA5E}"/>
              </a:ext>
            </a:extLst>
          </p:cNvPr>
          <p:cNvSpPr>
            <a:spLocks noGrp="1"/>
          </p:cNvSpPr>
          <p:nvPr>
            <p:ph type="title"/>
          </p:nvPr>
        </p:nvSpPr>
        <p:spPr>
          <a:xfrm>
            <a:off x="362421" y="272990"/>
            <a:ext cx="10542707" cy="479900"/>
          </a:xfrm>
        </p:spPr>
        <p:txBody>
          <a:bodyPr/>
          <a:lstStyle/>
          <a:p>
            <a:r>
              <a:rPr lang="pl-PL" dirty="0"/>
              <a:t>Przemiana bohatera</a:t>
            </a:r>
            <a:br>
              <a:rPr lang="pl-PL" dirty="0"/>
            </a:br>
            <a:r>
              <a:rPr lang="pl-PL" dirty="0"/>
              <a:t> romantycznego</a:t>
            </a:r>
          </a:p>
        </p:txBody>
      </p:sp>
      <p:sp>
        <p:nvSpPr>
          <p:cNvPr id="3" name="Symbol zastępczy tekstu 2">
            <a:extLst>
              <a:ext uri="{FF2B5EF4-FFF2-40B4-BE49-F238E27FC236}">
                <a16:creationId xmlns:a16="http://schemas.microsoft.com/office/drawing/2014/main" id="{9778445F-B620-8E34-6598-09162D757D3F}"/>
              </a:ext>
            </a:extLst>
          </p:cNvPr>
          <p:cNvSpPr>
            <a:spLocks noGrp="1"/>
          </p:cNvSpPr>
          <p:nvPr>
            <p:ph type="body" sz="quarter" idx="19"/>
          </p:nvPr>
        </p:nvSpPr>
        <p:spPr>
          <a:xfrm>
            <a:off x="231079" y="1914300"/>
            <a:ext cx="4458858" cy="4064328"/>
          </a:xfrm>
        </p:spPr>
        <p:txBody>
          <a:bodyPr/>
          <a:lstStyle/>
          <a:p>
            <a:r>
              <a:rPr lang="pl-PL" sz="2400" dirty="0"/>
              <a:t>Czytamy, s. 165-168.</a:t>
            </a:r>
          </a:p>
          <a:p>
            <a:endParaRPr lang="pl-PL" sz="2400" dirty="0"/>
          </a:p>
          <a:p>
            <a:r>
              <a:rPr lang="pl-PL" sz="2400" dirty="0"/>
              <a:t>-czas i miejsce</a:t>
            </a:r>
          </a:p>
          <a:p>
            <a:r>
              <a:rPr lang="pl-PL" sz="2400" dirty="0"/>
              <a:t>-bohater – cechy, emocje</a:t>
            </a:r>
          </a:p>
          <a:p>
            <a:r>
              <a:rPr lang="pl-PL" sz="2400" dirty="0"/>
              <a:t>-przemyślenia na temat wolności</a:t>
            </a:r>
          </a:p>
          <a:p>
            <a:r>
              <a:rPr lang="pl-PL" sz="2400" dirty="0"/>
              <a:t>-sen</a:t>
            </a:r>
          </a:p>
          <a:p>
            <a:r>
              <a:rPr lang="pl-PL" sz="2400" dirty="0"/>
              <a:t>-symboliczne znaczenie przestrzeni</a:t>
            </a:r>
          </a:p>
          <a:p>
            <a:r>
              <a:rPr lang="pl-PL" sz="2400" dirty="0"/>
              <a:t>-romantyczna filozofia i wiara</a:t>
            </a:r>
          </a:p>
          <a:p>
            <a:r>
              <a:rPr lang="pl-PL" sz="2400" dirty="0"/>
              <a:t> w jednostkę</a:t>
            </a:r>
          </a:p>
          <a:p>
            <a:endParaRPr lang="pl-PL" sz="2400" dirty="0"/>
          </a:p>
          <a:p>
            <a:endParaRPr lang="pl-PL" sz="2400" dirty="0"/>
          </a:p>
          <a:p>
            <a:endParaRPr lang="pl-PL" sz="2400" dirty="0"/>
          </a:p>
        </p:txBody>
      </p:sp>
      <p:pic>
        <p:nvPicPr>
          <p:cNvPr id="4098" name="Picture 2">
            <a:extLst>
              <a:ext uri="{FF2B5EF4-FFF2-40B4-BE49-F238E27FC236}">
                <a16:creationId xmlns:a16="http://schemas.microsoft.com/office/drawing/2014/main" id="{C2396FCC-7AD3-988D-DFE6-7688EDFB30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2658" y="2713674"/>
            <a:ext cx="4758813" cy="4160220"/>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F4561BA0-F166-A0BC-223B-BB46A8AD02DB}"/>
              </a:ext>
            </a:extLst>
          </p:cNvPr>
          <p:cNvPicPr>
            <a:picLocks noChangeAspect="1"/>
          </p:cNvPicPr>
          <p:nvPr/>
        </p:nvPicPr>
        <p:blipFill>
          <a:blip r:embed="rId4"/>
          <a:stretch>
            <a:fillRect/>
          </a:stretch>
        </p:blipFill>
        <p:spPr>
          <a:xfrm>
            <a:off x="4920431" y="0"/>
            <a:ext cx="4022622" cy="2713674"/>
          </a:xfrm>
          <a:prstGeom prst="rect">
            <a:avLst/>
          </a:prstGeom>
        </p:spPr>
      </p:pic>
      <p:pic>
        <p:nvPicPr>
          <p:cNvPr id="4" name="Obraz 3">
            <a:extLst>
              <a:ext uri="{FF2B5EF4-FFF2-40B4-BE49-F238E27FC236}">
                <a16:creationId xmlns:a16="http://schemas.microsoft.com/office/drawing/2014/main" id="{960ABFA3-A8E5-1615-E25A-5DE7941D0B4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a14:imgEffect>
                  </a14:imgLayer>
                </a14:imgProps>
              </a:ext>
            </a:extLst>
          </a:blip>
          <a:stretch>
            <a:fillRect/>
          </a:stretch>
        </p:blipFill>
        <p:spPr>
          <a:xfrm>
            <a:off x="9017453" y="0"/>
            <a:ext cx="3286584" cy="4172532"/>
          </a:xfrm>
          <a:prstGeom prst="rect">
            <a:avLst/>
          </a:prstGeom>
        </p:spPr>
      </p:pic>
    </p:spTree>
    <p:extLst>
      <p:ext uri="{BB962C8B-B14F-4D97-AF65-F5344CB8AC3E}">
        <p14:creationId xmlns:p14="http://schemas.microsoft.com/office/powerpoint/2010/main" val="1280729573"/>
      </p:ext>
    </p:extLst>
  </p:cSld>
  <p:clrMapOvr>
    <a:masterClrMapping/>
  </p:clrMapOvr>
</p:sld>
</file>

<file path=ppt/theme/theme1.xml><?xml version="1.0" encoding="utf-8"?>
<a:theme xmlns:a="http://schemas.openxmlformats.org/drawingml/2006/main" name="Motyw pakietu Office">
  <a:themeElements>
    <a:clrScheme name="Custom 16">
      <a:dk1>
        <a:srgbClr val="000000"/>
      </a:dk1>
      <a:lt1>
        <a:srgbClr val="FFFFFF"/>
      </a:lt1>
      <a:dk2>
        <a:srgbClr val="574512"/>
      </a:dk2>
      <a:lt2>
        <a:srgbClr val="6C3C0D"/>
      </a:lt2>
      <a:accent1>
        <a:srgbClr val="DDDDDD"/>
      </a:accent1>
      <a:accent2>
        <a:srgbClr val="616A78"/>
      </a:accent2>
      <a:accent3>
        <a:srgbClr val="B18A2C"/>
      </a:accent3>
      <a:accent4>
        <a:srgbClr val="D87C1B"/>
      </a:accent4>
      <a:accent5>
        <a:srgbClr val="2E515E"/>
      </a:accent5>
      <a:accent6>
        <a:srgbClr val="1D7CB8"/>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5244433_TF33940113_Win32" id="{F83FD968-C11A-478F-813F-48EABF4A43D8}" vid="{06BDE5D2-999E-4334-84F3-D1EC8E35508B}"/>
    </a:ext>
  </a:extLst>
</a:theme>
</file>

<file path=ppt/theme/theme2.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Prezentacja dowodów asercji</Template>
  <TotalTime>971</TotalTime>
  <Words>5820</Words>
  <Application>Microsoft Office PowerPoint</Application>
  <PresentationFormat>Panoramiczny</PresentationFormat>
  <Paragraphs>475</Paragraphs>
  <Slides>59</Slides>
  <Notes>6</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59</vt:i4>
      </vt:variant>
    </vt:vector>
  </HeadingPairs>
  <TitlesOfParts>
    <vt:vector size="65" baseType="lpstr">
      <vt:lpstr>Arial</vt:lpstr>
      <vt:lpstr>Calibri</vt:lpstr>
      <vt:lpstr>Garamond</vt:lpstr>
      <vt:lpstr>Times New Roman</vt:lpstr>
      <vt:lpstr>Wingdings</vt:lpstr>
      <vt:lpstr>Motyw pakietu Office</vt:lpstr>
      <vt:lpstr>„NARODOWEJ SPRAWY MĘCZENNIKOM”</vt:lpstr>
      <vt:lpstr>Dziady, cz. III  1. Geneza 2. O tyranii władzy 3. Przemiana bohatera romantycznego 4.Nasz naród jak lawa 5. Romantyczny bunt jednostki 6. Polska Chrystusem narodów 8. Martyrologia narodu polskiego 7. Obraz Rosjan </vt:lpstr>
      <vt:lpstr>Czas i okoliczności powstania    -1832 r. w Dreźnie -przyczyną napisania był upadek powstania listopadowego -1831 r. Mickiewicz próbuje się przedostać z Rzymu do Poznania, by wziąć udział w  walkach, jednak powstanie wówczas się już kończyło -dołączył do emigrantów w Dreźnie -rozgoryczenie, gniew, chęć zemsty – refleksja historiozoficzna -odwołania do działalności filomatów i filaretów, wileńskiego procesu studentów, z lat 1823-1824 -Dziady jako wypowiedź na temat aktualnej sytuacji Polaków  </vt:lpstr>
      <vt:lpstr>Budowa</vt:lpstr>
      <vt:lpstr>BUDOWA ARCYDRAMATU</vt:lpstr>
      <vt:lpstr>Problematyka</vt:lpstr>
      <vt:lpstr>Prezentacja programu PowerPoint</vt:lpstr>
      <vt:lpstr>Prezentacja programu PowerPoint</vt:lpstr>
      <vt:lpstr>Przemiana bohatera  romantycznego</vt:lpstr>
      <vt:lpstr>Prezentacja programu PowerPoint</vt:lpstr>
      <vt:lpstr>Prezentacja programu PowerPoint</vt:lpstr>
      <vt:lpstr>PROLOG - Litwa</vt:lpstr>
      <vt:lpstr>Jak lawa!  Czytamy,  s. 169-174.</vt:lpstr>
      <vt:lpstr>Prezentacja programu PowerPoint</vt:lpstr>
      <vt:lpstr>Krytyczna ocena polskiego społeczeństwa</vt:lpstr>
      <vt:lpstr>O tyranii władzy Czytamy, s. 175-177.</vt:lpstr>
      <vt:lpstr>Marzenia i lęki Senatora</vt:lpstr>
      <vt:lpstr>Sen senatora – przyjemny moment</vt:lpstr>
      <vt:lpstr>Sen Senatora – nieprzyjemny moment</vt:lpstr>
      <vt:lpstr>Co więcej… </vt:lpstr>
      <vt:lpstr>Czy wiesz, że…</vt:lpstr>
      <vt:lpstr>O tyranii władzy</vt:lpstr>
      <vt:lpstr>Porozmawiajmy…</vt:lpstr>
      <vt:lpstr>Rozmawiajmy dalej…</vt:lpstr>
      <vt:lpstr>I jeszcze rozmawiajmy…</vt:lpstr>
      <vt:lpstr>Martyrologia narodu polskiego, czytamy:  s. 180-185.</vt:lpstr>
      <vt:lpstr>Opowieść o Cichowskim (Adolf)</vt:lpstr>
      <vt:lpstr>Sprawa Rollisona – „grzbiet jakobiński – rewolucjonista, buntownik, hultaj”; „Polaki odbiorą nasz handel skórami”</vt:lpstr>
      <vt:lpstr>Martyrologia</vt:lpstr>
      <vt:lpstr>MĘCZEŃSKA POLSKA PO PIERWSZYM ROZBIORZE 1772 R. (PRZEDMOWA)</vt:lpstr>
      <vt:lpstr> MARTYROLOGIA* młodzieży polskiej w III cz. „Dziadów”  * MĘCZEŃSTWO i CIERPIENIE NARODU POLSKIEGO</vt:lpstr>
      <vt:lpstr>Bunt jednostki Czytamy, s. 187-189.</vt:lpstr>
      <vt:lpstr> PROMETEIZM </vt:lpstr>
      <vt:lpstr>AKT I SCENA I  -  „pieśni zemsty” :  „Tak! Zemsta,  zemsta,  zemsta na wroga,  Z Bogiem i choćby mimo Boga!”)  </vt:lpstr>
      <vt:lpstr>MAŁA IMPROWIZACJA</vt:lpstr>
      <vt:lpstr>SCENA II, IMPROWIZACJA</vt:lpstr>
      <vt:lpstr>Wielka Improwizacja  „Kiedy sam śpiewam w sobie, Śpiewam samemu sobie.”  „Ja najwyższy z czujących na ziemnym padole.”  „Dałeś mnie najkrótsze życie I najmocniejsze uczucie”  „Widzisz, żem pierwszy z ludzi i z aniołów tłumu, Że Cię znam lepiej niźli Twoje archanioły” </vt:lpstr>
      <vt:lpstr>Prezentacja programu PowerPoint</vt:lpstr>
      <vt:lpstr>Sen – „życie duszy”</vt:lpstr>
      <vt:lpstr>Wymowa</vt:lpstr>
      <vt:lpstr>Pojedynek</vt:lpstr>
      <vt:lpstr>Spowiedź Konrada </vt:lpstr>
      <vt:lpstr>KONRAD</vt:lpstr>
      <vt:lpstr>Polska Chrystusem narodów Czytamy, s. 191-193.</vt:lpstr>
      <vt:lpstr>Mesjanizm (Słownik języka polskiego)</vt:lpstr>
      <vt:lpstr>Przepowiednia dla Polski- mesjanizm w scenie „Widzenia Księdza Piotra”.</vt:lpstr>
      <vt:lpstr>Scena V – widzenie Ks. Piotra s. 139.</vt:lpstr>
      <vt:lpstr>Przeczytaj fragment tekstu. Następnie znajdź podobieństwa między sceną przesłuchania księdza Piotra a męką Chrystusa. </vt:lpstr>
      <vt:lpstr>Prezentacja programu PowerPoint</vt:lpstr>
      <vt:lpstr>Prezentacja programu PowerPoint</vt:lpstr>
      <vt:lpstr>Prezentacja programu PowerPoint</vt:lpstr>
      <vt:lpstr>Widzenie Ks. Piotra – zapowiedź „wskrzesiciela narodu”</vt:lpstr>
      <vt:lpstr>Mesjanizm polski</vt:lpstr>
      <vt:lpstr>Obraz Rosjan czytamy, s. 194-195.</vt:lpstr>
      <vt:lpstr>Obraz społeczeństwa rosyjskiego  (Ustęp; Do przyjaciół Moskali) </vt:lpstr>
      <vt:lpstr>Podsumowanie</vt:lpstr>
      <vt:lpstr>III cz. „Dziadów” jako dramat romantyczny</vt:lpstr>
      <vt:lpstr>http://www.scholaris.pl/resources/run/id/48469 </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Izabela Drężek</dc:creator>
  <cp:lastModifiedBy>Izabela Drężek</cp:lastModifiedBy>
  <cp:revision>16</cp:revision>
  <dcterms:created xsi:type="dcterms:W3CDTF">2025-01-02T16:13:36Z</dcterms:created>
  <dcterms:modified xsi:type="dcterms:W3CDTF">2025-02-18T14:50:15Z</dcterms:modified>
</cp:coreProperties>
</file>