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304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8" r:id="rId33"/>
    <p:sldId id="287" r:id="rId34"/>
    <p:sldId id="289" r:id="rId35"/>
    <p:sldId id="290" r:id="rId36"/>
    <p:sldId id="286" r:id="rId37"/>
    <p:sldId id="291" r:id="rId38"/>
    <p:sldId id="292" r:id="rId39"/>
    <p:sldId id="293" r:id="rId40"/>
    <p:sldId id="296" r:id="rId41"/>
    <p:sldId id="294" r:id="rId42"/>
    <p:sldId id="295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9071D-B97B-4F97-A107-2160E892DFBB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4B8A-9DA4-466F-857A-B0AABE0ACBE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062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9848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1028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576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3862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4656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323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8941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2982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113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9943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267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6239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597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F08D98-D6E4-7FCD-5BDC-E57BBEEA1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EEAB44A-606F-210C-D242-75357599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CCE287-D15C-7631-D64F-457FFC1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824442-3894-BE97-DCEE-67DCC34B5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FFDD45-F935-F698-0AB0-DD98A9EC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984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F200B5-3E2B-B97D-035C-1AF6E8E3E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C2DF67F-FFF4-8153-9245-0220315CA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1081BE-7C63-10E8-2841-A9BD37827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53CBFA6-76F3-76A2-8813-5D3ECF70C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1349EE-15F1-CACA-F2C4-6E5A57F5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680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73AC6FE-0C5E-306B-4B72-BD69BD6DBB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09ED5A-FBF3-B2F5-4B6F-185D225B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27A019-0FEC-53AB-6968-9CADE58D2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292C864-4D4B-818A-A030-4CFFFBC7D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09A9C9-6B6C-3F57-BC76-375B20014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633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6595AD-15DA-8AB3-136E-A3EDE267E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C18AE7-5473-0F8E-7939-A2FDBDD79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C93C8A7-7C3D-F4A3-2EF0-C8394E608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D0C789-A8A0-1A2A-7313-D56A75474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452C0D-1ECB-A1C9-CED0-C30F5BC4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786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322E92-1AE4-0FC4-8D3F-46A8D364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DCFBCDB-37CE-05AC-A9B7-8C7C10D48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3D5AC8F-AFDE-0F9D-E392-475CCDF2C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53A8B43-658E-7740-E0B1-C2618768E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DE2A05A-8F22-EEFE-52BF-5ADEEC1E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349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C1ECD3-C4A0-57CF-1B26-EF19DCD8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77E6DC-C845-F1B3-1861-3AF7A924A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75BC75-71D2-05D1-CE6D-134EA9364F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894164B-0BF4-8830-1375-ABA918392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38DE269-586D-AFAC-6966-CAC8497E6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04920AE-C829-6288-35C2-42F738815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046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AAD2BC-0CBC-CF6E-62FF-0664888B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CBF530-7C2C-287B-EBB7-0CA64B3F9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65C6BF-2FFF-1FCE-9751-6CF8D9D62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C928E4D-AD9A-7E06-C259-2BF4386BA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C457DD1-9D95-E6B6-2C06-C6EF3117A6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E82E4EF-57A4-76E8-7592-306F061F2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F10990E-E4DD-F4D7-FA82-F0FBF0A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4529D2B-9BB5-9094-C887-9C128214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702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C5F26B-CCF8-1CE7-4338-5E9E0166F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801F102-C23C-A61E-49B5-49B2FF26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2CFD590-B60E-22CD-9C72-1D3C0D7DD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07A0BF2-6893-6D1A-7E92-8D58D0CF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611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B58D504-6C6A-CFDB-10D6-83662AAB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F646B05-7932-54D4-9121-9B92502B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3A1D3DF-A786-8B36-9EA0-882387D91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416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960C03-1F20-2EB3-C2C0-37750D201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412983-71A6-A81C-6C06-396F8DCA7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47D8FD-890B-79AC-3E7D-3A41F7D19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899F4C-E953-52EA-EEDD-60D8BFD1C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5D8A89-CBFC-AD5E-3977-EF004A196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95B27F4-0C88-4AC5-9389-B1ED8232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363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186E45-019D-307A-4934-B7F3681E3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2CB9C70-06D2-AFE3-55D9-DF5AECACD3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DA19FFB-600A-AD00-5EAF-54B0D995C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17B7019-D77B-1955-4090-D0431AE71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E0CB031-EA90-4AE0-585A-B97A2A9D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BCB8053-35BF-1ECC-A38A-52D177A3C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065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D0FDD34-589C-4CBB-1E97-CA1ADF157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1CD75E-06B4-F049-2FBA-1E42D3787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6F695E-0C16-9A99-71EB-37BD7AFF21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BE9E37-BC8D-4FD9-984C-B3DEA6E089B1}" type="datetimeFigureOut">
              <a:rPr lang="pl-PL" smtClean="0"/>
              <a:t>11.02.2026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FEF96D-6F5A-DE60-C9E6-6324E6AA1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D21796-5FEB-0587-A13E-C90017620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886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2B9403-EA24-92DE-B8DD-A89149AE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5953" y="477018"/>
            <a:ext cx="6066503" cy="2387600"/>
          </a:xfrm>
        </p:spPr>
        <p:txBody>
          <a:bodyPr/>
          <a:lstStyle/>
          <a:p>
            <a:r>
              <a:rPr lang="pl-PL" dirty="0"/>
              <a:t>Eliza </a:t>
            </a:r>
            <a:br>
              <a:rPr lang="pl-PL" dirty="0"/>
            </a:br>
            <a:r>
              <a:rPr lang="pl-PL" dirty="0"/>
              <a:t>Orzeszkowa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9D06E5E-99A5-22A7-F4E8-896845AE8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2063" y="3153103"/>
            <a:ext cx="9144000" cy="1655762"/>
          </a:xfrm>
        </p:spPr>
        <p:txBody>
          <a:bodyPr/>
          <a:lstStyle/>
          <a:p>
            <a:r>
              <a:rPr lang="pl-PL" dirty="0"/>
              <a:t>„Gloria </a:t>
            </a:r>
            <a:r>
              <a:rPr lang="pl-PL" dirty="0" err="1"/>
              <a:t>victis</a:t>
            </a:r>
            <a:r>
              <a:rPr lang="pl-PL" dirty="0"/>
              <a:t>”</a:t>
            </a:r>
          </a:p>
          <a:p>
            <a:r>
              <a:rPr lang="pl-PL" dirty="0"/>
              <a:t>„Nad Niemnem”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662FD2-E506-FB41-73C2-D344A820F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820"/>
            <a:ext cx="354330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68E9391-F6EE-02ED-8ECC-DC4294C25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153" y="704836"/>
            <a:ext cx="3743847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A1182B-9E70-C42A-D078-3760B0A3F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99" y="365125"/>
            <a:ext cx="10515600" cy="1325563"/>
          </a:xfrm>
        </p:spPr>
        <p:txBody>
          <a:bodyPr/>
          <a:lstStyle/>
          <a:p>
            <a:r>
              <a:rPr lang="pl-PL" dirty="0"/>
              <a:t>Po przeczytaniu, s.123-131.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8914DF-2013-9FD8-0479-AC6177050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73132" cy="4351338"/>
          </a:xfrm>
        </p:spPr>
        <p:txBody>
          <a:bodyPr/>
          <a:lstStyle/>
          <a:p>
            <a:r>
              <a:rPr lang="pl-PL" dirty="0"/>
              <a:t>animizacja, personifikacja</a:t>
            </a:r>
          </a:p>
          <a:p>
            <a:r>
              <a:rPr lang="pl-PL" dirty="0"/>
              <a:t>rozmowa drzew i kwiatów z wiatrem</a:t>
            </a:r>
          </a:p>
          <a:p>
            <a:r>
              <a:rPr lang="pl-PL" dirty="0"/>
              <a:t>obraz powstania i powstańców (tragizm, heroizm, odwaga, poświęcenie, gloryfikacja)</a:t>
            </a:r>
          </a:p>
          <a:p>
            <a:r>
              <a:rPr lang="pl-PL" dirty="0"/>
              <a:t>rola drzew</a:t>
            </a:r>
          </a:p>
          <a:p>
            <a:r>
              <a:rPr lang="pl-PL" dirty="0"/>
              <a:t>wiatr jako symbol</a:t>
            </a:r>
          </a:p>
          <a:p>
            <a:endParaRPr lang="pl-PL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E064E41-D20D-EB34-47D6-20BBD8EC3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77" y="0"/>
            <a:ext cx="5357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65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BE01AC-D486-666F-1097-DDD3B64D3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FDFC80-AB34-4858-A588-2351DA2D0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056E8EF-C222-6D6F-AAA4-99BFD2263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371" y="163280"/>
            <a:ext cx="7821116" cy="332468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0735C31-5E69-6711-080E-BDE25D52B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28" y="3594296"/>
            <a:ext cx="7954485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93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6BB585-054B-C8A7-C58F-3367AFE5A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367" y="2293361"/>
            <a:ext cx="4517571" cy="3926132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wyidealizowany Traugutt</a:t>
            </a:r>
          </a:p>
          <a:p>
            <a:r>
              <a:rPr lang="pl-PL" dirty="0"/>
              <a:t>mitologizacja postaci</a:t>
            </a:r>
          </a:p>
          <a:p>
            <a:r>
              <a:rPr lang="pl-PL" dirty="0"/>
              <a:t>stylizacja na język Biblii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Niczym Mojżesz czy Chrystus, Leonidas, wódz czy  zbawiciel, uosobienie poświęcenia, duchowy przywódca, autorytet moralny – walka o przyszłość</a:t>
            </a:r>
          </a:p>
          <a:p>
            <a:endParaRPr lang="pl-PL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83358CC-E26E-673B-961B-88FA138DF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373" y="574158"/>
            <a:ext cx="7099738" cy="615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948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244F68-6AB5-3052-45A9-28222F9AA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D7BFBA-D28C-6A23-587F-2E5BEBCFE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F46A6A5-2B85-881C-221A-83E72E8A0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391" y="0"/>
            <a:ext cx="8097380" cy="399153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DC5CF58-F144-5F18-D13A-8EB22C96E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678" y="4949610"/>
            <a:ext cx="7830643" cy="15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20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744C36-3624-FCC0-9D31-01089016A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Heroiczno-patetyczny sposób przedstawiania zrywów narodowych w polskiej kulturze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B81694-4772-5AAC-5A26-42AA0863E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E2AF44D-9BD6-C2F3-D6EE-24C5A1975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499" y="1866682"/>
            <a:ext cx="9054166" cy="368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2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198393-7AC3-82EE-EE86-4ED12E1D1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Józef Bachórz: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AEF47-19DE-ED92-3740-A18B0E3F8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64747"/>
            <a:ext cx="10515600" cy="3112216"/>
          </a:xfrm>
        </p:spPr>
        <p:txBody>
          <a:bodyPr/>
          <a:lstStyle/>
          <a:p>
            <a:r>
              <a:rPr lang="pl-PL" dirty="0"/>
              <a:t>Opowieść dębu i świerku a Tarłowski (wygląd, cechy charakteru i stosunek narratora)</a:t>
            </a:r>
          </a:p>
          <a:p>
            <a:endParaRPr lang="pl-PL" dirty="0"/>
          </a:p>
          <a:p>
            <a:r>
              <a:rPr lang="pl-PL" dirty="0"/>
              <a:t>Delikatny, dziewczęca uroda, zamyślony -&gt; brudny, zakrwawiony, niespokojny</a:t>
            </a:r>
          </a:p>
          <a:p>
            <a:r>
              <a:rPr lang="pl-PL" dirty="0"/>
              <a:t>Odważny, skromny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F2CBCE6-5EF4-9D9B-0D0A-2C430B95E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872" y="1346448"/>
            <a:ext cx="8859328" cy="132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57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1D22E-81FC-E59A-FDFD-95A38C250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72756"/>
            <a:ext cx="4923274" cy="618978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Obrazowanie apokaliptyczne</a:t>
            </a:r>
          </a:p>
          <a:p>
            <a:pPr marL="0" indent="0">
              <a:buNone/>
            </a:pPr>
            <a:r>
              <a:rPr lang="pl-PL" dirty="0"/>
              <a:t>(groza wojny, śmierci, katastrofizm, walka dobra ze złem, tragizm klęski powstania przeplata się z wizją przyszłego zwycięstwa; przyroda staje się świadkiem historii, narratorem i triumfalnym </a:t>
            </a:r>
            <a:r>
              <a:rPr lang="pl-PL" dirty="0" err="1"/>
              <a:t>obwieścicielem</a:t>
            </a:r>
            <a:r>
              <a:rPr lang="pl-PL" dirty="0"/>
              <a:t> chwały pokonanych, przekazując ich dzieje i legendę, przezwyciężając zapomnienie, powstańcy jako męczennicy, są niczym święci)</a:t>
            </a:r>
          </a:p>
          <a:p>
            <a:r>
              <a:rPr lang="pl-PL" dirty="0"/>
              <a:t>Sakralizacja postaci Tarłowskiego</a:t>
            </a:r>
          </a:p>
          <a:p>
            <a:r>
              <a:rPr lang="pl-PL" dirty="0"/>
              <a:t>Zmiana roli wiatru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F354DCF-B9C0-802B-0243-BB0DDA931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274" y="780596"/>
            <a:ext cx="7268726" cy="499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9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DA067-07A7-F46E-E0E2-87F70E587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Porozmawiajmy o utworze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38D6F1-2243-F044-E565-2A7D239D2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Cechy baśni, mitu i legendy.</a:t>
            </a:r>
          </a:p>
          <a:p>
            <a:r>
              <a:rPr lang="pl-PL" dirty="0"/>
              <a:t>Nawiązanie do etosu rycerskiego.</a:t>
            </a:r>
          </a:p>
          <a:p>
            <a:r>
              <a:rPr lang="pl-PL" dirty="0"/>
              <a:t>Cechy stylu poetyckiego.</a:t>
            </a:r>
          </a:p>
          <a:p>
            <a:r>
              <a:rPr lang="pl-PL" dirty="0"/>
              <a:t>Motyw grobu.</a:t>
            </a:r>
          </a:p>
          <a:p>
            <a:r>
              <a:rPr lang="pl-PL" dirty="0"/>
              <a:t>Ocena powstania i powstańców.</a:t>
            </a:r>
          </a:p>
        </p:txBody>
      </p:sp>
    </p:spTree>
    <p:extLst>
      <p:ext uri="{BB962C8B-B14F-4D97-AF65-F5344CB8AC3E}">
        <p14:creationId xmlns:p14="http://schemas.microsoft.com/office/powerpoint/2010/main" val="1568920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ED7132-94DA-D9B5-E927-BAC08AFA7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Baśń, mit, legenda?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723111-71EA-A93F-4B94-08F97E42A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l-PL" dirty="0"/>
              <a:t>Cechy baśni:</a:t>
            </a:r>
          </a:p>
          <a:p>
            <a:r>
              <a:rPr lang="pl-PL" b="1" dirty="0"/>
              <a:t>Fantastyczne elementy (m</a:t>
            </a:r>
            <a:r>
              <a:rPr lang="pl-PL" dirty="0"/>
              <a:t>ówiące drzewa, wiatr, który snuje opowieść) </a:t>
            </a:r>
          </a:p>
          <a:p>
            <a:r>
              <a:rPr lang="pl-PL" b="1" dirty="0"/>
              <a:t>Uniwersalne przesłanie</a:t>
            </a:r>
            <a:r>
              <a:rPr lang="pl-PL" dirty="0"/>
              <a:t> (o zwycięstwie dobra nad złem)</a:t>
            </a:r>
          </a:p>
          <a:p>
            <a:pPr marL="0" indent="0">
              <a:buNone/>
            </a:pPr>
            <a:r>
              <a:rPr lang="pl-PL" dirty="0"/>
              <a:t>Cechy mitu:</a:t>
            </a:r>
          </a:p>
          <a:p>
            <a:r>
              <a:rPr lang="pl-PL" b="1" dirty="0"/>
              <a:t>Apoteoza bohaterów (d</a:t>
            </a:r>
            <a:r>
              <a:rPr lang="pl-PL" dirty="0"/>
              <a:t>ziałania powstańców są przedstawione jako heroiczny czyn o wielkiej wartości historycznej i moralnej)</a:t>
            </a:r>
          </a:p>
          <a:p>
            <a:r>
              <a:rPr lang="pl-PL" b="1" dirty="0"/>
              <a:t>Walka dobra ze złem (b</a:t>
            </a:r>
            <a:r>
              <a:rPr lang="pl-PL" dirty="0"/>
              <a:t>itwa z perspektywy apokaliptycznej staje się ścieraniem się odwiecznych sił dobra i zła)</a:t>
            </a:r>
          </a:p>
          <a:p>
            <a:r>
              <a:rPr lang="pl-PL" b="1" dirty="0"/>
              <a:t>Perspektywa wieczności (d</a:t>
            </a:r>
            <a:r>
              <a:rPr lang="pl-PL" dirty="0"/>
              <a:t>ziałania bohaterów nie dotyczą tylko ich samych, ale przyszłości i walki o wolność, co ma wymiar sakralny)</a:t>
            </a:r>
          </a:p>
          <a:p>
            <a:pPr marL="0" indent="0">
              <a:buNone/>
            </a:pPr>
            <a:r>
              <a:rPr lang="pl-PL" dirty="0"/>
              <a:t>Cechy legendy:</a:t>
            </a:r>
          </a:p>
          <a:p>
            <a:r>
              <a:rPr lang="pl-PL" b="1" dirty="0"/>
              <a:t>Opowieść o autentycznych wydarzeniach (f</a:t>
            </a:r>
            <a:r>
              <a:rPr lang="pl-PL" dirty="0"/>
              <a:t>abuła jest osadzona w konkretnej rzeczywistości historycznej – klęsce powstania styczniowego)</a:t>
            </a:r>
          </a:p>
          <a:p>
            <a:r>
              <a:rPr lang="pl-PL" b="1" dirty="0"/>
              <a:t>Połączenie faktów i fantazji (o</a:t>
            </a:r>
            <a:r>
              <a:rPr lang="pl-PL" dirty="0"/>
              <a:t>bok postaci historycznych (np. Traugutt) pojawiają się elementy fantastyczne, a całość ma konwencję narracji wiecznego lasu)</a:t>
            </a:r>
          </a:p>
          <a:p>
            <a:r>
              <a:rPr lang="pl-PL" b="1" dirty="0"/>
              <a:t>Nawiązanie do rzeczywistych postaci (p</a:t>
            </a:r>
            <a:r>
              <a:rPr lang="pl-PL" dirty="0"/>
              <a:t>ostacie Traugutta i Tarłowskiego mają cechy sakralne, przypominając świętych czy Chrystusa)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0665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3A7443-A89E-F070-1F2D-5FF7BD489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ADDFB5-1ACC-59D5-0F0D-7BA120AE0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F1D1F-5F3D-066D-69A6-D40B2FB11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38150"/>
            <a:ext cx="11811000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766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45ECFA-A1B1-5B15-D5A0-1C419A56B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3304" y="365125"/>
            <a:ext cx="6510496" cy="132556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C5B777-C74D-E2F1-481E-8B8367E5D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3304" y="1825625"/>
            <a:ext cx="6510495" cy="4351338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1EAA311-BB08-7086-8F13-DA7E22B8D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4702629" cy="686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91D1027-88BE-25C3-4D87-D461AA0F9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28" y="-1"/>
            <a:ext cx="4753155" cy="686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804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68CFF2-3E4D-715F-BA54-FA8CD656E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Czytamy, s. 133-135. NAWIĄZANIE!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356D50-4370-6812-D908-1A0CDEF9D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69" y="5529316"/>
            <a:ext cx="11164614" cy="1325564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Wańkowiczówna a Tarłowski</a:t>
            </a:r>
          </a:p>
          <a:p>
            <a:r>
              <a:rPr lang="pl-PL" dirty="0"/>
              <a:t>Cechy lamentu</a:t>
            </a:r>
          </a:p>
          <a:p>
            <a:r>
              <a:rPr lang="pl-PL" dirty="0"/>
              <a:t>Waga pamięci po powstańcach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D8DD5D7F-080D-64DD-F0EB-54E64EB79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343025"/>
            <a:ext cx="10267950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664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F14336-7ED0-43EE-B94B-9531E38F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POWIEŚĆ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93E81F-1862-F7DF-B3A2-CF5F213C7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7F3FC1B5-ED5F-4C65-1F95-04508021C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2947"/>
            <a:ext cx="8387310" cy="489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8FA5E667-6826-A719-8F3E-A1F889F42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0"/>
            <a:ext cx="5391150" cy="275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>
            <a:extLst>
              <a:ext uri="{FF2B5EF4-FFF2-40B4-BE49-F238E27FC236}">
                <a16:creationId xmlns:a16="http://schemas.microsoft.com/office/drawing/2014/main" id="{C076A313-080E-8006-591E-DB51D085B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-14117"/>
            <a:ext cx="3028950" cy="277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AC37F9AE-678E-DB5B-490D-9627EDE57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468282"/>
            <a:ext cx="3962400" cy="438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507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6E77D8-91A7-56F0-4674-8F3A5826A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86" y="312573"/>
            <a:ext cx="11774214" cy="1821027"/>
          </a:xfrm>
        </p:spPr>
        <p:txBody>
          <a:bodyPr>
            <a:normAutofit fontScale="90000"/>
          </a:bodyPr>
          <a:lstStyle/>
          <a:p>
            <a:r>
              <a:rPr lang="pl-PL" dirty="0"/>
              <a:t>Na podstawie tabeli ze strony 137, omów podobieństwa i różnice między powieścią realistyczną (tendencyjną </a:t>
            </a:r>
            <a:br>
              <a:rPr lang="pl-PL" dirty="0"/>
            </a:br>
            <a:r>
              <a:rPr lang="pl-PL" dirty="0"/>
              <a:t>i dojrzałego realizmu) oraz naturalistyczną.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C38E91D-487D-9BF1-698A-619487975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1935" y="2779741"/>
            <a:ext cx="6593095" cy="402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40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1ED6FA-FB2A-28FA-AB79-0480FFDD3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„Nad Niemnem”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D08B5D-F3F6-3597-27EE-D0039FD3E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307" y="1166406"/>
            <a:ext cx="6764080" cy="5691593"/>
          </a:xfrm>
        </p:spPr>
        <p:txBody>
          <a:bodyPr>
            <a:normAutofit/>
          </a:bodyPr>
          <a:lstStyle/>
          <a:p>
            <a:endParaRPr lang="pl-PL" dirty="0"/>
          </a:p>
          <a:p>
            <a:r>
              <a:rPr lang="pl-PL" dirty="0"/>
              <a:t>propozycja napisania powieści społecznej ukazującej konflikt pokoleń</a:t>
            </a:r>
            <a:br>
              <a:rPr lang="pl-PL" dirty="0"/>
            </a:br>
            <a:r>
              <a:rPr lang="pl-PL" dirty="0"/>
              <a:t> i relacje między szlachtą a chłopami</a:t>
            </a:r>
          </a:p>
          <a:p>
            <a:r>
              <a:rPr lang="pl-PL" dirty="0"/>
              <a:t>związek panny z wyższych sfer</a:t>
            </a:r>
            <a:br>
              <a:rPr lang="pl-PL" dirty="0"/>
            </a:br>
            <a:r>
              <a:rPr lang="pl-PL" dirty="0"/>
              <a:t> z mężczyzną niższego stanu</a:t>
            </a:r>
          </a:p>
          <a:p>
            <a:r>
              <a:rPr lang="pl-PL" dirty="0"/>
              <a:t>emocjonalny związek z okolicą – Miniewiczami, nadniemeńską przyrodą, życiem mieszkańców i szlachty</a:t>
            </a:r>
            <a:br>
              <a:rPr lang="pl-PL" dirty="0"/>
            </a:br>
            <a:r>
              <a:rPr lang="pl-PL" dirty="0"/>
              <a:t> z zaścianka </a:t>
            </a:r>
            <a:r>
              <a:rPr lang="pl-PL" dirty="0" err="1"/>
              <a:t>Bohatyrowicze</a:t>
            </a:r>
            <a:endParaRPr lang="pl-PL" dirty="0"/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5284D552-9BFC-C124-47AD-EAC6B9D3E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428" y="-1"/>
            <a:ext cx="5259572" cy="680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449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E39DF7-559A-9E6A-A21B-8BF2486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814" y="0"/>
            <a:ext cx="10515600" cy="1325563"/>
          </a:xfrm>
        </p:spPr>
        <p:txBody>
          <a:bodyPr/>
          <a:lstStyle/>
          <a:p>
            <a:r>
              <a:rPr lang="pl-PL" dirty="0"/>
              <a:t>Problematyka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E50A54-F452-99C5-8AB9-C8B937F3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59" y="1435394"/>
            <a:ext cx="11929731" cy="5422605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od czerwca do końca sierpnia 1886 r.</a:t>
            </a:r>
          </a:p>
          <a:p>
            <a:r>
              <a:rPr lang="pl-PL" dirty="0"/>
              <a:t>obraz szlachty zagrodowej – rodowód, tradycje, problemy, wartości</a:t>
            </a:r>
          </a:p>
          <a:p>
            <a:r>
              <a:rPr lang="pl-PL" dirty="0"/>
              <a:t>sytuacja ziemiaństwa – trudności życiowe</a:t>
            </a:r>
          </a:p>
          <a:p>
            <a:r>
              <a:rPr lang="pl-PL" dirty="0"/>
              <a:t>ekonomiczne naciski i represje wobec ludzi zaangażowanych w powstanie</a:t>
            </a:r>
          </a:p>
          <a:p>
            <a:r>
              <a:rPr lang="pl-PL" dirty="0"/>
              <a:t>analogie do „Pana Tadeusza”</a:t>
            </a:r>
          </a:p>
          <a:p>
            <a:r>
              <a:rPr lang="pl-PL" dirty="0"/>
              <a:t>bogaty majątek w Osowcach, średniozamożny dwór w Korczynie, biedna Olszynka, zaścianek Bohatyrowiczów</a:t>
            </a:r>
          </a:p>
          <a:p>
            <a:r>
              <a:rPr lang="pl-PL" dirty="0"/>
              <a:t>dwór jako gniazdo rodu szlacheckiego, gdzie kultywuje się tradycje rodzinne</a:t>
            </a:r>
            <a:br>
              <a:rPr lang="pl-PL" dirty="0"/>
            </a:br>
            <a:r>
              <a:rPr lang="pl-PL" dirty="0"/>
              <a:t>i narodowe</a:t>
            </a:r>
          </a:p>
          <a:p>
            <a:r>
              <a:rPr lang="pl-PL" dirty="0"/>
              <a:t>rola pracy i nauki</a:t>
            </a:r>
          </a:p>
          <a:p>
            <a:r>
              <a:rPr lang="pl-PL" dirty="0"/>
              <a:t>pozycja kobiet w społeczeństwie</a:t>
            </a:r>
          </a:p>
          <a:p>
            <a:r>
              <a:rPr lang="pl-PL" dirty="0"/>
              <a:t>wątki miłosne</a:t>
            </a:r>
          </a:p>
          <a:p>
            <a:r>
              <a:rPr lang="pl-PL" dirty="0"/>
              <a:t>konflikt pokoleń, różnice postaw ideowych i moralnych</a:t>
            </a:r>
          </a:p>
          <a:p>
            <a:r>
              <a:rPr lang="pl-PL" dirty="0"/>
              <a:t>szacunek dla powstania styczniowego i jego uczestników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371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C1F0C7-1CF3-356F-23D8-C59B87C32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-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29B280-61D1-B177-8A1C-5059C2EF1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DFEB1AD1-430F-E4E5-4445-74DD7A765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0"/>
            <a:ext cx="9288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203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3E1B81-BE37-2C6B-1979-1C54073EF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79" y="18255"/>
            <a:ext cx="10515600" cy="1325563"/>
          </a:xfrm>
        </p:spPr>
        <p:txBody>
          <a:bodyPr/>
          <a:lstStyle/>
          <a:p>
            <a:r>
              <a:rPr lang="pl-PL" dirty="0"/>
              <a:t>Między pokoleniami…</a:t>
            </a:r>
            <a:br>
              <a:rPr lang="pl-PL" dirty="0"/>
            </a:br>
            <a:r>
              <a:rPr lang="pl-PL" dirty="0"/>
              <a:t>s. 139-141.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34011C-2491-30BC-89E3-F856915E8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04935"/>
            <a:ext cx="7128851" cy="4690221"/>
          </a:xfrm>
        </p:spPr>
        <p:txBody>
          <a:bodyPr/>
          <a:lstStyle/>
          <a:p>
            <a:r>
              <a:rPr lang="pl-PL" dirty="0"/>
              <a:t>Ideały pozytywistyczne (Witold)</a:t>
            </a:r>
          </a:p>
          <a:p>
            <a:r>
              <a:rPr lang="pl-PL" dirty="0"/>
              <a:t>Dlaczego ojciec i syn nie potrafią się porozumieć?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94A6A8B8-5587-8AB6-5D6B-D20977408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" y="2885057"/>
            <a:ext cx="10903335" cy="389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 descr="Obraz zawierający tekst, Czcionka, zrzut ekranu, algebra&#10;&#10;Zawartość wygenerowana przez AI może być niepoprawna.">
            <a:extLst>
              <a:ext uri="{FF2B5EF4-FFF2-40B4-BE49-F238E27FC236}">
                <a16:creationId xmlns:a16="http://schemas.microsoft.com/office/drawing/2014/main" id="{94CA61F0-3A00-CE1C-8DF9-04D676AFE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486" y="78267"/>
            <a:ext cx="35433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12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F18444-B2C7-EF25-E6A1-DA5A80B6A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09995"/>
            <a:ext cx="10515600" cy="1325563"/>
          </a:xfrm>
        </p:spPr>
        <p:txBody>
          <a:bodyPr/>
          <a:lstStyle/>
          <a:p>
            <a:pPr algn="r"/>
            <a:r>
              <a:rPr lang="pl-PL" dirty="0"/>
              <a:t>Z innej perspektywy…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4AA8AC-18E2-DF0E-DC11-D74D333C0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5B475F3-573D-5E51-8AB2-4A04EA8FE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17" y="1608222"/>
            <a:ext cx="9316360" cy="493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37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FC5446-179A-7E8B-3A98-458AC7E5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 innej perspektywy…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D8FDE1-BD39-EA66-75C9-065129EAE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BC3C9A2-A6B7-EAE1-C65E-ECF23F784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412" y="1913543"/>
            <a:ext cx="9950388" cy="417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95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6BD10B83-212B-E238-ECEF-B61D8BDB7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84" y="374367"/>
            <a:ext cx="10515600" cy="1325563"/>
          </a:xfrm>
        </p:spPr>
        <p:txBody>
          <a:bodyPr/>
          <a:lstStyle/>
          <a:p>
            <a:r>
              <a:rPr lang="pl-PL" dirty="0"/>
              <a:t>Z innej </a:t>
            </a:r>
            <a:br>
              <a:rPr lang="pl-PL" dirty="0"/>
            </a:br>
            <a:r>
              <a:rPr lang="pl-PL" dirty="0"/>
              <a:t>perspektywy…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992759F-97F5-3EC9-F217-B8F16D6C9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869" y="0"/>
            <a:ext cx="8550681" cy="305154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B18D71D-9D97-23EC-5B47-8807A794E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574" y="3525222"/>
            <a:ext cx="9820426" cy="333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3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6F3CBD-F8BB-E9B5-563F-2C893FE6D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610" y="365125"/>
            <a:ext cx="6239189" cy="132556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494FA7-AF9B-1C0B-86B3-E238E7FD4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078" y="1825625"/>
            <a:ext cx="6349721" cy="4351338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58E5FB1-B077-7FF4-1E0E-2A4359D6F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82048" cy="687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76694F59-9FE2-026B-BB6E-8170FA13B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048" y="15072"/>
            <a:ext cx="4740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919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F0728B-FB07-E8C5-0742-4433323B4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s. 142-144.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18FE35-FF11-7F36-85FD-6695825B0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22792" cy="4351338"/>
          </a:xfrm>
        </p:spPr>
        <p:txBody>
          <a:bodyPr/>
          <a:lstStyle/>
          <a:p>
            <a:r>
              <a:rPr lang="pl-PL" dirty="0"/>
              <a:t>wychowanie</a:t>
            </a:r>
          </a:p>
          <a:p>
            <a:r>
              <a:rPr lang="pl-PL" dirty="0"/>
              <a:t>cele</a:t>
            </a:r>
          </a:p>
          <a:p>
            <a:r>
              <a:rPr lang="pl-PL" dirty="0"/>
              <a:t>wartości moralne</a:t>
            </a:r>
          </a:p>
          <a:p>
            <a:r>
              <a:rPr lang="pl-PL" dirty="0"/>
              <a:t>Zygmunt jako syn, artysta, Polak</a:t>
            </a:r>
          </a:p>
          <a:p>
            <a:r>
              <a:rPr lang="pl-PL" dirty="0"/>
              <a:t>Witold a Zygmunt</a:t>
            </a:r>
          </a:p>
          <a:p>
            <a:r>
              <a:rPr lang="pl-PL" dirty="0"/>
              <a:t>konflikt pokoleń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F3EC7BCD-CA8A-F64A-EE01-C46185431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992" y="287078"/>
            <a:ext cx="4672468" cy="489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6297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12466-30D9-BB99-00F0-9FE66F646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1" y="-72232"/>
            <a:ext cx="10515600" cy="1325563"/>
          </a:xfrm>
        </p:spPr>
        <p:txBody>
          <a:bodyPr/>
          <a:lstStyle/>
          <a:p>
            <a:r>
              <a:rPr lang="pl-PL" dirty="0"/>
              <a:t>s. 145-150.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007D6B-FF01-2FE9-9CDF-9BC59856D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85" y="987517"/>
            <a:ext cx="6232451" cy="4351338"/>
          </a:xfrm>
        </p:spPr>
        <p:txBody>
          <a:bodyPr/>
          <a:lstStyle/>
          <a:p>
            <a:r>
              <a:rPr lang="pl-PL" dirty="0"/>
              <a:t>Mezalians, różnice i przewinienia wobec miłości Marty</a:t>
            </a:r>
          </a:p>
          <a:p>
            <a:r>
              <a:rPr lang="pl-PL" dirty="0"/>
              <a:t>Justyna a pozytywistyczne wartości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38D37DAC-DD33-2B0B-51E0-98E36E669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0"/>
            <a:ext cx="59245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CF2902C3-993E-C1C2-5007-15D164205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339" y="2622735"/>
            <a:ext cx="4013192" cy="417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013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C148A0-E2E1-6762-C770-80E977EBB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0D08E1-77E8-E8AF-7007-D43E4DCB9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DE2451-9BC3-13D8-0585-0DE5E490E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310" y="152910"/>
            <a:ext cx="8097380" cy="61921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9820938-1526-1340-50DA-3CBF0E61C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889" y="1390365"/>
            <a:ext cx="8040222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27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16E45-8E04-6C1E-8AF3-83C933DA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2C841A-FCB8-1871-2604-E2C9CB6F6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CB9F902-D8D3-C224-6D7D-D298E0F97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599" y="26580"/>
            <a:ext cx="8329729" cy="421653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624491D-E3C7-203A-57E6-2BCB2FDBA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600" y="4243117"/>
            <a:ext cx="8329728" cy="209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263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142F71-EB98-2805-4A45-16F643034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Jan czy Zygmunt?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BF0C1B-794F-037B-9707-AC580E582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E77DF30-EFC2-3562-E972-C36D444BA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040" y="1997774"/>
            <a:ext cx="8774165" cy="417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32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D31CC7-4601-8F3C-87AD-261E7152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2DFCD9-B329-1223-0887-8B3D3ED3C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29CFBD7-1E9D-6137-25D9-38A79DBE0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639" y="446775"/>
            <a:ext cx="9615639" cy="60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668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625036-1094-52B1-8C17-F06620CBB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Praca i walka, s. 150-159.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539B01-5B1F-26E1-07DF-5E21A050A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C9F42783-DE77-D21A-E3DB-D1852BA79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74" y="1489824"/>
            <a:ext cx="4288317" cy="52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19A231D2-66DD-3E9B-9343-550C8AE86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7" y="1489822"/>
            <a:ext cx="3521671" cy="529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540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60F25D-109A-CC8D-77D5-681789096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3814C2-7269-97A7-D968-567DD0DF6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0BFE128-19D0-B198-1FAE-515913CD5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149" y="365125"/>
            <a:ext cx="9542098" cy="547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22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9EA8BC-3258-1FCB-AC77-E1F9DFD1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29901F-4D1A-96EE-761F-7886AF9C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A5561D3-8424-7448-151E-CC7DDB708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021" y="147983"/>
            <a:ext cx="8705616" cy="511655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5B12B18-3C51-6483-DCA7-F0365F66C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713" y="5528931"/>
            <a:ext cx="9167473" cy="11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40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D3EFA1-9CAA-6066-E7B4-880FA3CAB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A0FEBF-44F6-08E7-5E52-D2635BE7B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0CC19C-6E13-7976-3E8F-15FFF8B38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613" y="1340471"/>
            <a:ext cx="7954485" cy="256258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6F510ED-D5B9-7319-3756-087713CF7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613" y="3929291"/>
            <a:ext cx="7763958" cy="277216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B4C1DAD-C1C1-D6AD-0DB8-B0C3193A6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455" y="68134"/>
            <a:ext cx="7830643" cy="5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5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CD517A-37AB-E87E-9158-10306310C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C5A42E03-EC31-FBAA-B1D7-A7FA13568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0"/>
            <a:ext cx="4895850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15164306-81FF-5D3F-3E70-5F5BD434E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75191" cy="54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9222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574554-7795-C0F2-92F4-7BF837EC0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Emocje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E62C68-14AF-B75F-E41E-F8E81887E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E73CB43-1285-3E27-0F72-F54D48E5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99" y="2517050"/>
            <a:ext cx="9284053" cy="355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988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988BA-0554-0E65-D3B3-98BB11C6F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Przyroda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D51816-04B1-646E-3194-5D7CF8C27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240783F-1611-3894-76A5-0EA285186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240" y="99035"/>
            <a:ext cx="7754432" cy="289600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1038D7-91DA-B172-0F60-D64811ED8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977" y="3148486"/>
            <a:ext cx="7668695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852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AC3170-4927-06C9-0EB5-07066F6B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46A36B-16FC-6191-4204-EB0897518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7B5034-3EBB-D8C0-12D0-597E6A364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205" y="1666629"/>
            <a:ext cx="7811590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596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0D85C5-1BB2-C7C7-6882-590172B23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9F460-7723-D598-DF22-4FB85CAEB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ABBDA7F-C6CB-D838-F4FB-9F7562F3A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74" y="530847"/>
            <a:ext cx="8834652" cy="545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127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6A74AA-36AD-7003-4AC2-F9F9A2233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EC009C-008C-CC63-3C77-FC736B494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FF3AE70A-6759-4E47-87D7-3B0730D7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38225"/>
            <a:ext cx="11887200" cy="47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5570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F6878F-4EDB-F1F0-A363-2EB7FCB41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31276"/>
            <a:ext cx="10515600" cy="1325563"/>
          </a:xfrm>
        </p:spPr>
        <p:txBody>
          <a:bodyPr/>
          <a:lstStyle/>
          <a:p>
            <a:r>
              <a:rPr lang="pl-PL" dirty="0"/>
              <a:t>Podsumowując…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7A1577-61F4-7DB5-82D5-DBD12BF6A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4FDC6C-1DD2-0177-DD28-53EC09146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199" y="1285575"/>
            <a:ext cx="10628379" cy="544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4755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93061C-3613-E976-19A0-7F4FF6AC1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BAAA0C4A-CAEA-31E3-122D-A79B2B67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4D9D370-742F-8FFF-0C66-96DF9F47D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02011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077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90670C-4F69-2610-0505-1B2CFB73D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888330-FA6C-E75F-C13C-9C1C29BBD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1E68D59-79A7-F58D-D4D2-A52B4BE9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601" y="1395128"/>
            <a:ext cx="6258798" cy="40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899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18BF7D-4274-088C-A38C-72DB9755D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32" y="-331037"/>
            <a:ext cx="10515600" cy="1325563"/>
          </a:xfrm>
        </p:spPr>
        <p:txBody>
          <a:bodyPr/>
          <a:lstStyle/>
          <a:p>
            <a:r>
              <a:rPr lang="pl-PL" dirty="0"/>
              <a:t>Na koniec: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681CE3-8564-5726-633C-75BC9DD6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632" y="676311"/>
            <a:ext cx="10515600" cy="4351338"/>
          </a:xfrm>
        </p:spPr>
        <p:txBody>
          <a:bodyPr/>
          <a:lstStyle/>
          <a:p>
            <a:r>
              <a:rPr lang="pl-PL" dirty="0"/>
              <a:t>udowodnij, że jest to utwór realistyczny;</a:t>
            </a:r>
          </a:p>
          <a:p>
            <a:endParaRPr lang="pl-PL" dirty="0"/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497D2E41-383A-8EAB-83DB-F8F112C2A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1" y="1072697"/>
            <a:ext cx="1173369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>
            <a:extLst>
              <a:ext uri="{FF2B5EF4-FFF2-40B4-BE49-F238E27FC236}">
                <a16:creationId xmlns:a16="http://schemas.microsoft.com/office/drawing/2014/main" id="{978A6DEF-2797-B8FE-45EC-C64DF340C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2" y="2869917"/>
            <a:ext cx="116395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4B6C7EB-3B6A-7D2B-EE02-79F0D54EA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84" y="6055498"/>
            <a:ext cx="8021169" cy="762106"/>
          </a:xfrm>
          <a:prstGeom prst="rect">
            <a:avLst/>
          </a:prstGeom>
        </p:spPr>
      </p:pic>
      <p:pic>
        <p:nvPicPr>
          <p:cNvPr id="27654" name="Picture 6">
            <a:extLst>
              <a:ext uri="{FF2B5EF4-FFF2-40B4-BE49-F238E27FC236}">
                <a16:creationId xmlns:a16="http://schemas.microsoft.com/office/drawing/2014/main" id="{B30B25F4-97AD-17D4-6240-51414723B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2" y="5246114"/>
            <a:ext cx="1163955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9617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1AD75A-9EFF-E060-1731-4A9367A18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206D877-586B-D6D0-FAAF-5538144F1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874023" cy="408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03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EA81BC-4674-CF6F-3514-A91C3DFF7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6B9352-F03D-1A88-6148-3B624600F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8CA9BE07-D175-F4D4-5320-7318F977F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17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59C2CA1-BE6A-9A98-B9AC-3CE4EEB70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606" y="0"/>
            <a:ext cx="5831393" cy="485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63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367948-3089-BAF7-DC50-94FCC805C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2237F5-668F-DB30-EB65-69F5BC832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47E36A79-9A57-BC2C-85F1-CF7F54D8B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B8ED6116-807C-31B4-6DF1-F20DD3343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729007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A28E20D-D5A4-0FD3-837D-B5086A826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28" y="3314700"/>
            <a:ext cx="508635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674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F020F1-3370-4021-56C3-83AFCBC76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20" y="0"/>
            <a:ext cx="10515600" cy="1325563"/>
          </a:xfrm>
        </p:spPr>
        <p:txBody>
          <a:bodyPr/>
          <a:lstStyle/>
          <a:p>
            <a:r>
              <a:rPr lang="pl-PL" dirty="0"/>
              <a:t>„Chwała zwyciężonym”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6A297F9-D01D-959A-B13E-FC40C7634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20" y="1235170"/>
            <a:ext cx="6642172" cy="5284719"/>
          </a:xfrm>
        </p:spPr>
        <p:txBody>
          <a:bodyPr>
            <a:normAutofit/>
          </a:bodyPr>
          <a:lstStyle/>
          <a:p>
            <a:r>
              <a:rPr lang="pl-PL" dirty="0"/>
              <a:t>jedna z nowel cyklu</a:t>
            </a:r>
          </a:p>
          <a:p>
            <a:r>
              <a:rPr lang="pl-PL" dirty="0"/>
              <a:t>treść związana z powstaniem styczniowym</a:t>
            </a:r>
          </a:p>
          <a:p>
            <a:r>
              <a:rPr lang="pl-PL" dirty="0"/>
              <a:t>charakter wspomnieniowy</a:t>
            </a:r>
          </a:p>
          <a:p>
            <a:r>
              <a:rPr lang="pl-PL" dirty="0"/>
              <a:t>elementy autobiograficzne – zaangażowana 22-letnia kobieta</a:t>
            </a:r>
          </a:p>
          <a:p>
            <a:r>
              <a:rPr lang="pl-PL" dirty="0"/>
              <a:t>Polesie, postać historyczna: Romuald Traugutt, którego Orzeszkowa ukrywała w posiadłości męża w Ludwinowie, a po upadku powstania z narażeniem życia przewiozła karetką do granicy Królestwa Polskiego, co uratowało mu życie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B0A879D-48F3-8745-DA23-E64A6379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497" y="109397"/>
            <a:ext cx="2613382" cy="365873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7354266-F905-B8C7-49B3-92ECBF13D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6749" y="99348"/>
            <a:ext cx="3463475" cy="597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084206-9C9E-0067-1407-C8749214D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2" y="18255"/>
            <a:ext cx="10515600" cy="1325563"/>
          </a:xfrm>
        </p:spPr>
        <p:txBody>
          <a:bodyPr/>
          <a:lstStyle/>
          <a:p>
            <a:r>
              <a:rPr lang="pl-PL" dirty="0"/>
              <a:t>Tren na cześć powstańców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F8C1FC-F7AB-45AC-1339-5B0233F31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796" y="1112192"/>
            <a:ext cx="11970203" cy="4351338"/>
          </a:xfrm>
        </p:spPr>
        <p:txBody>
          <a:bodyPr/>
          <a:lstStyle/>
          <a:p>
            <a:r>
              <a:rPr lang="pl-PL" dirty="0"/>
              <a:t>ogrom ofiar, heroizm i tragizm uczestników powstania</a:t>
            </a:r>
          </a:p>
          <a:p>
            <a:r>
              <a:rPr lang="pl-PL" dirty="0"/>
              <a:t>moralny obowiązek walki o wolność ojczyzny w sytuacji zagrożenia narodowego bytu, nawet kosztem własnego życia</a:t>
            </a:r>
          </a:p>
          <a:p>
            <a:r>
              <a:rPr lang="pl-PL" dirty="0"/>
              <a:t>cześć bezimiennym bohaterom</a:t>
            </a:r>
          </a:p>
          <a:p>
            <a:r>
              <a:rPr lang="pl-PL" dirty="0"/>
              <a:t>idealiści, kierujący się w życiu takimi wartościami, jak miłość, przyjaźń, służba obywatelska, praca, patriotyzm</a:t>
            </a:r>
          </a:p>
          <a:p>
            <a:r>
              <a:rPr lang="pl-PL" dirty="0"/>
              <a:t>narracja </a:t>
            </a:r>
            <a:r>
              <a:rPr lang="pl-PL" dirty="0" err="1"/>
              <a:t>trzecioosobowa</a:t>
            </a:r>
            <a:r>
              <a:rPr lang="pl-PL"/>
              <a:t>, ale </a:t>
            </a:r>
            <a:r>
              <a:rPr lang="pl-PL" dirty="0"/>
              <a:t>narratorem jest </a:t>
            </a:r>
            <a:r>
              <a:rPr lang="pl-PL"/>
              <a:t>też natura</a:t>
            </a:r>
            <a:endParaRPr lang="pl-PL" dirty="0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50801921-5582-ACCB-BC7D-822F45ED6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481" y="4368073"/>
            <a:ext cx="9749518" cy="248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18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EBDD70-8234-4A1E-1338-DF274C9FB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B70851-0AFA-7E27-9942-201FB92BA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D11A0A6-DE5F-14B1-4682-69002ECB1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409575"/>
            <a:ext cx="1167765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38005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26316</TotalTime>
  <Words>775</Words>
  <Application>Microsoft Office PowerPoint</Application>
  <PresentationFormat>Panoramiczny</PresentationFormat>
  <Paragraphs>116</Paragraphs>
  <Slides>49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3" baseType="lpstr">
      <vt:lpstr>Aptos</vt:lpstr>
      <vt:lpstr>Aptos Display</vt:lpstr>
      <vt:lpstr>Arial</vt:lpstr>
      <vt:lpstr>Motyw pakietu Office</vt:lpstr>
      <vt:lpstr>Eliza  Orzeszkowa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„Chwała zwyciężonym”</vt:lpstr>
      <vt:lpstr>Tren na cześć powstańców </vt:lpstr>
      <vt:lpstr>Prezentacja programu PowerPoint</vt:lpstr>
      <vt:lpstr>Po przeczytaniu, s.123-131.</vt:lpstr>
      <vt:lpstr>Prezentacja programu PowerPoint</vt:lpstr>
      <vt:lpstr>Prezentacja programu PowerPoint</vt:lpstr>
      <vt:lpstr>Prezentacja programu PowerPoint</vt:lpstr>
      <vt:lpstr>Heroiczno-patetyczny sposób przedstawiania zrywów narodowych w polskiej kulturze</vt:lpstr>
      <vt:lpstr>Józef Bachórz:</vt:lpstr>
      <vt:lpstr>Prezentacja programu PowerPoint</vt:lpstr>
      <vt:lpstr>Porozmawiajmy o utworze</vt:lpstr>
      <vt:lpstr>Baśń, mit, legenda?</vt:lpstr>
      <vt:lpstr>Prezentacja programu PowerPoint</vt:lpstr>
      <vt:lpstr>Czytamy, s. 133-135. NAWIĄZANIE!</vt:lpstr>
      <vt:lpstr>POWIEŚĆ</vt:lpstr>
      <vt:lpstr>Na podstawie tabeli ze strony 137, omów podobieństwa i różnice między powieścią realistyczną (tendencyjną  i dojrzałego realizmu) oraz naturalistyczną.</vt:lpstr>
      <vt:lpstr>„Nad Niemnem”</vt:lpstr>
      <vt:lpstr>Problematyka</vt:lpstr>
      <vt:lpstr>-</vt:lpstr>
      <vt:lpstr>Między pokoleniami… s. 139-141.</vt:lpstr>
      <vt:lpstr>Z innej perspektywy…</vt:lpstr>
      <vt:lpstr>Z innej perspektywy…</vt:lpstr>
      <vt:lpstr>Z innej  perspektywy…</vt:lpstr>
      <vt:lpstr>s. 142-144.</vt:lpstr>
      <vt:lpstr>s. 145-150.</vt:lpstr>
      <vt:lpstr>Prezentacja programu PowerPoint</vt:lpstr>
      <vt:lpstr>Prezentacja programu PowerPoint</vt:lpstr>
      <vt:lpstr>Jan czy Zygmunt?</vt:lpstr>
      <vt:lpstr>Prezentacja programu PowerPoint</vt:lpstr>
      <vt:lpstr>Praca i walka, s. 150-159.</vt:lpstr>
      <vt:lpstr>Prezentacja programu PowerPoint</vt:lpstr>
      <vt:lpstr>Prezentacja programu PowerPoint</vt:lpstr>
      <vt:lpstr>Prezentacja programu PowerPoint</vt:lpstr>
      <vt:lpstr>Emocje</vt:lpstr>
      <vt:lpstr>Przyroda</vt:lpstr>
      <vt:lpstr>Prezentacja programu PowerPoint</vt:lpstr>
      <vt:lpstr>Prezentacja programu PowerPoint</vt:lpstr>
      <vt:lpstr>Prezentacja programu PowerPoint</vt:lpstr>
      <vt:lpstr>Podsumowując…</vt:lpstr>
      <vt:lpstr>Prezentacja programu PowerPoint</vt:lpstr>
      <vt:lpstr>Prezentacja programu PowerPoint</vt:lpstr>
      <vt:lpstr>Na koniec: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12</cp:revision>
  <dcterms:created xsi:type="dcterms:W3CDTF">2025-04-17T13:28:30Z</dcterms:created>
  <dcterms:modified xsi:type="dcterms:W3CDTF">2026-02-11T10:17:13Z</dcterms:modified>
</cp:coreProperties>
</file>