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00" r:id="rId5"/>
    <p:sldId id="303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6" r:id="rId16"/>
    <p:sldId id="321" r:id="rId17"/>
    <p:sldId id="322" r:id="rId18"/>
    <p:sldId id="327" r:id="rId19"/>
    <p:sldId id="323" r:id="rId20"/>
    <p:sldId id="324" r:id="rId21"/>
    <p:sldId id="325" r:id="rId22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2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10/15/2024</a:t>
            </a:r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 noProof="0"/>
              <a:t>10/15/2024</a:t>
            </a:r>
            <a:endParaRPr lang="en-US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 noProof="0"/>
              <a:t>Edytuj style wzorca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 noProof="0"/>
              <a:t>Dodaj stopkę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r>
              <a:rPr lang="pl" noProof="0"/>
              <a:t>Dodaj stopkę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0012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r>
              <a:rPr lang="pl" noProof="0"/>
              <a:t>Dodaj stopkę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1889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89336" cy="3383280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4718304"/>
            <a:ext cx="5367528" cy="1371600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D2B87EC-C19D-D312-C5D1-68C7B3D3F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7" r="47068" b="26177"/>
          <a:stretch/>
        </p:blipFill>
        <p:spPr>
          <a:xfrm rot="5400000" flipH="1" flipV="1">
            <a:off x="8037001" y="-183083"/>
            <a:ext cx="3971922" cy="433808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A27C1C0-4175-DDF3-7F04-05A1FF4F83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t="1" r="26660" b="31913"/>
          <a:stretch/>
        </p:blipFill>
        <p:spPr>
          <a:xfrm flipH="1">
            <a:off x="-2" y="2786671"/>
            <a:ext cx="2626743" cy="407133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F59A96A-1EEC-D106-BC8B-FBC3D022D6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9606"/>
          <a:stretch/>
        </p:blipFill>
        <p:spPr>
          <a:xfrm flipH="1">
            <a:off x="1634272" y="4519948"/>
            <a:ext cx="3527989" cy="23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8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76272"/>
            <a:ext cx="10652760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1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8668512" cy="2432304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3429000"/>
            <a:ext cx="5340096" cy="2660904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291867A-07AF-138A-AC57-59D328A609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2" r="19404" b="26232"/>
          <a:stretch/>
        </p:blipFill>
        <p:spPr>
          <a:xfrm rot="5400000" flipH="1" flipV="1">
            <a:off x="8651875" y="625473"/>
            <a:ext cx="4165601" cy="2914652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1F7C5AD9-C0FD-61EF-DDC7-8F47014199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33" t="-8495" r="43883" b="25558"/>
          <a:stretch/>
        </p:blipFill>
        <p:spPr>
          <a:xfrm>
            <a:off x="10201275" y="1898651"/>
            <a:ext cx="1990725" cy="4959349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398A539-AF73-E115-3EDF-231BC59E68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27" t="1169" r="27094" b="32980"/>
          <a:stretch/>
        </p:blipFill>
        <p:spPr>
          <a:xfrm rot="10800000" flipV="1">
            <a:off x="-1" y="2988379"/>
            <a:ext cx="5335584" cy="38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6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</p:spTree>
    <p:extLst>
      <p:ext uri="{BB962C8B-B14F-4D97-AF65-F5344CB8AC3E}">
        <p14:creationId xmlns:p14="http://schemas.microsoft.com/office/powerpoint/2010/main" val="305501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040" y="996696"/>
            <a:ext cx="6528816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83C7080A-051C-2507-F252-F68346430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996950"/>
            <a:ext cx="3971925" cy="58578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19472" y="2130552"/>
            <a:ext cx="6510528" cy="3959352"/>
          </a:xfrm>
        </p:spPr>
        <p:txBody>
          <a:bodyPr rtlCol="0" anchor="b"/>
          <a:lstStyle>
            <a:lvl1pPr marL="0" indent="0">
              <a:buNone/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2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296" y="1691640"/>
            <a:ext cx="7708392" cy="2916936"/>
          </a:xfrm>
        </p:spPr>
        <p:txBody>
          <a:bodyPr lIns="91440" tIns="45720" rIns="91440" bIns="45720" rtlCol="0"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5001768"/>
            <a:ext cx="7251192" cy="1088136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DBCB114-3994-3B78-91C3-3970219AB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5397" b="35439"/>
          <a:stretch/>
        </p:blipFill>
        <p:spPr>
          <a:xfrm rot="16200000">
            <a:off x="8573175" y="595473"/>
            <a:ext cx="3527989" cy="370966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1954D399-E3CD-888F-FCF9-DA0F34C64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157" b="13214"/>
          <a:stretch/>
        </p:blipFill>
        <p:spPr>
          <a:xfrm>
            <a:off x="8329613" y="3429000"/>
            <a:ext cx="3862387" cy="3429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4CC75E85-8A16-65D2-BB9D-7966D18A9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r="47260" b="26651"/>
          <a:stretch/>
        </p:blipFill>
        <p:spPr>
          <a:xfrm rot="16200000" flipV="1">
            <a:off x="197728" y="-197735"/>
            <a:ext cx="3914776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996696"/>
            <a:ext cx="5641848" cy="4855464"/>
          </a:xfrm>
        </p:spPr>
        <p:txBody>
          <a:bodyPr lIns="91440" tIns="45720" rIns="91440" bIns="45720"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927" name="Obraz — symbol zastępczy 926">
            <a:extLst>
              <a:ext uri="{FF2B5EF4-FFF2-40B4-BE49-F238E27FC236}">
                <a16:creationId xmlns:a16="http://schemas.microsoft.com/office/drawing/2014/main" id="{E0D9F5FD-31A3-F83E-0559-2C0434E00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0"/>
            <a:ext cx="3971925" cy="5857875"/>
          </a:xfrm>
          <a:custGeom>
            <a:avLst/>
            <a:gdLst>
              <a:gd name="connsiteX0" fmla="*/ 0 w 3971925"/>
              <a:gd name="connsiteY0" fmla="*/ 0 h 5857875"/>
              <a:gd name="connsiteX1" fmla="*/ 3971925 w 3971925"/>
              <a:gd name="connsiteY1" fmla="*/ 0 h 5857875"/>
              <a:gd name="connsiteX2" fmla="*/ 3971925 w 3971925"/>
              <a:gd name="connsiteY2" fmla="*/ 5857875 h 5857875"/>
              <a:gd name="connsiteX3" fmla="*/ 1972187 w 3971925"/>
              <a:gd name="connsiteY3" fmla="*/ 5857875 h 5857875"/>
              <a:gd name="connsiteX4" fmla="*/ 1978760 w 3971925"/>
              <a:gd name="connsiteY4" fmla="*/ 5848548 h 5857875"/>
              <a:gd name="connsiteX5" fmla="*/ 2015275 w 3971925"/>
              <a:gd name="connsiteY5" fmla="*/ 5713664 h 5857875"/>
              <a:gd name="connsiteX6" fmla="*/ 2015275 w 3971925"/>
              <a:gd name="connsiteY6" fmla="*/ 5713663 h 5857875"/>
              <a:gd name="connsiteX7" fmla="*/ 2010932 w 3971925"/>
              <a:gd name="connsiteY7" fmla="*/ 5713083 h 5857875"/>
              <a:gd name="connsiteX8" fmla="*/ 2010064 w 3971925"/>
              <a:gd name="connsiteY8" fmla="*/ 5713083 h 5857875"/>
              <a:gd name="connsiteX9" fmla="*/ 1871116 w 3971925"/>
              <a:gd name="connsiteY9" fmla="*/ 5759476 h 5857875"/>
              <a:gd name="connsiteX10" fmla="*/ 1753300 w 3971925"/>
              <a:gd name="connsiteY10" fmla="*/ 5793691 h 5857875"/>
              <a:gd name="connsiteX11" fmla="*/ 1717404 w 3971925"/>
              <a:gd name="connsiteY11" fmla="*/ 5835082 h 5857875"/>
              <a:gd name="connsiteX12" fmla="*/ 1704691 w 3971925"/>
              <a:gd name="connsiteY12" fmla="*/ 5857875 h 5857875"/>
              <a:gd name="connsiteX13" fmla="*/ 0 w 3971925"/>
              <a:gd name="connsiteY13" fmla="*/ 5857875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1925" h="5857875">
                <a:moveTo>
                  <a:pt x="0" y="0"/>
                </a:moveTo>
                <a:lnTo>
                  <a:pt x="3971925" y="0"/>
                </a:lnTo>
                <a:lnTo>
                  <a:pt x="3971925" y="5857875"/>
                </a:lnTo>
                <a:lnTo>
                  <a:pt x="1972187" y="5857875"/>
                </a:lnTo>
                <a:lnTo>
                  <a:pt x="1978760" y="5848548"/>
                </a:lnTo>
                <a:cubicBezTo>
                  <a:pt x="2003551" y="5807990"/>
                  <a:pt x="2018531" y="5763681"/>
                  <a:pt x="2015275" y="5713664"/>
                </a:cubicBezTo>
                <a:lnTo>
                  <a:pt x="2015275" y="5713663"/>
                </a:lnTo>
                <a:cubicBezTo>
                  <a:pt x="2015275" y="5711343"/>
                  <a:pt x="2011801" y="5711343"/>
                  <a:pt x="2010932" y="5713083"/>
                </a:cubicBezTo>
                <a:cubicBezTo>
                  <a:pt x="2010643" y="5713083"/>
                  <a:pt x="2010354" y="5713083"/>
                  <a:pt x="2010064" y="5713083"/>
                </a:cubicBezTo>
                <a:cubicBezTo>
                  <a:pt x="1966643" y="5741499"/>
                  <a:pt x="1921774" y="5751937"/>
                  <a:pt x="1871116" y="5759476"/>
                </a:cubicBezTo>
                <a:cubicBezTo>
                  <a:pt x="1832326" y="5765275"/>
                  <a:pt x="1786010" y="5769045"/>
                  <a:pt x="1753300" y="5793691"/>
                </a:cubicBezTo>
                <a:cubicBezTo>
                  <a:pt x="1738970" y="5804419"/>
                  <a:pt x="1727463" y="5819134"/>
                  <a:pt x="1717404" y="5835082"/>
                </a:cubicBezTo>
                <a:lnTo>
                  <a:pt x="1704691" y="5857875"/>
                </a:lnTo>
                <a:lnTo>
                  <a:pt x="0" y="5857875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E730C61-B0A5-15E4-EBDC-4DAA74F027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652" b="34005"/>
          <a:stretch/>
        </p:blipFill>
        <p:spPr>
          <a:xfrm rot="5400000" flipH="1" flipV="1">
            <a:off x="9278992" y="3944992"/>
            <a:ext cx="2764120" cy="3061895"/>
          </a:xfrm>
          <a:prstGeom prst="rect">
            <a:avLst/>
          </a:prstGeom>
        </p:spPr>
      </p:pic>
      <p:pic>
        <p:nvPicPr>
          <p:cNvPr id="876" name="Grafika 875">
            <a:extLst>
              <a:ext uri="{FF2B5EF4-FFF2-40B4-BE49-F238E27FC236}">
                <a16:creationId xmlns:a16="http://schemas.microsoft.com/office/drawing/2014/main" id="{1AD600CE-8F3B-12A6-46EE-EFDBB7A1B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805" b="26651"/>
          <a:stretch/>
        </p:blipFill>
        <p:spPr>
          <a:xfrm rot="5400000">
            <a:off x="440621" y="2988379"/>
            <a:ext cx="3428999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2" name="Obraz — symbol zastępczy 7">
            <a:extLst>
              <a:ext uri="{FF2B5EF4-FFF2-40B4-BE49-F238E27FC236}">
                <a16:creationId xmlns:a16="http://schemas.microsoft.com/office/drawing/2014/main" id="{1153E704-93AB-7E5D-6EB0-56FA23E7B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30552"/>
            <a:ext cx="5641848" cy="3959352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0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206240" cy="3959352"/>
          </a:xfrm>
        </p:spPr>
        <p:txBody>
          <a:bodyPr rtlCol="0" anchor="t"/>
          <a:lstStyle>
            <a:lvl1pPr marL="347472"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13832" y="2176272"/>
            <a:ext cx="5907024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3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pl" noProof="0"/>
              <a:t>Kliknij, aby edytować tytuł strony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096" y="2450591"/>
            <a:ext cx="10652761" cy="3487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 noProof="0"/>
              <a:t>Kliknij, aby edytować style wzorców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4800" y="6400800"/>
            <a:ext cx="457200" cy="457200"/>
          </a:xfrm>
          <a:prstGeom prst="rect">
            <a:avLst/>
          </a:prstGeom>
          <a:noFill/>
        </p:spPr>
        <p:txBody>
          <a:bodyPr rtlCol="0" anchor="ctr"/>
          <a:lstStyle>
            <a:lvl1pPr algn="ctr">
              <a:defRPr lang="en-US" sz="1200" b="1" i="0" smtClean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66E99AD-9348-1084-6E11-26968BDE3782}"/>
              </a:ext>
            </a:extLst>
          </p:cNvPr>
          <p:cNvSpPr txBox="1"/>
          <p:nvPr userDrawn="1"/>
        </p:nvSpPr>
        <p:spPr>
          <a:xfrm>
            <a:off x="11741419" y="-1537"/>
            <a:ext cx="457200" cy="4572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 rtl="0"/>
            <a:r>
              <a:rPr lang="pl" sz="4000" b="0">
                <a:solidFill>
                  <a:schemeClr val="accent3"/>
                </a:solidFill>
                <a:latin typeface="+mn-lt"/>
                <a:ea typeface="BIZ UDPGothic" panose="020B0400000000000000" pitchFamily="34" charset="-128"/>
              </a:rPr>
              <a:t>*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2047422-8CC9-77AE-C87B-852011B8253E}"/>
              </a:ext>
            </a:extLst>
          </p:cNvPr>
          <p:cNvCxnSpPr>
            <a:cxnSpLocks/>
          </p:cNvCxnSpPr>
          <p:nvPr userDrawn="1"/>
        </p:nvCxnSpPr>
        <p:spPr>
          <a:xfrm>
            <a:off x="0" y="457200"/>
            <a:ext cx="1219200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FC25401-8B16-54B2-8DFB-324B1C3F7DD3}"/>
              </a:ext>
            </a:extLst>
          </p:cNvPr>
          <p:cNvCxnSpPr>
            <a:cxnSpLocks/>
          </p:cNvCxnSpPr>
          <p:nvPr userDrawn="1"/>
        </p:nvCxnSpPr>
        <p:spPr>
          <a:xfrm>
            <a:off x="11734800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opka — symbol zastępczy 5">
            <a:extLst>
              <a:ext uri="{FF2B5EF4-FFF2-40B4-BE49-F238E27FC236}">
                <a16:creationId xmlns:a16="http://schemas.microsoft.com/office/drawing/2014/main" id="{4702C82C-C24B-9094-A3C6-7670E28B8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8991601" y="3200399"/>
            <a:ext cx="5943596" cy="457199"/>
          </a:xfrm>
          <a:prstGeom prst="rect">
            <a:avLst/>
          </a:prstGeom>
        </p:spPr>
        <p:txBody>
          <a:bodyPr rtlCol="0" anchor="ctr"/>
          <a:lstStyle>
            <a:lvl1pPr algn="ctr">
              <a:defRPr sz="1200" b="1" i="0" spc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pl"/>
              <a:t>Dodaj stopkę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4000" b="1" kern="1200" spc="-15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52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28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304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440570-13B1-E20C-28EA-4514891D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431" y="1173676"/>
            <a:ext cx="8828189" cy="3383280"/>
          </a:xfrm>
        </p:spPr>
        <p:txBody>
          <a:bodyPr rtlCol="0"/>
          <a:lstStyle/>
          <a:p>
            <a:pPr rtl="0"/>
            <a:r>
              <a:rPr lang="pl-PL" dirty="0"/>
              <a:t>Juliusz Słowacki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- biografia romantyczna</a:t>
            </a:r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068343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B87F728-5E3A-ACB7-CCB4-BA6FFE6310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465E55A-01E2-DE29-025A-680DFB2BF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" y="0"/>
            <a:ext cx="4624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8D3CBC61-8B76-DF9A-7304-8CBEF91A0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84" y="1774720"/>
            <a:ext cx="7534316" cy="50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6FDB4E8-8DE2-E76E-ACB1-0AA9CCCAF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305" y="0"/>
            <a:ext cx="3880695" cy="22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40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63154E-4BC1-314E-57C5-96B44D309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56" y="525909"/>
            <a:ext cx="8668512" cy="2432304"/>
          </a:xfrm>
        </p:spPr>
        <p:txBody>
          <a:bodyPr/>
          <a:lstStyle/>
          <a:p>
            <a:r>
              <a:rPr lang="pl-PL" sz="4400" dirty="0"/>
              <a:t>1. Osoba mówiąca w tekście</a:t>
            </a:r>
            <a:br>
              <a:rPr lang="pl-PL" sz="4400" dirty="0"/>
            </a:br>
            <a:r>
              <a:rPr lang="pl-PL" sz="4400" dirty="0"/>
              <a:t>2. Adresaci, apostrofy i relacje</a:t>
            </a:r>
            <a:br>
              <a:rPr lang="pl-PL" sz="4400" dirty="0"/>
            </a:br>
            <a:r>
              <a:rPr lang="pl-PL" sz="4400" dirty="0"/>
              <a:t>3. Porównaj do utworu „Nad wodą wielką i czystą”</a:t>
            </a:r>
            <a:br>
              <a:rPr lang="pl-PL" sz="4400" dirty="0"/>
            </a:b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D1087A6-FBD5-3696-88A9-7EA6CC25C8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053A8F3-3E2B-3BFD-F6FA-57F35456F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8213"/>
            <a:ext cx="12192000" cy="377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64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162A1A-1DE6-B966-1FF8-A8C4DC90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242" y="657350"/>
            <a:ext cx="6148752" cy="1085601"/>
          </a:xfrm>
        </p:spPr>
        <p:txBody>
          <a:bodyPr/>
          <a:lstStyle/>
          <a:p>
            <a:pPr algn="ctr"/>
            <a:r>
              <a:rPr lang="pl-PL" sz="4400" dirty="0"/>
              <a:t>Porozmawiajmy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0486D9-9A5A-5692-2D01-26C7A50C09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85875" y="1200151"/>
            <a:ext cx="9620250" cy="2638424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-Szwajcaria, 21 lipca 1835 r.</a:t>
            </a:r>
          </a:p>
          <a:p>
            <a:r>
              <a:rPr lang="pl-PL" dirty="0"/>
              <a:t>-ciemne, burzowe chmury = stan ducha</a:t>
            </a:r>
          </a:p>
          <a:p>
            <a:r>
              <a:rPr lang="pl-PL" dirty="0"/>
              <a:t>-samotność, emigracja, wyjazd Wodzińskiej, ale też jego wyjątkowość, która naraża go na cierpienie</a:t>
            </a:r>
          </a:p>
          <a:p>
            <a:r>
              <a:rPr lang="pl-PL" dirty="0"/>
              <a:t>-rodzi się na nowo, działa dla wyższego dobra (w „Kordianie” bohater wraca na chmurze do kraju)</a:t>
            </a:r>
          </a:p>
          <a:p>
            <a:r>
              <a:rPr lang="pl-PL" dirty="0"/>
              <a:t>-przyjmuje to cierpienie, bo może przez to wpływać na naród</a:t>
            </a:r>
          </a:p>
          <a:p>
            <a:r>
              <a:rPr lang="pl-PL" dirty="0"/>
              <a:t>-jak Konrad? NIE! Chmury należą do Boga</a:t>
            </a:r>
          </a:p>
          <a:p>
            <a:r>
              <a:rPr lang="pl-PL" dirty="0"/>
              <a:t>-kolejne poświęcenia zbliżają go do Boga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8347CF-6AF4-A734-2D1C-288BDBB50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552" y="4227244"/>
            <a:ext cx="7212122" cy="2630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4177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719D05-B0BB-2D1D-08CF-C570F6DE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E1D51A9-6DF8-02D7-0ACD-574D9D522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4C1F386-2CC8-D729-7859-0088C12AB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494" y="0"/>
            <a:ext cx="3128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35AD4EEE-6FF6-DB61-8F7D-87A1855AE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457" y="2832227"/>
            <a:ext cx="4701742" cy="402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2F1C33A-6D17-86F2-5660-808724754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291" y="-14795"/>
            <a:ext cx="3095709" cy="156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46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DBBC25-9353-BBCF-D24E-4513762F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103D57-CA15-F16B-B821-B43B7DA850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15618" y="3089495"/>
            <a:ext cx="4689131" cy="36576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Apostrofa i odbiorcy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Wartości podmiotu lirycznego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Odczucia i nastrój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Spalenie serca w aloesie – czego poeta oczekuje?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Rola matki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Co pozostawia spadkobiercy?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Topos ojczyzny jako okrętu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Rola poety i poezji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Tytuł</a:t>
            </a:r>
          </a:p>
          <a:p>
            <a:endParaRPr lang="pl-PL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9ED2F96B-E5CC-525D-A190-463A1E032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297" y="4710320"/>
            <a:ext cx="4237703" cy="214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FB5F309-8640-5C53-9D7A-CCE64C7F0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" y="0"/>
            <a:ext cx="3044429" cy="501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AE09692A-DB94-B37E-D401-1FE6BF9D7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018" y="0"/>
            <a:ext cx="9134393" cy="279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477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94BDFC-77B7-C4E2-8184-B8BC1BF4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54" y="607398"/>
            <a:ext cx="5822826" cy="587659"/>
          </a:xfrm>
        </p:spPr>
        <p:txBody>
          <a:bodyPr/>
          <a:lstStyle/>
          <a:p>
            <a:r>
              <a:rPr lang="pl-PL" sz="4400" dirty="0"/>
              <a:t>Porozmawiajmy...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76E1D4-979B-A12F-8449-12F548B046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498" y="554524"/>
            <a:ext cx="7505323" cy="5748951"/>
          </a:xfrm>
        </p:spPr>
        <p:txBody>
          <a:bodyPr>
            <a:normAutofit/>
          </a:bodyPr>
          <a:lstStyle/>
          <a:p>
            <a:r>
              <a:rPr lang="pl-PL" dirty="0"/>
              <a:t>-ostatnia wola zmarłego?</a:t>
            </a:r>
          </a:p>
          <a:p>
            <a:r>
              <a:rPr lang="pl-PL" dirty="0"/>
              <a:t>-rozliczenie z życiem i twórczością</a:t>
            </a:r>
          </a:p>
          <a:p>
            <a:r>
              <a:rPr lang="pl-PL" dirty="0"/>
              <a:t>-ROZGORYCZENIE (brak potomka, życie jako błyskawica, twórczość jako pusty dźwięk, niedocenienie, cierpienie)</a:t>
            </a:r>
          </a:p>
          <a:p>
            <a:r>
              <a:rPr lang="pl-PL" dirty="0"/>
              <a:t>-najlepsze lata poświęcił ojczyźnie</a:t>
            </a:r>
          </a:p>
          <a:p>
            <a:r>
              <a:rPr lang="pl-PL" dirty="0"/>
              <a:t>-ojczyzna jako okręt (Polska jako tonący statek, poeta wypatrywał z masztu zagrożenia i przestrzega)</a:t>
            </a:r>
          </a:p>
          <a:p>
            <a:r>
              <a:rPr lang="pl-PL" dirty="0"/>
              <a:t>-nadzieje związane z przyszłymi pokoleniami</a:t>
            </a:r>
          </a:p>
          <a:p>
            <a:r>
              <a:rPr lang="pl-PL" dirty="0"/>
              <a:t>-nie chce pogrzebu, chce skromnego pochówku, a po nim biesiady</a:t>
            </a:r>
          </a:p>
          <a:p>
            <a:r>
              <a:rPr lang="pl-PL" dirty="0"/>
              <a:t>-serce spalone w aloesie – nieśmiertelność głoszonych idei</a:t>
            </a:r>
          </a:p>
          <a:p>
            <a:r>
              <a:rPr lang="pl-PL" dirty="0"/>
              <a:t>-oddanie prochów matce – silna więź</a:t>
            </a:r>
          </a:p>
          <a:p>
            <a:r>
              <a:rPr lang="pl-PL" dirty="0"/>
              <a:t>-życie po śmierci – pragnienie spokoju</a:t>
            </a:r>
          </a:p>
          <a:p>
            <a:r>
              <a:rPr lang="pl-PL" dirty="0"/>
              <a:t>-edukacja w duchu patriotyzmu, gotowość poświęcenia się</a:t>
            </a:r>
          </a:p>
          <a:p>
            <a:r>
              <a:rPr lang="pl-PL" dirty="0"/>
              <a:t>-ojczyźnie potrzeba sternika!</a:t>
            </a:r>
          </a:p>
          <a:p>
            <a:r>
              <a:rPr lang="pl-PL" dirty="0"/>
              <a:t>-siła fatalna, </a:t>
            </a:r>
            <a:r>
              <a:rPr lang="pl-PL" i="1" dirty="0"/>
              <a:t>non </a:t>
            </a:r>
            <a:r>
              <a:rPr lang="pl-PL" i="1" dirty="0" err="1"/>
              <a:t>omnis</a:t>
            </a:r>
            <a:r>
              <a:rPr lang="pl-PL" i="1" dirty="0"/>
              <a:t> </a:t>
            </a:r>
            <a:r>
              <a:rPr lang="pl-PL" i="1" dirty="0" err="1"/>
              <a:t>moriar</a:t>
            </a:r>
            <a:r>
              <a:rPr lang="pl-PL" i="1" dirty="0"/>
              <a:t> </a:t>
            </a:r>
            <a:r>
              <a:rPr lang="pl-PL" dirty="0"/>
              <a:t>i poezja tyrtejska</a:t>
            </a:r>
          </a:p>
        </p:txBody>
      </p:sp>
    </p:spTree>
    <p:extLst>
      <p:ext uri="{BB962C8B-B14F-4D97-AF65-F5344CB8AC3E}">
        <p14:creationId xmlns:p14="http://schemas.microsoft.com/office/powerpoint/2010/main" val="3510939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51F27-460E-F51B-42C5-54A104E1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BD3C7D5-17B7-D35F-4A1D-CF69D95136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3B9C952-2B07-8082-68DD-80F0C80F3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85" y="0"/>
            <a:ext cx="3703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14A9471-721F-1457-B6F3-9A32B63FD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922" y="0"/>
            <a:ext cx="5000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913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79BDCC-74BC-077B-F84C-74982593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2A29996-8020-4074-CD9D-3901F49053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84FC570-C7F2-60EA-6E38-E3023CA18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96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396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DF344-6182-3769-BD7A-82F804FC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4CE1560-141C-24D1-9E0A-ED03247DE5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36AC682-E66C-2EC0-E1DF-1BBA219B3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9" y="0"/>
            <a:ext cx="1019175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970BFEB1-F313-319C-DCCA-61D48DD87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67" y="5537454"/>
            <a:ext cx="1019175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34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51A0DB3-FCFF-5D66-05D9-25FB071F5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23" y="0"/>
            <a:ext cx="52197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041B0E3-8462-0818-7351-1A57726F9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242" y="3429000"/>
            <a:ext cx="2851739" cy="326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339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025B80-B5A4-A519-6B91-1564FD6BB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864" y="2635045"/>
            <a:ext cx="6363317" cy="423898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3E40C27-10AE-FC04-F03E-E53AEA076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721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89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355D105-06E2-A5D1-679F-A6933FDFD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1" y="564433"/>
            <a:ext cx="737235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8C4D991-FA4C-8067-3357-021EDA6D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477" y="2765821"/>
            <a:ext cx="2725277" cy="40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03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00C1FE7-D5FA-A1B0-C43B-D8B70880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2" y="501138"/>
            <a:ext cx="36385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0A35208-2D57-0DB3-7724-6A435F359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950" y="2362200"/>
            <a:ext cx="27241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D546809-6D3A-24AD-D3EC-FABCA0C74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233" y="1523999"/>
            <a:ext cx="3322412" cy="49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45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6098EB-8B23-F9F0-C6B7-E8EC3ED92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13" y="662326"/>
            <a:ext cx="4560890" cy="2432304"/>
          </a:xfrm>
        </p:spPr>
        <p:txBody>
          <a:bodyPr/>
          <a:lstStyle/>
          <a:p>
            <a:r>
              <a:rPr lang="pl-PL" dirty="0"/>
              <a:t>1842 – ważny moment!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58F26A-E441-53EA-8FB4-9C23C0050A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CDE267-5446-14A1-E188-FAA1E1E4E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265" y="0"/>
            <a:ext cx="379095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19D2CA7-6091-E2D9-B739-58C6A8B0D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215" y="3371850"/>
            <a:ext cx="39433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5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81B858-957F-CDB0-3072-71543C465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5054B83-5097-DA71-3BEC-77435CDDE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377" y="2482952"/>
            <a:ext cx="3624300" cy="437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8EE053C-1C4B-4827-4157-8191F2885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32377" cy="487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DE75FB-0571-A7CB-061B-FB5C1CB0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samotności artysty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96FCF7-27E5-1FBD-6E91-D5BBD76D9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8287" y="1645625"/>
            <a:ext cx="5340096" cy="1134446"/>
          </a:xfrm>
        </p:spPr>
        <p:txBody>
          <a:bodyPr>
            <a:normAutofit/>
          </a:bodyPr>
          <a:lstStyle/>
          <a:p>
            <a:r>
              <a:rPr lang="pl-PL" sz="2800" dirty="0"/>
              <a:t>Liryki Juliusza Słowackiego</a:t>
            </a:r>
          </a:p>
        </p:txBody>
      </p:sp>
    </p:spTree>
    <p:extLst>
      <p:ext uri="{BB962C8B-B14F-4D97-AF65-F5344CB8AC3E}">
        <p14:creationId xmlns:p14="http://schemas.microsoft.com/office/powerpoint/2010/main" val="1705006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E3B46E-2F4E-2A36-A819-043EF36E8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623506"/>
            <a:ext cx="8668512" cy="2432304"/>
          </a:xfrm>
        </p:spPr>
        <p:txBody>
          <a:bodyPr/>
          <a:lstStyle/>
          <a:p>
            <a:r>
              <a:rPr lang="pl-PL" sz="4400" dirty="0"/>
              <a:t>Wizerunek artysty w romantyzmie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23EF1F5-94CC-B597-3D3C-9583750B7C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6537" y="4044220"/>
            <a:ext cx="5340096" cy="2660904"/>
          </a:xfrm>
        </p:spPr>
        <p:txBody>
          <a:bodyPr/>
          <a:lstStyle/>
          <a:p>
            <a:r>
              <a:rPr lang="pl-PL" dirty="0"/>
              <a:t>-jednostka wybitna</a:t>
            </a:r>
          </a:p>
          <a:p>
            <a:r>
              <a:rPr lang="pl-PL" dirty="0"/>
              <a:t>-natchniony przez Boga</a:t>
            </a:r>
          </a:p>
          <a:p>
            <a:r>
              <a:rPr lang="pl-PL" dirty="0"/>
              <a:t>-obdarzony niezwykłą wyobraźnią i talentem</a:t>
            </a:r>
          </a:p>
          <a:p>
            <a:r>
              <a:rPr lang="pl-PL" dirty="0"/>
              <a:t>-osamotniony, niezrozumiany, odrzucony, ale też z poczuciem konieczności dostosowania się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84C289-A695-B4DF-6648-E4848F7BE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062" y="1483328"/>
            <a:ext cx="93440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85447"/>
      </p:ext>
    </p:extLst>
  </p:cSld>
  <p:clrMapOvr>
    <a:masterClrMapping/>
  </p:clrMapOvr>
</p:sld>
</file>

<file path=ppt/theme/theme1.xml><?xml version="1.0" encoding="utf-8"?>
<a:theme xmlns:a="http://schemas.openxmlformats.org/drawingml/2006/main" name="Niestandardowe">
  <a:themeElements>
    <a:clrScheme name="TM784537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682B"/>
      </a:accent1>
      <a:accent2>
        <a:srgbClr val="EFEAE7"/>
      </a:accent2>
      <a:accent3>
        <a:srgbClr val="CD1711"/>
      </a:accent3>
      <a:accent4>
        <a:srgbClr val="651B51"/>
      </a:accent4>
      <a:accent5>
        <a:srgbClr val="2C3A2E"/>
      </a:accent5>
      <a:accent6>
        <a:srgbClr val="B6A650"/>
      </a:accent6>
      <a:hlink>
        <a:srgbClr val="029B2D"/>
      </a:hlink>
      <a:folHlink>
        <a:srgbClr val="029B2D"/>
      </a:folHlink>
    </a:clrScheme>
    <a:fontScheme name="Custom 36">
      <a:majorFont>
        <a:latin typeface="Batang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78453729_win32_SD_v5" id="{5665AA9C-4EFF-4FCC-8086-4050069C15ED}" vid="{F66CC29E-A3F9-4341-8B35-47A4E87375A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B7AA3F-15AC-4F4D-8050-3ECF17261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111B19-7283-4751-B1F8-E7CC95678A87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67B38E9C-53F4-45B7-BB77-8539BB7040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Botanical pitch deck (Botaniczna prezentacja inwestorska)</Template>
  <TotalTime>77</TotalTime>
  <Words>323</Words>
  <Application>Microsoft Office PowerPoint</Application>
  <PresentationFormat>Panoramiczny</PresentationFormat>
  <Paragraphs>45</Paragraphs>
  <Slides>18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Batang</vt:lpstr>
      <vt:lpstr>Arial</vt:lpstr>
      <vt:lpstr>Calibri</vt:lpstr>
      <vt:lpstr>Niestandardowe</vt:lpstr>
      <vt:lpstr>Juliusz Słowacki   - biografia romantyczna</vt:lpstr>
      <vt:lpstr>Prezentacja programu PowerPoint</vt:lpstr>
      <vt:lpstr>Prezentacja programu PowerPoint</vt:lpstr>
      <vt:lpstr>Prezentacja programu PowerPoint</vt:lpstr>
      <vt:lpstr>Prezentacja programu PowerPoint</vt:lpstr>
      <vt:lpstr>1842 – ważny moment!</vt:lpstr>
      <vt:lpstr>Prezentacja programu PowerPoint</vt:lpstr>
      <vt:lpstr>O samotności artysty</vt:lpstr>
      <vt:lpstr>Wizerunek artysty w romantyzmie</vt:lpstr>
      <vt:lpstr>Prezentacja programu PowerPoint</vt:lpstr>
      <vt:lpstr>1. Osoba mówiąca w tekście 2. Adresaci, apostrofy i relacje 3. Porównaj do utworu „Nad wodą wielką i czystą” </vt:lpstr>
      <vt:lpstr>Porozmawiajmy</vt:lpstr>
      <vt:lpstr>Prezentacja programu PowerPoint</vt:lpstr>
      <vt:lpstr>Prezentacja programu PowerPoint</vt:lpstr>
      <vt:lpstr>Porozmawiajmy...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4</cp:revision>
  <dcterms:created xsi:type="dcterms:W3CDTF">2025-03-15T20:47:39Z</dcterms:created>
  <dcterms:modified xsi:type="dcterms:W3CDTF">2025-03-19T12:24:53Z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Theme:7</vt:lpwstr>
  </property>
  <property fmtid="{D5CDD505-2E9C-101B-9397-08002B2CF9AE}" pid="5" name="ClassificationContentMarkingFooterText">
    <vt:lpwstr>Classified as Microsoft Confidential</vt:lpwstr>
  </property>
</Properties>
</file>