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18" r:id="rId2"/>
    <p:sldId id="329" r:id="rId3"/>
    <p:sldId id="335" r:id="rId4"/>
    <p:sldId id="336" r:id="rId5"/>
    <p:sldId id="330" r:id="rId6"/>
    <p:sldId id="332" r:id="rId7"/>
    <p:sldId id="337" r:id="rId8"/>
    <p:sldId id="341" r:id="rId9"/>
    <p:sldId id="334" r:id="rId10"/>
    <p:sldId id="333" r:id="rId11"/>
    <p:sldId id="338" r:id="rId12"/>
    <p:sldId id="342" r:id="rId13"/>
    <p:sldId id="331" r:id="rId14"/>
    <p:sldId id="339" r:id="rId15"/>
    <p:sldId id="340" r:id="rId16"/>
  </p:sldIdLst>
  <p:sldSz cx="12188825" cy="6858000"/>
  <p:notesSz cx="6858000" cy="9144000"/>
  <p:custDataLst>
    <p:tags r:id="rId19"/>
  </p:custDataLst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6E90FE"/>
    <a:srgbClr val="8086FC"/>
    <a:srgbClr val="6D6DFB"/>
    <a:srgbClr val="4E78F0"/>
    <a:srgbClr val="F0932C"/>
    <a:srgbClr val="92C610"/>
    <a:srgbClr val="9FD812"/>
    <a:srgbClr val="E05F2C"/>
    <a:srgbClr val="0ABE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29" autoAdjust="0"/>
  </p:normalViewPr>
  <p:slideViewPr>
    <p:cSldViewPr showGuides="1">
      <p:cViewPr varScale="1">
        <p:scale>
          <a:sx n="78" d="100"/>
          <a:sy n="78" d="100"/>
        </p:scale>
        <p:origin x="878" y="62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2481DD6-22C6-4DC2-9A0D-6907C004742D}" type="datetime1">
              <a:rPr lang="pl-PL" smtClean="0"/>
              <a:t>20.10.2024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F8ED99B-9732-49FC-9C16-B56FEB1B109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4662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5E67E-C67D-4F2B-9C4B-D672DF54DEB3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3199CD-3E1B-4AE6-990F-76F925F5EA9F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1103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27415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noProof="0" smtClean="0"/>
              <a:t>5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48198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0824" y="1600200"/>
            <a:ext cx="5945188" cy="30480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520825" y="4898572"/>
            <a:ext cx="5945187" cy="1270453"/>
          </a:xfrm>
        </p:spPr>
        <p:txBody>
          <a:bodyPr rtlCol="0">
            <a:no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 noProof="0" dirty="0"/>
              <a:t>Edytuj styl wzorca podtytułu</a:t>
            </a:r>
          </a:p>
        </p:txBody>
      </p:sp>
      <p:cxnSp>
        <p:nvCxnSpPr>
          <p:cNvPr id="6" name="Łącznik prosty 5"/>
          <p:cNvCxnSpPr/>
          <p:nvPr/>
        </p:nvCxnSpPr>
        <p:spPr>
          <a:xfrm>
            <a:off x="1658936" y="4782971"/>
            <a:ext cx="56546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/>
          <p:cNvGrpSpPr/>
          <p:nvPr userDrawn="1"/>
        </p:nvGrpSpPr>
        <p:grpSpPr>
          <a:xfrm>
            <a:off x="7923213" y="0"/>
            <a:ext cx="4265612" cy="6858000"/>
            <a:chOff x="7923213" y="0"/>
            <a:chExt cx="4265612" cy="6858000"/>
          </a:xfrm>
        </p:grpSpPr>
        <p:pic>
          <p:nvPicPr>
            <p:cNvPr id="4" name="Obraz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23213" y="0"/>
              <a:ext cx="4265612" cy="6858000"/>
            </a:xfrm>
            <a:prstGeom prst="rect">
              <a:avLst/>
            </a:prstGeom>
          </p:spPr>
        </p:pic>
        <p:sp>
          <p:nvSpPr>
            <p:cNvPr id="13" name="Prostokąt 12"/>
            <p:cNvSpPr/>
            <p:nvPr/>
          </p:nvSpPr>
          <p:spPr>
            <a:xfrm>
              <a:off x="7923213" y="0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AC851B2-A248-481B-B67B-0CA9CFB6596A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523412" y="646112"/>
            <a:ext cx="1828801" cy="5522913"/>
          </a:xfrm>
        </p:spPr>
        <p:txBody>
          <a:bodyPr vert="eaVert"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522412" y="646112"/>
            <a:ext cx="7620000" cy="5522913"/>
          </a:xfrm>
        </p:spPr>
        <p:txBody>
          <a:bodyPr vert="eaVert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F440F39-9E07-4CFE-B57F-B7F61884881B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  <p:cxnSp>
        <p:nvCxnSpPr>
          <p:cNvPr id="7" name="Łącznik prosty 6"/>
          <p:cNvCxnSpPr/>
          <p:nvPr/>
        </p:nvCxnSpPr>
        <p:spPr>
          <a:xfrm>
            <a:off x="9371012" y="762000"/>
            <a:ext cx="0" cy="533400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E87AE4-47BD-420E-9AAB-588581D0EE42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  <p:cxnSp>
        <p:nvCxnSpPr>
          <p:cNvPr id="7" name="Łącznik prosty 6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2410" y="2237096"/>
            <a:ext cx="8229601" cy="2411103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800" b="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22412" y="4876800"/>
            <a:ext cx="8229601" cy="129222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grpSp>
        <p:nvGrpSpPr>
          <p:cNvPr id="7" name="Grupa 6"/>
          <p:cNvGrpSpPr/>
          <p:nvPr userDrawn="1"/>
        </p:nvGrpSpPr>
        <p:grpSpPr>
          <a:xfrm>
            <a:off x="11123611" y="0"/>
            <a:ext cx="1065214" cy="6868886"/>
            <a:chOff x="11123611" y="0"/>
            <a:chExt cx="1065214" cy="6868886"/>
          </a:xfrm>
        </p:grpSpPr>
        <p:pic>
          <p:nvPicPr>
            <p:cNvPr id="10" name="Obraz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123611" y="0"/>
              <a:ext cx="1065213" cy="6858000"/>
            </a:xfrm>
            <a:prstGeom prst="rect">
              <a:avLst/>
            </a:prstGeom>
          </p:spPr>
        </p:pic>
        <p:sp>
          <p:nvSpPr>
            <p:cNvPr id="12" name="Prostokąt 11"/>
            <p:cNvSpPr/>
            <p:nvPr/>
          </p:nvSpPr>
          <p:spPr>
            <a:xfrm>
              <a:off x="11123612" y="10886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noProof="0" dirty="0"/>
            </a:p>
          </p:txBody>
        </p:sp>
      </p:grp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78FAF43-BE19-4ED6-BEDE-1E89FC11D176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  <p:cxnSp>
        <p:nvCxnSpPr>
          <p:cNvPr id="9" name="Łącznik prosty 8"/>
          <p:cNvCxnSpPr/>
          <p:nvPr/>
        </p:nvCxnSpPr>
        <p:spPr>
          <a:xfrm>
            <a:off x="1658936" y="4782971"/>
            <a:ext cx="80168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4800600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551612" y="1984248"/>
            <a:ext cx="4800601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521725A-76A8-46FB-B178-4CA2E51EA5DC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  <p:cxnSp>
        <p:nvCxnSpPr>
          <p:cNvPr id="8" name="Łącznik prosty 7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5516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5516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EB017E-6E18-4299-A7AE-5F37FC07DD65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  <p:cxnSp>
        <p:nvCxnSpPr>
          <p:cNvPr id="10" name="Łącznik prosty 9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42588B3-5AD2-4007-81F4-6F155BF6413B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  <p:cxnSp>
        <p:nvCxnSpPr>
          <p:cNvPr id="6" name="Łącznik prosty 5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AF0EF8-C71D-4B00-AA93-750DAF52FACC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7"/>
          </a:xfrm>
        </p:spPr>
        <p:txBody>
          <a:bodyPr rtlCol="0" anchor="b">
            <a:noAutofit/>
          </a:bodyPr>
          <a:lstStyle>
            <a:lvl1pPr algn="l">
              <a:lnSpc>
                <a:spcPct val="80000"/>
              </a:lnSpc>
              <a:defRPr sz="4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094414" y="685800"/>
            <a:ext cx="5257799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0563359-EDAE-4F20-896B-9F6038C68D62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  <p:cxnSp>
        <p:nvCxnSpPr>
          <p:cNvPr id="8" name="Łącznik prosty 7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8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"/>
          </p:nvPr>
        </p:nvSpPr>
        <p:spPr>
          <a:xfrm>
            <a:off x="6025925" y="-50118"/>
            <a:ext cx="6172198" cy="6857999"/>
          </a:xfrm>
          <a:solidFill>
            <a:schemeClr val="bg2"/>
          </a:solidFill>
          <a:effectLst>
            <a:outerShdw blurRad="152400" dist="50800" dir="10800000" algn="r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8BA2A1F-8E13-4E7D-9306-A547B391D35D}" type="datetime1">
              <a:rPr lang="pl-PL" smtClean="0"/>
              <a:pPr/>
              <a:t>20.10.2024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A013F82-EE5E-44EE-A61D-E31C6657F26F}" type="slidenum">
              <a:rPr lang="pl-PL" noProof="0" smtClean="0"/>
              <a:pPr/>
              <a:t>‹#›</a:t>
            </a:fld>
            <a:endParaRPr lang="pl-PL" noProof="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65213" cy="6858000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1" y="0"/>
            <a:ext cx="1065213" cy="6858000"/>
          </a:xfrm>
          <a:prstGeom prst="rect">
            <a:avLst/>
          </a:prstGeom>
          <a:gradFill flip="none" rotWithShape="1">
            <a:gsLst>
              <a:gs pos="75000">
                <a:schemeClr val="tx2">
                  <a:alpha val="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06524" y="1268760"/>
            <a:ext cx="6373788" cy="3048000"/>
          </a:xfrm>
        </p:spPr>
        <p:txBody>
          <a:bodyPr rtlCol="0">
            <a:noAutofit/>
          </a:bodyPr>
          <a:lstStyle/>
          <a:p>
            <a:pPr rtl="0"/>
            <a:r>
              <a:rPr lang="pl-PL" sz="5400" dirty="0"/>
              <a:t>Komedia charakterów, </a:t>
            </a:r>
            <a:br>
              <a:rPr lang="pl-PL" sz="5400" dirty="0"/>
            </a:br>
            <a:r>
              <a:rPr lang="pl-PL" sz="5400" dirty="0"/>
              <a:t>rodzina w krzywym zwierciadle, czyli…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l-PL" dirty="0"/>
              <a:t>„Skąpiec” Moliera</a:t>
            </a:r>
          </a:p>
        </p:txBody>
      </p:sp>
    </p:spTree>
    <p:extLst>
      <p:ext uri="{BB962C8B-B14F-4D97-AF65-F5344CB8AC3E}">
        <p14:creationId xmlns:p14="http://schemas.microsoft.com/office/powerpoint/2010/main" val="23201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FC5D21-FBE1-211C-4656-614A3F7A9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Komediopisarstwo Moliera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5926A1-EF91-985F-39FD-9F6251B8E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270" y="1916832"/>
            <a:ext cx="4132447" cy="4752528"/>
          </a:xfrm>
        </p:spPr>
        <p:txBody>
          <a:bodyPr/>
          <a:lstStyle/>
          <a:p>
            <a:r>
              <a:rPr lang="pl-PL" dirty="0"/>
              <a:t>charakter dydaktyczny</a:t>
            </a:r>
          </a:p>
          <a:p>
            <a:r>
              <a:rPr lang="pl-PL" dirty="0"/>
              <a:t>ośmieszenie ludzkich wad</a:t>
            </a:r>
          </a:p>
          <a:p>
            <a:r>
              <a:rPr lang="pl-PL" dirty="0"/>
              <a:t>satyryczny obraz francuskiej obyczajowości</a:t>
            </a:r>
          </a:p>
          <a:p>
            <a:r>
              <a:rPr lang="pl-PL" dirty="0"/>
              <a:t>typ komedii klasycznej, komedii charakterów wyposażonej w głęboką prawdę psychologiczną i obyczajową</a:t>
            </a:r>
          </a:p>
          <a:p>
            <a:endParaRPr lang="pl-PL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D8EB9ED9-6AC0-7656-C5A4-9C531DFD1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412" y="1772816"/>
            <a:ext cx="1225550" cy="182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3B122B-26F3-5216-B853-8205CD139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576" y="3600028"/>
            <a:ext cx="3680421" cy="31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DB08EEC-084C-3A71-45FF-5C94B20C1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0866" y="2276872"/>
            <a:ext cx="3103561" cy="332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8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35E58A-3A21-E135-2D64-A81B9B7E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3E63A8D-13F9-CDA8-930F-DF604B395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CCC8128-8575-CF3D-66ED-896DFB5B3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035" y="45673"/>
            <a:ext cx="7870979" cy="4895495"/>
          </a:xfrm>
          <a:prstGeom prst="rect">
            <a:avLst/>
          </a:prstGeom>
        </p:spPr>
      </p:pic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0D76C81B-A0D6-7C06-4E54-C2C4148FF45A}"/>
              </a:ext>
            </a:extLst>
          </p:cNvPr>
          <p:cNvSpPr txBox="1">
            <a:spLocks/>
          </p:cNvSpPr>
          <p:nvPr/>
        </p:nvSpPr>
        <p:spPr>
          <a:xfrm>
            <a:off x="1053852" y="4437112"/>
            <a:ext cx="11034205" cy="3595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1175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0425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3463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Anagnoryzm</a:t>
            </a:r>
            <a:r>
              <a:rPr lang="pl-PL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motyw, polegający na tym, że jeden z bohaterów okazuje się kimś zupełnie innym i zmienia bieg zdarzeń. </a:t>
            </a:r>
          </a:p>
          <a:p>
            <a:r>
              <a:rPr lang="pl-PL" sz="2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Deus ex machina</a:t>
            </a:r>
            <a:r>
              <a:rPr lang="pl-PL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(łac. Bóg z maszyny) – to technika, która początkowo polegała na tym, że na scenie pojawiał się bóg, który nagle rozwiązywał akcję, a tym samym kończyło się przedstawienie (aktor grający boga był spuszczany na scenę za pomocą specjalnej maszyny). Później to określenie to było używane w przypadku wszelkich nagłych sytuacji zmieniających bieg wypadków i kończących perypetie bohaterów. </a:t>
            </a:r>
          </a:p>
        </p:txBody>
      </p:sp>
    </p:spTree>
    <p:extLst>
      <p:ext uri="{BB962C8B-B14F-4D97-AF65-F5344CB8AC3E}">
        <p14:creationId xmlns:p14="http://schemas.microsoft.com/office/powerpoint/2010/main" val="95533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3AF71B-7889-05A8-02AD-6B5393BDC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Czytamy, s. 257-260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76880E-7A5D-9CAE-C147-CDF891588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Absurdalność komplementów </a:t>
            </a:r>
            <a:r>
              <a:rPr lang="pl-PL" dirty="0" err="1"/>
              <a:t>Frozyny</a:t>
            </a:r>
            <a:endParaRPr lang="pl-PL" dirty="0"/>
          </a:p>
          <a:p>
            <a:r>
              <a:rPr lang="pl-PL" dirty="0"/>
              <a:t>Reakcja na pochlebstwa, demaskacja cech</a:t>
            </a:r>
          </a:p>
          <a:p>
            <a:endParaRPr lang="pl-PL" dirty="0"/>
          </a:p>
          <a:p>
            <a:r>
              <a:rPr lang="pl-PL" dirty="0"/>
              <a:t>Wartości istotne dla bohaterów</a:t>
            </a:r>
          </a:p>
          <a:p>
            <a:r>
              <a:rPr lang="pl-PL" i="1" dirty="0"/>
              <a:t>Qui pro quo</a:t>
            </a:r>
          </a:p>
          <a:p>
            <a:endParaRPr lang="pl-PL" i="1"/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58710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99F8C7-B775-3327-E9FE-699140F7D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C12483-DF98-DF2C-C888-F09EC0DFD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D10F259-9A6A-DD85-4DD8-8463E0627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796" y="94320"/>
            <a:ext cx="11008029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1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CB956E-BACA-7B6F-D701-B3E1909A4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9718F4-86AE-948F-EF59-01C95FA82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6620" y="1981200"/>
            <a:ext cx="3385592" cy="4187825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7C60D20-E1D9-A168-1C3B-737291523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884" y="0"/>
            <a:ext cx="61928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078F29C-CE2F-BDFC-DFA0-CAEE5E577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410" y="1772816"/>
            <a:ext cx="36957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6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8EEF5D-4BBB-DDF1-EFC1-20069D7DB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Piszemy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1396D6-E1CE-754B-56DD-02D7CD0CB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88D139D-115A-AAB9-A8E8-05AB2F3E0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055" y="3898007"/>
            <a:ext cx="68580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04F538FA-CE99-54AF-B75B-D929CBFEC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45" y="4540413"/>
            <a:ext cx="10934080" cy="69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4D580C2-82D8-2FCA-ADC2-AC8F2345B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116" y="5512767"/>
            <a:ext cx="5477639" cy="3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2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dirty="0"/>
              <a:t>O czym porozmawiamy?</a:t>
            </a:r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>
          <a:xfrm>
            <a:off x="1522413" y="1981200"/>
            <a:ext cx="5292079" cy="4187825"/>
          </a:xfrm>
        </p:spPr>
        <p:txBody>
          <a:bodyPr rtlCol="0"/>
          <a:lstStyle/>
          <a:p>
            <a:pPr rtl="0"/>
            <a:r>
              <a:rPr lang="pl-PL" dirty="0"/>
              <a:t>Wprowadzenie – geneza, uniwersalne treści</a:t>
            </a:r>
          </a:p>
          <a:p>
            <a:pPr rtl="0"/>
            <a:r>
              <a:rPr lang="pl-PL" dirty="0"/>
              <a:t>Charakterystyka postaci – portret rodziny, motyw pieniądza</a:t>
            </a:r>
          </a:p>
          <a:p>
            <a:pPr rtl="0"/>
            <a:r>
              <a:rPr lang="pl-PL" dirty="0"/>
              <a:t>Rodzaje komizmu</a:t>
            </a:r>
          </a:p>
          <a:p>
            <a:pPr rtl="0"/>
            <a:r>
              <a:rPr lang="pl-PL" dirty="0"/>
              <a:t>„Bogaty skąpiec jest bogatym nędzarzem” – interpretacja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BD073A6-6243-AC0D-02F7-C9AAD28A7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8740" y="0"/>
            <a:ext cx="5003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60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039514-362C-7E86-16DA-9EFAF224A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815752"/>
          </a:xfrm>
        </p:spPr>
        <p:txBody>
          <a:bodyPr/>
          <a:lstStyle/>
          <a:p>
            <a:r>
              <a:rPr lang="pl-PL" dirty="0"/>
              <a:t>Geneza, informacje wstępne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7D2490-43D3-89F7-25CD-C7D96BCFF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CF02CBF-7C6F-462D-4693-544954182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236" y="1400726"/>
            <a:ext cx="7351809" cy="5348771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9F385745-D171-049D-8272-99E45E2EA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876" y="1916832"/>
            <a:ext cx="3251611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73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C5E27A-AB8D-08A4-822F-10259C23E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Mapa myśli – karta pracy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43A2BF-3B33-4E17-BEAA-32AD14D5B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24458C-56BC-D324-4D52-3C837FC23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980" y="2492896"/>
            <a:ext cx="3527425" cy="2781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E27FE3BB-CB83-BF01-F958-0276EF728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16" y="577577"/>
            <a:ext cx="3490913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A8D5AE9-4405-A71C-0D98-CE3EA3C77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876" y="3955777"/>
            <a:ext cx="1584325" cy="263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36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C1799D-5C36-5D58-E0EC-B5A7D0BC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84E400-E86D-D11C-07BF-A31E3D4C4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FC9FE5D-B987-F094-DFD9-CC2C005F8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576" y="-18615"/>
            <a:ext cx="3598843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51D2316-9EE6-123C-778A-86BADC491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413" y="357496"/>
            <a:ext cx="3858163" cy="326809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35D08C87-B00B-F125-BBC7-47D3652996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2724" y="3555721"/>
            <a:ext cx="3277057" cy="335326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4669C47-A31F-F6B5-55C7-57C64103F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2724" y="7467"/>
            <a:ext cx="3138156" cy="4288218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522973D-F308-BFBC-A880-7FE595128F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824" y="3649091"/>
            <a:ext cx="3858163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0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894E87-C59B-3DA3-9F0E-49A006972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108C82-3927-CE10-BB38-4508C21DD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50BDB9-4B42-B57F-47D3-AF7B23F4F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380" y="66205"/>
            <a:ext cx="8526065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3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EA89ED-1606-A8D6-E96A-B232C984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Harpagon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6D06D3-E0E3-93FB-25A4-847AB3E72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5335" y="2061105"/>
            <a:ext cx="6993334" cy="4876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600"/>
              </a:spcBef>
              <a:tabLst>
                <a:tab pos="341313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31450" algn="l"/>
                <a:tab pos="10780713" algn="l"/>
              </a:tabLst>
            </a:pPr>
            <a:r>
              <a:rPr lang="en-GB" altLang="pl-PL" sz="2400" dirty="0" err="1"/>
              <a:t>ukazan</a:t>
            </a:r>
            <a:r>
              <a:rPr lang="pl-PL" altLang="pl-PL" sz="2400" dirty="0"/>
              <a:t>y</a:t>
            </a:r>
            <a:r>
              <a:rPr lang="en-GB" altLang="pl-PL" sz="2400" dirty="0"/>
              <a:t> w </a:t>
            </a:r>
            <a:r>
              <a:rPr lang="en-GB" altLang="pl-PL" sz="2400" dirty="0" err="1"/>
              <a:t>sposób</a:t>
            </a:r>
            <a:r>
              <a:rPr lang="en-GB" altLang="pl-PL" sz="2400" dirty="0"/>
              <a:t> </a:t>
            </a:r>
            <a:r>
              <a:rPr lang="en-GB" altLang="pl-PL" sz="2400" dirty="0" err="1"/>
              <a:t>przerysowany</a:t>
            </a:r>
            <a:endParaRPr lang="pl-PL" altLang="pl-PL" dirty="0"/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tabLst>
                <a:tab pos="341313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31450" algn="l"/>
                <a:tab pos="10780713" algn="l"/>
              </a:tabLst>
            </a:pPr>
            <a:r>
              <a:rPr lang="pl-PL" altLang="pl-PL" dirty="0"/>
              <a:t>s</a:t>
            </a:r>
            <a:r>
              <a:rPr lang="en-GB" altLang="pl-PL" sz="2400" dirty="0" err="1"/>
              <a:t>kąpstwo</a:t>
            </a:r>
            <a:r>
              <a:rPr lang="en-GB" altLang="pl-PL" sz="2400" dirty="0"/>
              <a:t> </a:t>
            </a:r>
            <a:r>
              <a:rPr lang="en-GB" altLang="pl-PL" sz="2400" dirty="0" err="1"/>
              <a:t>staje</a:t>
            </a:r>
            <a:r>
              <a:rPr lang="en-GB" altLang="pl-PL" sz="2400" dirty="0"/>
              <a:t> </a:t>
            </a:r>
            <a:r>
              <a:rPr lang="en-GB" altLang="pl-PL" sz="2400" dirty="0" err="1"/>
              <a:t>się</a:t>
            </a:r>
            <a:r>
              <a:rPr lang="en-GB" altLang="pl-PL" sz="2400" dirty="0"/>
              <a:t> </a:t>
            </a:r>
            <a:r>
              <a:rPr lang="en-GB" altLang="pl-PL" sz="2400" dirty="0" err="1"/>
              <a:t>osią</a:t>
            </a:r>
            <a:r>
              <a:rPr lang="en-GB" altLang="pl-PL" sz="2400" dirty="0"/>
              <a:t> </a:t>
            </a:r>
            <a:r>
              <a:rPr lang="en-GB" altLang="pl-PL" sz="2400" dirty="0" err="1"/>
              <a:t>intrygi</a:t>
            </a:r>
            <a:endParaRPr lang="pl-PL" altLang="pl-PL" dirty="0"/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tabLst>
                <a:tab pos="341313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31450" algn="l"/>
                <a:tab pos="10780713" algn="l"/>
              </a:tabLst>
            </a:pPr>
            <a:r>
              <a:rPr lang="en-GB" altLang="pl-PL" sz="2400" dirty="0" err="1"/>
              <a:t>wyrodny</a:t>
            </a:r>
            <a:r>
              <a:rPr lang="en-GB" altLang="pl-PL" sz="2400" dirty="0"/>
              <a:t> </a:t>
            </a:r>
            <a:r>
              <a:rPr lang="en-GB" altLang="pl-PL" sz="2400" dirty="0" err="1"/>
              <a:t>ojc</a:t>
            </a:r>
            <a:r>
              <a:rPr lang="pl-PL" altLang="pl-PL" sz="2400" dirty="0" err="1"/>
              <a:t>iec</a:t>
            </a:r>
            <a:r>
              <a:rPr lang="en-GB" altLang="pl-PL" sz="2400" dirty="0"/>
              <a:t>, </a:t>
            </a:r>
            <a:r>
              <a:rPr lang="en-GB" altLang="pl-PL" sz="2400" dirty="0" err="1"/>
              <a:t>samolub</a:t>
            </a:r>
            <a:r>
              <a:rPr lang="pl-PL" altLang="pl-PL" dirty="0"/>
              <a:t>,</a:t>
            </a:r>
            <a:r>
              <a:rPr lang="en-GB" altLang="pl-PL" sz="2400" dirty="0"/>
              <a:t> </a:t>
            </a:r>
            <a:r>
              <a:rPr lang="pl-PL" altLang="pl-PL" dirty="0"/>
              <a:t>j</a:t>
            </a:r>
            <a:r>
              <a:rPr lang="en-GB" altLang="pl-PL" sz="2400" dirty="0"/>
              <a:t>ego </a:t>
            </a:r>
            <a:r>
              <a:rPr lang="en-GB" altLang="pl-PL" sz="2400" dirty="0" err="1"/>
              <a:t>wygląd</a:t>
            </a:r>
            <a:r>
              <a:rPr lang="en-GB" altLang="pl-PL" sz="2400" dirty="0"/>
              <a:t> </a:t>
            </a:r>
            <a:r>
              <a:rPr lang="en-GB" altLang="pl-PL" sz="2400" dirty="0" err="1"/>
              <a:t>odzwierciedla</a:t>
            </a:r>
            <a:r>
              <a:rPr lang="en-GB" altLang="pl-PL" sz="2400" dirty="0"/>
              <a:t> </a:t>
            </a:r>
            <a:r>
              <a:rPr lang="en-GB" altLang="pl-PL" sz="2400" dirty="0" err="1"/>
              <a:t>wnętrze</a:t>
            </a:r>
            <a:r>
              <a:rPr lang="pl-PL" altLang="pl-PL" sz="2400" dirty="0"/>
              <a:t> </a:t>
            </a:r>
            <a:r>
              <a:rPr lang="pl-PL" altLang="pl-PL" dirty="0"/>
              <a:t>– t</a:t>
            </a:r>
            <a:r>
              <a:rPr lang="en-GB" altLang="pl-PL" sz="2400" dirty="0" err="1"/>
              <a:t>rzęsą</a:t>
            </a:r>
            <a:r>
              <a:rPr lang="en-GB" altLang="pl-PL" sz="2400" dirty="0"/>
              <a:t> mu </a:t>
            </a:r>
            <a:r>
              <a:rPr lang="en-GB" altLang="pl-PL" sz="2400" dirty="0" err="1"/>
              <a:t>się</a:t>
            </a:r>
            <a:r>
              <a:rPr lang="en-GB" altLang="pl-PL" sz="2400" dirty="0"/>
              <a:t> </a:t>
            </a:r>
            <a:r>
              <a:rPr lang="en-GB" altLang="pl-PL" sz="2400" dirty="0" err="1"/>
              <a:t>ręce</a:t>
            </a:r>
            <a:r>
              <a:rPr lang="en-GB" altLang="pl-PL" sz="2400" dirty="0"/>
              <a:t>, </a:t>
            </a:r>
            <a:r>
              <a:rPr lang="en-GB" altLang="pl-PL" sz="2400" dirty="0" err="1"/>
              <a:t>garbi</a:t>
            </a:r>
            <a:r>
              <a:rPr lang="en-GB" altLang="pl-PL" sz="2400" dirty="0"/>
              <a:t> </a:t>
            </a:r>
            <a:r>
              <a:rPr lang="en-GB" altLang="pl-PL" sz="2400" dirty="0" err="1"/>
              <a:t>się</a:t>
            </a:r>
            <a:r>
              <a:rPr lang="en-GB" altLang="pl-PL" sz="2400" dirty="0"/>
              <a:t>, </a:t>
            </a:r>
            <a:r>
              <a:rPr lang="en-GB" altLang="pl-PL" sz="2400" dirty="0" err="1"/>
              <a:t>kuleje</a:t>
            </a:r>
            <a:endParaRPr lang="en-GB" altLang="pl-PL" sz="2400" dirty="0"/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tabLst>
                <a:tab pos="341313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31450" algn="l"/>
                <a:tab pos="10780713" algn="l"/>
              </a:tabLst>
            </a:pPr>
            <a:r>
              <a:rPr lang="pl-PL" altLang="pl-PL" dirty="0"/>
              <a:t>z</a:t>
            </a:r>
            <a:r>
              <a:rPr lang="en-GB" altLang="pl-PL" sz="2400" dirty="0"/>
              <a:t> </a:t>
            </a:r>
            <a:r>
              <a:rPr lang="en-GB" altLang="pl-PL" sz="2400" dirty="0" err="1"/>
              <a:t>chorobliwej</a:t>
            </a:r>
            <a:r>
              <a:rPr lang="en-GB" altLang="pl-PL" sz="2400" dirty="0"/>
              <a:t> </a:t>
            </a:r>
            <a:r>
              <a:rPr lang="en-GB" altLang="pl-PL" sz="2400" dirty="0" err="1"/>
              <a:t>chciwości</a:t>
            </a:r>
            <a:r>
              <a:rPr lang="en-GB" altLang="pl-PL" sz="2400" dirty="0"/>
              <a:t> </a:t>
            </a:r>
            <a:r>
              <a:rPr lang="en-GB" altLang="pl-PL" sz="2400" dirty="0" err="1"/>
              <a:t>rodzi</a:t>
            </a:r>
            <a:r>
              <a:rPr lang="en-GB" altLang="pl-PL" sz="2400" dirty="0"/>
              <a:t> </a:t>
            </a:r>
            <a:r>
              <a:rPr lang="en-GB" altLang="pl-PL" sz="2400" dirty="0" err="1"/>
              <a:t>się</a:t>
            </a:r>
            <a:r>
              <a:rPr lang="en-GB" altLang="pl-PL" sz="2400" dirty="0"/>
              <a:t> w nim </a:t>
            </a:r>
            <a:r>
              <a:rPr lang="en-GB" altLang="pl-PL" sz="2400" dirty="0" err="1"/>
              <a:t>podejrzliwość</a:t>
            </a:r>
            <a:r>
              <a:rPr lang="pl-PL" altLang="pl-PL" dirty="0"/>
              <a:t>, na</a:t>
            </a:r>
            <a:r>
              <a:rPr lang="en-GB" altLang="pl-PL" sz="2400" dirty="0"/>
              <a:t> </a:t>
            </a:r>
            <a:r>
              <a:rPr lang="en-GB" altLang="pl-PL" sz="2400" dirty="0" err="1"/>
              <a:t>wszystkim</a:t>
            </a:r>
            <a:r>
              <a:rPr lang="en-GB" altLang="pl-PL" sz="2400" dirty="0"/>
              <a:t> </a:t>
            </a:r>
            <a:r>
              <a:rPr lang="en-GB" altLang="pl-PL" sz="2400" dirty="0" err="1"/>
              <a:t>i</a:t>
            </a:r>
            <a:r>
              <a:rPr lang="en-GB" altLang="pl-PL" sz="2400" dirty="0"/>
              <a:t> </a:t>
            </a:r>
            <a:r>
              <a:rPr lang="en-GB" altLang="pl-PL" sz="2400" dirty="0" err="1"/>
              <a:t>wszystkich</a:t>
            </a:r>
            <a:r>
              <a:rPr lang="en-GB" altLang="pl-PL" sz="2400" dirty="0"/>
              <a:t> </a:t>
            </a:r>
            <a:r>
              <a:rPr lang="en-GB" altLang="pl-PL" sz="2400" dirty="0" err="1"/>
              <a:t>oszczędza</a:t>
            </a:r>
            <a:endParaRPr lang="pl-PL" altLang="pl-PL" sz="2400" dirty="0"/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tabLst>
                <a:tab pos="341313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31450" algn="l"/>
                <a:tab pos="10780713" algn="l"/>
              </a:tabLst>
            </a:pPr>
            <a:r>
              <a:rPr lang="pl-PL" altLang="pl-PL" dirty="0"/>
              <a:t>m</a:t>
            </a:r>
            <a:r>
              <a:rPr lang="en-GB" altLang="pl-PL" sz="2400" dirty="0" err="1"/>
              <a:t>omentami</a:t>
            </a:r>
            <a:r>
              <a:rPr lang="en-GB" altLang="pl-PL" sz="2400" dirty="0"/>
              <a:t> jest </a:t>
            </a:r>
            <a:r>
              <a:rPr lang="en-GB" altLang="pl-PL" sz="2400" dirty="0" err="1"/>
              <a:t>dziecinny</a:t>
            </a:r>
            <a:r>
              <a:rPr lang="en-GB" altLang="pl-PL" sz="2400" dirty="0"/>
              <a:t> </a:t>
            </a:r>
            <a:r>
              <a:rPr lang="en-GB" altLang="pl-PL" sz="2400" dirty="0" err="1"/>
              <a:t>i</a:t>
            </a:r>
            <a:r>
              <a:rPr lang="en-GB" altLang="pl-PL" sz="2400" dirty="0"/>
              <a:t> </a:t>
            </a:r>
            <a:r>
              <a:rPr lang="en-GB" altLang="pl-PL" sz="2400" dirty="0" err="1"/>
              <a:t>naiwny</a:t>
            </a:r>
            <a:r>
              <a:rPr lang="pl-PL" altLang="pl-PL" dirty="0"/>
              <a:t>, w</a:t>
            </a:r>
            <a:r>
              <a:rPr lang="en-GB" altLang="pl-PL" sz="2400" dirty="0" err="1"/>
              <a:t>ierzy</a:t>
            </a:r>
            <a:r>
              <a:rPr lang="en-GB" altLang="pl-PL" sz="2400" dirty="0"/>
              <a:t>, </a:t>
            </a:r>
            <a:r>
              <a:rPr lang="en-GB" altLang="pl-PL" sz="2400" dirty="0" err="1"/>
              <a:t>że</a:t>
            </a:r>
            <a:r>
              <a:rPr lang="en-GB" altLang="pl-PL" sz="2400" dirty="0"/>
              <a:t> </a:t>
            </a:r>
            <a:r>
              <a:rPr lang="en-GB" altLang="pl-PL" sz="2400" dirty="0" err="1"/>
              <a:t>młoda</a:t>
            </a:r>
            <a:r>
              <a:rPr lang="en-GB" altLang="pl-PL" sz="2400" dirty="0"/>
              <a:t>, </a:t>
            </a:r>
            <a:r>
              <a:rPr lang="en-GB" altLang="pl-PL" sz="2400" dirty="0" err="1"/>
              <a:t>śliczna</a:t>
            </a:r>
            <a:r>
              <a:rPr lang="en-GB" altLang="pl-PL" sz="2400" dirty="0"/>
              <a:t> Marianna go </a:t>
            </a:r>
            <a:r>
              <a:rPr lang="en-GB" altLang="pl-PL" sz="2400" dirty="0" err="1"/>
              <a:t>pokocha</a:t>
            </a:r>
            <a:endParaRPr lang="en-GB" altLang="pl-PL" sz="2400" dirty="0"/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tabLst>
                <a:tab pos="341313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31450" algn="l"/>
                <a:tab pos="10780713" algn="l"/>
              </a:tabLst>
            </a:pPr>
            <a:r>
              <a:rPr lang="pl-PL" altLang="pl-PL" dirty="0"/>
              <a:t>w </a:t>
            </a:r>
            <a:r>
              <a:rPr lang="en-GB" altLang="pl-PL" sz="2400" dirty="0" err="1"/>
              <a:t>tym</a:t>
            </a:r>
            <a:r>
              <a:rPr lang="en-GB" altLang="pl-PL" sz="2400" dirty="0"/>
              <a:t> </a:t>
            </a:r>
            <a:r>
              <a:rPr lang="en-GB" altLang="pl-PL" sz="2400" dirty="0" err="1"/>
              <a:t>bohaterze</a:t>
            </a:r>
            <a:r>
              <a:rPr lang="en-GB" altLang="pl-PL" sz="2400" dirty="0"/>
              <a:t> </a:t>
            </a:r>
            <a:r>
              <a:rPr lang="en-GB" altLang="pl-PL" sz="2400" dirty="0" err="1"/>
              <a:t>łączy</a:t>
            </a:r>
            <a:r>
              <a:rPr lang="en-GB" altLang="pl-PL" sz="2400" dirty="0"/>
              <a:t> </a:t>
            </a:r>
            <a:r>
              <a:rPr lang="en-GB" altLang="pl-PL" sz="2400" dirty="0" err="1"/>
              <a:t>się</a:t>
            </a:r>
            <a:r>
              <a:rPr lang="en-GB" altLang="pl-PL" sz="2400" dirty="0"/>
              <a:t> </a:t>
            </a:r>
            <a:r>
              <a:rPr lang="en-GB" altLang="pl-PL" sz="2400" dirty="0" err="1"/>
              <a:t>tragizm</a:t>
            </a:r>
            <a:r>
              <a:rPr lang="en-GB" altLang="pl-PL" sz="2400" dirty="0"/>
              <a:t> z </a:t>
            </a:r>
            <a:r>
              <a:rPr lang="en-GB" altLang="pl-PL" sz="2400" dirty="0" err="1"/>
              <a:t>komizmem</a:t>
            </a:r>
            <a:endParaRPr lang="en-GB" altLang="pl-PL" sz="2400" dirty="0"/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tabLst>
                <a:tab pos="341313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31450" algn="l"/>
                <a:tab pos="10780713" algn="l"/>
              </a:tabLst>
            </a:pPr>
            <a:r>
              <a:rPr lang="en-GB" altLang="pl-PL" sz="2400" dirty="0"/>
              <a:t>jest </a:t>
            </a:r>
            <a:r>
              <a:rPr lang="en-GB" altLang="pl-PL" sz="2400" dirty="0" err="1"/>
              <a:t>archetypem</a:t>
            </a:r>
            <a:r>
              <a:rPr lang="en-GB" altLang="pl-PL" sz="2400" dirty="0"/>
              <a:t> </a:t>
            </a:r>
            <a:r>
              <a:rPr lang="en-GB" altLang="pl-PL" sz="2400" dirty="0" err="1"/>
              <a:t>skąpca</a:t>
            </a:r>
            <a:r>
              <a:rPr lang="en-GB" altLang="pl-PL" sz="2400" dirty="0"/>
              <a:t> w </a:t>
            </a:r>
            <a:r>
              <a:rPr lang="en-GB" altLang="pl-PL" sz="2400" dirty="0" err="1"/>
              <a:t>literaturze</a:t>
            </a:r>
            <a:r>
              <a:rPr lang="en-GB" altLang="pl-PL" sz="2400" dirty="0"/>
              <a:t> </a:t>
            </a:r>
            <a:r>
              <a:rPr lang="en-GB" altLang="pl-PL" sz="2400" dirty="0" err="1"/>
              <a:t>europejskiej</a:t>
            </a:r>
            <a:endParaRPr lang="en-GB" altLang="pl-PL" sz="2400" dirty="0"/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B23F540-7C0A-4223-072C-CB2BA1374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364" y="0"/>
            <a:ext cx="6094413" cy="1680106"/>
          </a:xfrm>
          <a:prstGeom prst="rect">
            <a:avLst/>
          </a:prstGeom>
        </p:spPr>
      </p:pic>
      <p:pic>
        <p:nvPicPr>
          <p:cNvPr id="1026" name="Picture 2" descr="Skąpiec — streszczenie komedii Moliera">
            <a:extLst>
              <a:ext uri="{FF2B5EF4-FFF2-40B4-BE49-F238E27FC236}">
                <a16:creationId xmlns:a16="http://schemas.microsoft.com/office/drawing/2014/main" id="{0B92AD9C-0EAE-1CF5-93EB-6036C980D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00" y="1981200"/>
            <a:ext cx="3240360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0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C4ED25-CE2E-2713-FD50-F3CF43CC1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Czytamy, s. 254-257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5F4824-B68F-4FEE-7ECE-759287C62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81200"/>
            <a:ext cx="9829799" cy="4400128"/>
          </a:xfrm>
        </p:spPr>
        <p:txBody>
          <a:bodyPr>
            <a:normAutofit fontScale="70000" lnSpcReduction="20000"/>
          </a:bodyPr>
          <a:lstStyle/>
          <a:p>
            <a:r>
              <a:rPr lang="pl-PL" dirty="0"/>
              <a:t>Stosunek Harpagona do syna i syna do ojca</a:t>
            </a:r>
          </a:p>
          <a:p>
            <a:r>
              <a:rPr lang="pl-PL" dirty="0"/>
              <a:t>Nadrzędna wartość w życiu Harpagona</a:t>
            </a:r>
          </a:p>
          <a:p>
            <a:r>
              <a:rPr lang="pl-PL" dirty="0"/>
              <a:t>Lęk bohatera</a:t>
            </a:r>
          </a:p>
          <a:p>
            <a:endParaRPr lang="pl-PL" dirty="0"/>
          </a:p>
          <a:p>
            <a:r>
              <a:rPr lang="pl-PL" dirty="0"/>
              <a:t>Temat rozmowy z Walerym</a:t>
            </a:r>
          </a:p>
          <a:p>
            <a:r>
              <a:rPr lang="pl-PL" dirty="0"/>
              <a:t>Kluczowy dla Harpagona argument i stosunek do córki</a:t>
            </a:r>
          </a:p>
          <a:p>
            <a:r>
              <a:rPr lang="pl-PL" dirty="0"/>
              <a:t>Dlaczego Walery przytakuje Harpagonowi?</a:t>
            </a:r>
          </a:p>
          <a:p>
            <a:endParaRPr lang="pl-PL" dirty="0"/>
          </a:p>
          <a:p>
            <a:r>
              <a:rPr lang="pl-PL" dirty="0"/>
              <a:t>Stosunek Harpagona do utraconych pieniędzy</a:t>
            </a:r>
          </a:p>
          <a:p>
            <a:r>
              <a:rPr lang="pl-PL" dirty="0"/>
              <a:t>Teorie Harpagona i propozycje kar –  absurdalność</a:t>
            </a:r>
          </a:p>
          <a:p>
            <a:r>
              <a:rPr lang="pl-PL" dirty="0"/>
              <a:t>Harpagon jako osoba uzależniona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44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6C9FA5-60FC-41CF-0003-C18294FD7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Komedia dell’arte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39BA9F-6EE7-5121-8C3E-3EB902658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861" y="1981200"/>
            <a:ext cx="7488832" cy="4876799"/>
          </a:xfrm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 widowiska scenicznego powstały we Włoszech, przedstawiany od ok. połowy XVI w. do końca XVIII w. 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improwizacja aktorów, która podlegała jednak koniecznym ograniczeniom, by widowisko tworzyło zwartą całość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punktem wyjścia dla wykonawców był scenariusz, ujmujący w zarysie akcję przedstawienia, głównie o charakterze komicznym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https://www.youtube.com/watch?v=ZQ7cOspKRhc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7F393BC-0CA1-6AF3-5E8F-BCC9A2D47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08" y="1695208"/>
            <a:ext cx="3210373" cy="3467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0506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Symbole walut 16: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331_TF02895262.potx" id="{ADED521E-63B4-4D8B-B7AC-9933AF16EFBF}" vid="{5BC4CF27-5174-4C0F-AA65-6D5040B96EB7}"/>
    </a:ext>
  </a:extLst>
</a:theme>
</file>

<file path=ppt/theme/theme2.xml><?xml version="1.0" encoding="utf-8"?>
<a:theme xmlns:a="http://schemas.openxmlformats.org/drawingml/2006/main" name="Motyw pakietu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symboli walut (panoramiczna)</Template>
  <TotalTime>82</TotalTime>
  <Words>392</Words>
  <Application>Microsoft Office PowerPoint</Application>
  <PresentationFormat>Niestandardowy</PresentationFormat>
  <Paragraphs>53</Paragraphs>
  <Slides>15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Cambria</vt:lpstr>
      <vt:lpstr>Times New Roman</vt:lpstr>
      <vt:lpstr>Symbole walut 16:9</vt:lpstr>
      <vt:lpstr>Komedia charakterów,  rodzina w krzywym zwierciadle, czyli…</vt:lpstr>
      <vt:lpstr>O czym porozmawiamy?</vt:lpstr>
      <vt:lpstr>Geneza, informacje wstępne</vt:lpstr>
      <vt:lpstr>Mapa myśli – karta pracy</vt:lpstr>
      <vt:lpstr>Prezentacja programu PowerPoint</vt:lpstr>
      <vt:lpstr>Prezentacja programu PowerPoint</vt:lpstr>
      <vt:lpstr>Harpagon</vt:lpstr>
      <vt:lpstr>Czytamy, s. 254-257</vt:lpstr>
      <vt:lpstr>Komedia dell’arte </vt:lpstr>
      <vt:lpstr>Komediopisarstwo Moliera</vt:lpstr>
      <vt:lpstr>Prezentacja programu PowerPoint</vt:lpstr>
      <vt:lpstr>Czytamy, s. 257-260</vt:lpstr>
      <vt:lpstr>Prezentacja programu PowerPoint</vt:lpstr>
      <vt:lpstr>Prezentacja programu PowerPoint</vt:lpstr>
      <vt:lpstr>Piszemy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5</cp:revision>
  <dcterms:created xsi:type="dcterms:W3CDTF">2024-10-20T14:20:13Z</dcterms:created>
  <dcterms:modified xsi:type="dcterms:W3CDTF">2024-10-20T15:44:33Z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