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96" r:id="rId5"/>
    <p:sldId id="298" r:id="rId6"/>
    <p:sldId id="297" r:id="rId7"/>
    <p:sldId id="299" r:id="rId8"/>
    <p:sldId id="286" r:id="rId9"/>
    <p:sldId id="261" r:id="rId10"/>
    <p:sldId id="285" r:id="rId11"/>
    <p:sldId id="265" r:id="rId12"/>
    <p:sldId id="300" r:id="rId13"/>
    <p:sldId id="301" r:id="rId14"/>
    <p:sldId id="302" r:id="rId15"/>
    <p:sldId id="303" r:id="rId16"/>
    <p:sldId id="304" r:id="rId17"/>
    <p:sldId id="309" r:id="rId18"/>
    <p:sldId id="310" r:id="rId19"/>
    <p:sldId id="305" r:id="rId20"/>
    <p:sldId id="307" r:id="rId21"/>
    <p:sldId id="306" r:id="rId22"/>
    <p:sldId id="308" r:id="rId23"/>
    <p:sldId id="311" r:id="rId24"/>
    <p:sldId id="312" r:id="rId25"/>
    <p:sldId id="313" r:id="rId26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87887" autoAdjust="0"/>
  </p:normalViewPr>
  <p:slideViewPr>
    <p:cSldViewPr snapToGrid="0" showGuides="1">
      <p:cViewPr varScale="1">
        <p:scale>
          <a:sx n="72" d="100"/>
          <a:sy n="72" d="100"/>
        </p:scale>
        <p:origin x="113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560" y="-14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27243D74-B9C1-450A-B0F3-6C6DCB0CF2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2C27C33-9BB1-41D5-A236-12767E7E72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AB3EA8-A58D-4C92-A3AB-D271CCC294C7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4A7EADB-04A4-4093-B238-438E2C7317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DDD8696-706D-440E-AE04-4C644F0613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22A5DE8-F2C4-4DB3-88D1-656DCD59E7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24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noProof="0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AEFB4FA-E877-413E-B608-88789D806C57}" type="datetimeFigureOut">
              <a:rPr lang="en-US" noProof="0" smtClean="0"/>
              <a:t>9/6/2026</a:t>
            </a:fld>
            <a:endParaRPr lang="en-US" noProof="0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noProof="0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" noProof="0"/>
              <a:t>Edytuj style wzorca tekstu</a:t>
            </a:r>
          </a:p>
          <a:p>
            <a:pPr lvl="1" rtl="0"/>
            <a:r>
              <a:rPr lang="pl" noProof="0"/>
              <a:t>Drugi poziom</a:t>
            </a:r>
          </a:p>
          <a:p>
            <a:pPr lvl="2" rtl="0"/>
            <a:r>
              <a:rPr lang="pl" noProof="0"/>
              <a:t>Trzeci poziom</a:t>
            </a:r>
          </a:p>
          <a:p>
            <a:pPr lvl="3" rtl="0"/>
            <a:r>
              <a:rPr lang="pl" noProof="0"/>
              <a:t>Czwarty poziom</a:t>
            </a:r>
          </a:p>
          <a:p>
            <a:pPr lvl="4" rtl="0"/>
            <a:r>
              <a:rPr lang="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36304E-FDE3-4B4F-A3B7-EBE87F3FA5E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90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1885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0839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7569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74990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5896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11905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52485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336304E-FDE3-4B4F-A3B7-EBE87F3FA5E2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6912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FD93970-B13A-F96D-A4B1-3A1EE74841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202379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10954512" cy="3246120"/>
          </a:xfrm>
        </p:spPr>
        <p:txBody>
          <a:bodyPr rtlCol="0" anchor="b">
            <a:noAutofit/>
          </a:bodyPr>
          <a:lstStyle>
            <a:lvl1pPr algn="ctr">
              <a:defRPr sz="6600" b="1" i="0" cap="none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en-US" noProof="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758183"/>
            <a:ext cx="10954512" cy="1307592"/>
          </a:xfrm>
        </p:spPr>
        <p:txBody>
          <a:bodyPr rtlCol="0">
            <a:noAutofit/>
          </a:bodyPr>
          <a:lstStyle>
            <a:lvl1pPr marL="0" indent="0" algn="ctr">
              <a:buNone/>
              <a:defRPr sz="32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 01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850392"/>
            <a:ext cx="3913632" cy="4800600"/>
          </a:xfrm>
        </p:spPr>
        <p:txBody>
          <a:bodyPr rtlCol="0"/>
          <a:lstStyle>
            <a:lvl1pPr>
              <a:defRPr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965960"/>
            <a:ext cx="4050792" cy="2953512"/>
          </a:xfrm>
        </p:spPr>
        <p:txBody>
          <a:bodyPr rtlCol="0" anchor="ctr" anchorCtr="0"/>
          <a:lstStyle>
            <a:lvl1pPr>
              <a:defRPr cap="all" baseline="0">
                <a:solidFill>
                  <a:schemeClr val="accent2">
                    <a:lumMod val="25000"/>
                  </a:schemeClr>
                </a:solidFill>
              </a:defRPr>
            </a:lvl1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"/>
              <a:t>6/8/20XX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rostokąt zaokrąglony 4">
            <a:extLst>
              <a:ext uri="{FF2B5EF4-FFF2-40B4-BE49-F238E27FC236}">
                <a16:creationId xmlns:a16="http://schemas.microsoft.com/office/drawing/2014/main" id="{906EB944-76A9-6F98-104E-59CD34F5CF94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1" name="Obraz 7">
            <a:extLst>
              <a:ext uri="{FF2B5EF4-FFF2-40B4-BE49-F238E27FC236}">
                <a16:creationId xmlns:a16="http://schemas.microsoft.com/office/drawing/2014/main" id="{898C8E3F-6992-0D8A-CCA1-3DD2C147AA8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4756"/>
          <a:stretch/>
        </p:blipFill>
        <p:spPr>
          <a:xfrm>
            <a:off x="8853067" y="1"/>
            <a:ext cx="1875091" cy="1605320"/>
          </a:xfrm>
          <a:prstGeom prst="rect">
            <a:avLst/>
          </a:prstGeom>
        </p:spPr>
      </p:pic>
      <p:pic>
        <p:nvPicPr>
          <p:cNvPr id="13" name="Obraz 7">
            <a:extLst>
              <a:ext uri="{FF2B5EF4-FFF2-40B4-BE49-F238E27FC236}">
                <a16:creationId xmlns:a16="http://schemas.microsoft.com/office/drawing/2014/main" id="{4417AC45-4CB7-72E8-3723-B1A3D81FB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13775" y="5533690"/>
            <a:ext cx="493392" cy="495528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AE5941EF-B160-313A-DA99-73C86EDC4C1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794"/>
          <a:stretch/>
        </p:blipFill>
        <p:spPr>
          <a:xfrm>
            <a:off x="10316909" y="2723673"/>
            <a:ext cx="1875091" cy="3600981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EEC16221-5852-F1A3-24D1-8EF5E907173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1791"/>
          <a:stretch/>
        </p:blipFill>
        <p:spPr>
          <a:xfrm>
            <a:off x="3497179" y="6324654"/>
            <a:ext cx="910220" cy="541368"/>
          </a:xfrm>
          <a:prstGeom prst="rect">
            <a:avLst/>
          </a:prstGeom>
        </p:spPr>
      </p:pic>
      <p:pic>
        <p:nvPicPr>
          <p:cNvPr id="19" name="Grafika 18">
            <a:extLst>
              <a:ext uri="{FF2B5EF4-FFF2-40B4-BE49-F238E27FC236}">
                <a16:creationId xmlns:a16="http://schemas.microsoft.com/office/drawing/2014/main" id="{5D8B34C3-E35E-0B4E-1F8E-59C449A3C8D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1904"/>
          <a:stretch/>
        </p:blipFill>
        <p:spPr>
          <a:xfrm>
            <a:off x="1601212" y="0"/>
            <a:ext cx="1032928" cy="71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55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ział sekcji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51FEFCE-5DDA-D353-F1BF-36752F5F07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917"/>
            <a:ext cx="12197191" cy="685508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824" y="1325880"/>
            <a:ext cx="10460736" cy="2286000"/>
          </a:xfrm>
        </p:spPr>
        <p:txBody>
          <a:bodyPr rtlCol="0" anchor="b">
            <a:noAutofit/>
          </a:bodyPr>
          <a:lstStyle>
            <a:lvl1pPr algn="ctr">
              <a:defRPr sz="66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en-US" noProof="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824" y="3749040"/>
            <a:ext cx="10460736" cy="2286000"/>
          </a:xfrm>
        </p:spPr>
        <p:txBody>
          <a:bodyPr rtlCol="0">
            <a:noAutofit/>
          </a:bodyPr>
          <a:lstStyle>
            <a:lvl1pPr marL="0" indent="0" algn="ctr">
              <a:buNone/>
              <a:defRPr sz="32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272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 02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3">
            <a:extLst>
              <a:ext uri="{FF2B5EF4-FFF2-40B4-BE49-F238E27FC236}">
                <a16:creationId xmlns:a16="http://schemas.microsoft.com/office/drawing/2014/main" id="{B6718ABD-4EA5-E3C5-0225-F6671DCA53AD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D721A955-CA2D-A65D-6E60-DAAAA4ACFA3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1050"/>
          <a:stretch/>
        </p:blipFill>
        <p:spPr>
          <a:xfrm>
            <a:off x="0" y="2887579"/>
            <a:ext cx="2432421" cy="3604662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AB70155A-604C-AD00-BE69-4505C75CE01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874" b="-1"/>
          <a:stretch/>
        </p:blipFill>
        <p:spPr>
          <a:xfrm rot="5400000">
            <a:off x="11281284" y="2493882"/>
            <a:ext cx="1032928" cy="887899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F74D1084-EF5E-D016-13E0-1840BDFFD0A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-880"/>
          <a:stretch/>
        </p:blipFill>
        <p:spPr>
          <a:xfrm>
            <a:off x="9897978" y="5987153"/>
            <a:ext cx="490012" cy="50508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rtlCol="0" anchor="b"/>
          <a:lstStyle>
            <a:lvl1pPr>
              <a:defRPr>
                <a:latin typeface="+mj-lt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313432"/>
            <a:ext cx="6327648" cy="3218688"/>
          </a:xfrm>
        </p:spPr>
        <p:txBody>
          <a:bodyPr rtlCol="0" anchor="ctr" anchorCtr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"/>
              <a:t>6/8/20XX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3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ział sekcji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E1B9A11-4222-BB4A-66D3-D37C79AC57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21" b="21"/>
          <a:stretch/>
        </p:blipFill>
        <p:spPr>
          <a:xfrm>
            <a:off x="-2595" y="1459"/>
            <a:ext cx="12197191" cy="685508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6" y="27432"/>
            <a:ext cx="7004304" cy="3566160"/>
          </a:xfrm>
        </p:spPr>
        <p:txBody>
          <a:bodyPr rtlCol="0" anchor="b">
            <a:noAutofit/>
          </a:bodyPr>
          <a:lstStyle>
            <a:lvl1pPr algn="ctr">
              <a:defRPr sz="60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en-US" noProof="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295" y="3767328"/>
            <a:ext cx="7004303" cy="1161288"/>
          </a:xfrm>
        </p:spPr>
        <p:txBody>
          <a:bodyPr rtlCol="0">
            <a:noAutofit/>
          </a:bodyPr>
          <a:lstStyle>
            <a:lvl1pPr marL="0" indent="0" algn="ctr">
              <a:buNone/>
              <a:defRPr sz="32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2962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 01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772C86F9-080E-93F7-C7B1-F5BEAD84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506456" cy="1655064"/>
          </a:xfrm>
        </p:spPr>
        <p:txBody>
          <a:bodyPr rtlCol="0" anchor="b"/>
          <a:lstStyle>
            <a:lvl1pPr>
              <a:defRPr>
                <a:latin typeface="+mj-lt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2432304"/>
            <a:ext cx="3108960" cy="3412370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6592" y="1920240"/>
            <a:ext cx="6620256" cy="3913632"/>
          </a:xfrm>
        </p:spPr>
        <p:txBody>
          <a:bodyPr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"/>
              <a:t>6/8/20XX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rostokąt zaokrąglony 11">
            <a:extLst>
              <a:ext uri="{FF2B5EF4-FFF2-40B4-BE49-F238E27FC236}">
                <a16:creationId xmlns:a16="http://schemas.microsoft.com/office/drawing/2014/main" id="{7FF98F94-8801-13BE-8EB4-01921AC196C8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B7BF5718-9534-FD92-79D7-ECC66603E70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2387"/>
          <a:stretch/>
        </p:blipFill>
        <p:spPr>
          <a:xfrm rot="5400000">
            <a:off x="1778676" y="5204330"/>
            <a:ext cx="907513" cy="2465321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4FF40650-9AD0-96F8-F702-185D1729AF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3558" y="5429608"/>
            <a:ext cx="406214" cy="415066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83AC8518-2F0B-6FC0-0C0E-6CE9D00EAC7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4860" b="-1"/>
          <a:stretch/>
        </p:blipFill>
        <p:spPr>
          <a:xfrm>
            <a:off x="10214191" y="365126"/>
            <a:ext cx="1032928" cy="110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6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 03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E7B4AF60-AC65-3E7A-4A5D-EBF1A7030D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063" b="3063"/>
          <a:stretch/>
        </p:blipFill>
        <p:spPr>
          <a:xfrm>
            <a:off x="1" y="2917"/>
            <a:ext cx="12197189" cy="6855082"/>
          </a:xfrm>
          <a:prstGeom prst="rect">
            <a:avLst/>
          </a:prstGeom>
        </p:spPr>
      </p:pic>
      <p:sp>
        <p:nvSpPr>
          <p:cNvPr id="12" name="Prostokąt zaokrąglony 4">
            <a:extLst>
              <a:ext uri="{FF2B5EF4-FFF2-40B4-BE49-F238E27FC236}">
                <a16:creationId xmlns:a16="http://schemas.microsoft.com/office/drawing/2014/main" id="{95671103-2960-81E2-9A76-0E7FDE6B3E55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rtlCol="0" anchor="b"/>
          <a:lstStyle>
            <a:lvl1pPr>
              <a:defRPr>
                <a:latin typeface="+mj-lt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276856"/>
            <a:ext cx="6327648" cy="3090672"/>
          </a:xfrm>
        </p:spPr>
        <p:txBody>
          <a:bodyPr rtlCol="0" anchor="ctr" anchorCtr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"/>
              <a:t>6/8/20XX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26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wa elementy zawartości 02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4">
            <a:extLst>
              <a:ext uri="{FF2B5EF4-FFF2-40B4-BE49-F238E27FC236}">
                <a16:creationId xmlns:a16="http://schemas.microsoft.com/office/drawing/2014/main" id="{86060D16-E6F6-EA0E-E58E-526234AB6564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0E0958AA-6F1A-C4A2-FB66-1A6F7F8834B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6095" b="-1"/>
          <a:stretch/>
        </p:blipFill>
        <p:spPr>
          <a:xfrm>
            <a:off x="569419" y="4426479"/>
            <a:ext cx="1472805" cy="1596616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3DEADFA2-398E-9388-8295-063D31FB38E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6095" b="-1"/>
          <a:stretch/>
        </p:blipFill>
        <p:spPr>
          <a:xfrm rot="3765410" flipV="1">
            <a:off x="1448505" y="4094575"/>
            <a:ext cx="862484" cy="934988"/>
          </a:xfrm>
          <a:prstGeom prst="rect">
            <a:avLst/>
          </a:prstGeom>
        </p:spPr>
      </p:pic>
      <p:pic>
        <p:nvPicPr>
          <p:cNvPr id="10" name="Obraz 7">
            <a:extLst>
              <a:ext uri="{FF2B5EF4-FFF2-40B4-BE49-F238E27FC236}">
                <a16:creationId xmlns:a16="http://schemas.microsoft.com/office/drawing/2014/main" id="{D09A7588-8EFD-A0C5-4235-45B7D657ECF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5453"/>
          <a:stretch/>
        </p:blipFill>
        <p:spPr>
          <a:xfrm>
            <a:off x="9469547" y="5719093"/>
            <a:ext cx="1756858" cy="1138907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EF04D7D6-513C-D18A-AF21-D10F0E5D3B8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1" r="-750"/>
          <a:stretch/>
        </p:blipFill>
        <p:spPr>
          <a:xfrm>
            <a:off x="8844546" y="50582"/>
            <a:ext cx="1307037" cy="13255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rtlCol="0" anchor="b"/>
          <a:lstStyle>
            <a:lvl1pPr>
              <a:defRPr>
                <a:latin typeface="+mj-lt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441448"/>
            <a:ext cx="3602736" cy="3575304"/>
          </a:xfrm>
        </p:spPr>
        <p:txBody>
          <a:bodyPr rtlCol="0" anchor="t" anchorCtr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4" name="Zawartość — symbol zastępczy 2">
            <a:extLst>
              <a:ext uri="{FF2B5EF4-FFF2-40B4-BE49-F238E27FC236}">
                <a16:creationId xmlns:a16="http://schemas.microsoft.com/office/drawing/2014/main" id="{D1DCC4A1-0DB3-3480-3A1A-78FC85FE7E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671816" y="2441448"/>
            <a:ext cx="3602736" cy="3575304"/>
          </a:xfrm>
        </p:spPr>
        <p:txBody>
          <a:bodyPr rtlCol="0" anchor="t" anchorCtr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"/>
              <a:t>6/8/20XX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728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 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6">
            <a:extLst>
              <a:ext uri="{FF2B5EF4-FFF2-40B4-BE49-F238E27FC236}">
                <a16:creationId xmlns:a16="http://schemas.microsoft.com/office/drawing/2014/main" id="{1B32A35F-9C9A-7C7D-DE93-B55FFF07D66E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198299DF-E702-8750-30F5-798D7C96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rtlCol="0" anchor="b"/>
          <a:lstStyle>
            <a:lvl1pPr>
              <a:defRPr>
                <a:latin typeface="+mj-lt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10" name="Zawartość — symbol zastępczy 2">
            <a:extLst>
              <a:ext uri="{FF2B5EF4-FFF2-40B4-BE49-F238E27FC236}">
                <a16:creationId xmlns:a16="http://schemas.microsoft.com/office/drawing/2014/main" id="{30CE72F6-1D9D-E61E-F1EE-2861FDF76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432" y="2459736"/>
            <a:ext cx="2843784" cy="3090672"/>
          </a:xfrm>
        </p:spPr>
        <p:txBody>
          <a:bodyPr rtlCol="0" anchor="t" anchorCtr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1" name="Zawartość — symbol zastępczy 2">
            <a:extLst>
              <a:ext uri="{FF2B5EF4-FFF2-40B4-BE49-F238E27FC236}">
                <a16:creationId xmlns:a16="http://schemas.microsoft.com/office/drawing/2014/main" id="{6EFAE94C-C299-8167-1BD9-4FC98C04C63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33672" y="2523744"/>
            <a:ext cx="6693408" cy="3273552"/>
          </a:xfrm>
        </p:spPr>
        <p:txBody>
          <a:bodyPr rtlCol="0" anchor="t" anchorCtr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"/>
              <a:t>6/8/20XX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94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 0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>
            <a:extLst>
              <a:ext uri="{FF2B5EF4-FFF2-40B4-BE49-F238E27FC236}">
                <a16:creationId xmlns:a16="http://schemas.microsoft.com/office/drawing/2014/main" id="{198299DF-E702-8750-30F5-798D7C96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rtlCol="0" anchor="b"/>
          <a:lstStyle>
            <a:lvl1pPr>
              <a:defRPr>
                <a:latin typeface="+mj-lt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11" name="Zawartość — symbol zastępczy 2">
            <a:extLst>
              <a:ext uri="{FF2B5EF4-FFF2-40B4-BE49-F238E27FC236}">
                <a16:creationId xmlns:a16="http://schemas.microsoft.com/office/drawing/2014/main" id="{6EFAE94C-C299-8167-1BD9-4FC98C04C63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07008" y="2523744"/>
            <a:ext cx="9720072" cy="3255264"/>
          </a:xfrm>
        </p:spPr>
        <p:txBody>
          <a:bodyPr rtlCol="0" anchor="t" anchorCtr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"/>
              <a:t>6/8/20XX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rostokąt zaokrąglony 6">
            <a:extLst>
              <a:ext uri="{FF2B5EF4-FFF2-40B4-BE49-F238E27FC236}">
                <a16:creationId xmlns:a16="http://schemas.microsoft.com/office/drawing/2014/main" id="{1B32A35F-9C9A-7C7D-DE93-B55FFF07D66E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80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ział sekcji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57A51A8B-A15C-2A94-1E48-F9615101DF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991" t="11245" r="3785" b="1531"/>
          <a:stretch/>
        </p:blipFill>
        <p:spPr>
          <a:xfrm>
            <a:off x="0" y="2917"/>
            <a:ext cx="12197192" cy="685508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1600200"/>
            <a:ext cx="10991088" cy="3657600"/>
          </a:xfrm>
        </p:spPr>
        <p:txBody>
          <a:bodyPr rtlCol="0" anchor="ctr">
            <a:noAutofit/>
          </a:bodyPr>
          <a:lstStyle>
            <a:lvl1pPr algn="ctr">
              <a:defRPr sz="66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9492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wa elementy zawartości 04"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3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zaokrąglony 4">
            <a:extLst>
              <a:ext uri="{FF2B5EF4-FFF2-40B4-BE49-F238E27FC236}">
                <a16:creationId xmlns:a16="http://schemas.microsoft.com/office/drawing/2014/main" id="{5697808D-10E0-D8A5-5D07-E176EBB8F2BB}"/>
              </a:ext>
            </a:extLst>
          </p:cNvPr>
          <p:cNvSpPr/>
          <p:nvPr userDrawn="1"/>
        </p:nvSpPr>
        <p:spPr>
          <a:xfrm>
            <a:off x="256674" y="256674"/>
            <a:ext cx="11678651" cy="6352673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2" name="Obraz 7">
            <a:extLst>
              <a:ext uri="{FF2B5EF4-FFF2-40B4-BE49-F238E27FC236}">
                <a16:creationId xmlns:a16="http://schemas.microsoft.com/office/drawing/2014/main" id="{0234D012-F86E-04CE-78C8-2C5A6613028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1004" r="-148"/>
          <a:stretch/>
        </p:blipFill>
        <p:spPr>
          <a:xfrm rot="5400000">
            <a:off x="6378170" y="40082"/>
            <a:ext cx="1579705" cy="1600089"/>
          </a:xfrm>
          <a:prstGeom prst="rect">
            <a:avLst/>
          </a:prstGeom>
        </p:spPr>
      </p:pic>
      <p:pic>
        <p:nvPicPr>
          <p:cNvPr id="15" name="Obraz 7">
            <a:extLst>
              <a:ext uri="{FF2B5EF4-FFF2-40B4-BE49-F238E27FC236}">
                <a16:creationId xmlns:a16="http://schemas.microsoft.com/office/drawing/2014/main" id="{0BC42061-F838-920E-632E-10EDE7E5539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6239" r="25335" b="-1"/>
          <a:stretch/>
        </p:blipFill>
        <p:spPr>
          <a:xfrm rot="16200000">
            <a:off x="6298833" y="-161472"/>
            <a:ext cx="752715" cy="1075657"/>
          </a:xfrm>
          <a:prstGeom prst="rect">
            <a:avLst/>
          </a:prstGeom>
        </p:spPr>
      </p:pic>
      <p:pic>
        <p:nvPicPr>
          <p:cNvPr id="16" name="Grafika 15">
            <a:extLst>
              <a:ext uri="{FF2B5EF4-FFF2-40B4-BE49-F238E27FC236}">
                <a16:creationId xmlns:a16="http://schemas.microsoft.com/office/drawing/2014/main" id="{58BEE67F-530E-E41D-FD19-2615180DC3F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5931"/>
          <a:stretch/>
        </p:blipFill>
        <p:spPr>
          <a:xfrm>
            <a:off x="10439102" y="4145165"/>
            <a:ext cx="1780703" cy="2164311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82CFCA46-5F5A-867F-B19C-4F9ED5BA15A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6794"/>
          <a:stretch/>
        </p:blipFill>
        <p:spPr>
          <a:xfrm rot="10800000">
            <a:off x="-27806" y="2452933"/>
            <a:ext cx="1370742" cy="2632414"/>
          </a:xfrm>
          <a:prstGeom prst="rect">
            <a:avLst/>
          </a:prstGeom>
        </p:spPr>
      </p:pic>
      <p:pic>
        <p:nvPicPr>
          <p:cNvPr id="18" name="Grafika 17">
            <a:extLst>
              <a:ext uri="{FF2B5EF4-FFF2-40B4-BE49-F238E27FC236}">
                <a16:creationId xmlns:a16="http://schemas.microsoft.com/office/drawing/2014/main" id="{11E8F80C-ACB2-552E-4433-1A8A2708F18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" b="-9728"/>
          <a:stretch/>
        </p:blipFill>
        <p:spPr>
          <a:xfrm rot="18286209">
            <a:off x="887827" y="4958926"/>
            <a:ext cx="910220" cy="102050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</p:spPr>
        <p:txBody>
          <a:bodyPr rtlCol="0" anchor="b"/>
          <a:lstStyle>
            <a:lvl1pPr>
              <a:defRPr>
                <a:latin typeface="+mj-lt"/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4" y="2441448"/>
            <a:ext cx="3602736" cy="3575304"/>
          </a:xfrm>
        </p:spPr>
        <p:txBody>
          <a:bodyPr rtlCol="0" anchor="t" anchorCtr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4" name="Zawartość — symbol zastępczy 2">
            <a:extLst>
              <a:ext uri="{FF2B5EF4-FFF2-40B4-BE49-F238E27FC236}">
                <a16:creationId xmlns:a16="http://schemas.microsoft.com/office/drawing/2014/main" id="{D1DCC4A1-0DB3-3480-3A1A-78FC85FE7E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93608" y="2441447"/>
            <a:ext cx="3063240" cy="3575303"/>
          </a:xfrm>
        </p:spPr>
        <p:txBody>
          <a:bodyPr rtlCol="0" anchor="t" anchorCtr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"/>
              <a:t>6/8/20XX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850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ń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4ACFCA6-7ECE-9BFB-9389-6DB74C862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1" r="21"/>
          <a:stretch/>
        </p:blipFill>
        <p:spPr>
          <a:xfrm>
            <a:off x="-5192" y="-1"/>
            <a:ext cx="12197192" cy="685800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856" y="56450"/>
            <a:ext cx="9912096" cy="2743200"/>
          </a:xfrm>
        </p:spPr>
        <p:txBody>
          <a:bodyPr rtlCol="0" anchor="b">
            <a:noAutofit/>
          </a:bodyPr>
          <a:lstStyle>
            <a:lvl1pPr algn="l">
              <a:defRPr sz="6600" b="1" i="0" cap="none" spc="-150" baseline="0">
                <a:solidFill>
                  <a:schemeClr val="accent2">
                    <a:lumMod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pl-PL" noProof="0"/>
              <a:t>Kliknij, aby edytować styl</a:t>
            </a:r>
            <a:endParaRPr lang="en-US" noProof="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5304" y="3110546"/>
            <a:ext cx="4114800" cy="2743200"/>
          </a:xfrm>
        </p:spPr>
        <p:txBody>
          <a:bodyPr rtlCol="0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 b="0" cap="all" baseline="0">
                <a:solidFill>
                  <a:schemeClr val="accent2">
                    <a:lumMod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083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" noProof="0"/>
              <a:t>Kliknij, aby edytować style wzorców tekstu</a:t>
            </a:r>
          </a:p>
          <a:p>
            <a:pPr lvl="1" rtl="0"/>
            <a:r>
              <a:rPr lang="pl" noProof="0"/>
              <a:t>Drugi poziom</a:t>
            </a:r>
          </a:p>
          <a:p>
            <a:pPr lvl="2" rtl="0"/>
            <a:r>
              <a:rPr lang="pl" noProof="0"/>
              <a:t>Trzeci poziom</a:t>
            </a:r>
          </a:p>
          <a:p>
            <a:pPr lvl="3" rtl="0"/>
            <a:r>
              <a:rPr lang="pl" noProof="0"/>
              <a:t>Czwarty poziom</a:t>
            </a:r>
          </a:p>
          <a:p>
            <a:pPr lvl="4" rtl="0"/>
            <a:r>
              <a:rPr lang="pl" noProof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63001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l" noProof="0"/>
              <a:t>6/8/20XX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3001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noProof="0" dirty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75912" y="6563001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accent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8EF7BD-FE81-4B20-8DC5-0B3EB736F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02920"/>
            <a:ext cx="10954512" cy="3246120"/>
          </a:xfrm>
        </p:spPr>
        <p:txBody>
          <a:bodyPr rtlCol="0" anchor="b"/>
          <a:lstStyle/>
          <a:p>
            <a:pPr rtl="0"/>
            <a:r>
              <a:rPr lang="pl" dirty="0"/>
              <a:t>Kim jestem?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AFF0EFE-C50F-44EB-8978-B97795477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758183"/>
            <a:ext cx="10954512" cy="1307592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pl" dirty="0"/>
              <a:t>Witold Gombrowicz, „Ferdydurke”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1FE88FB-5D33-379E-D470-6ABAD443E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325" y="4417039"/>
            <a:ext cx="4874385" cy="220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33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4A1470-099B-97A8-7989-03BF4CDD4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0DE150-FAED-A70D-B9FB-B21548775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1673E9-5316-4C5D-5042-EDAFA85F1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2F18AD1-542A-9BD7-0D95-7ED445160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878" y="0"/>
            <a:ext cx="4418074" cy="628384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0329D1B1-3EEA-02D8-ED7C-C8DF5FA9C7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913" y="850392"/>
            <a:ext cx="4900085" cy="565453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B91F3AC9-4E6C-D016-B9DE-0E5AD414CE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878" y="4408824"/>
            <a:ext cx="4435224" cy="2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79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26" y="775964"/>
            <a:ext cx="3913632" cy="4800600"/>
          </a:xfrm>
          <a:noFill/>
        </p:spPr>
        <p:txBody>
          <a:bodyPr rtlCol="0" anchor="ctr">
            <a:noAutofit/>
          </a:bodyPr>
          <a:lstStyle/>
          <a:p>
            <a:pPr rtl="0"/>
            <a:r>
              <a:rPr lang="pl" dirty="0"/>
              <a:t>C</a:t>
            </a:r>
            <a:r>
              <a:rPr lang="pl-PL" dirty="0"/>
              <a:t>z</a:t>
            </a:r>
            <a:r>
              <a:rPr lang="pl" dirty="0"/>
              <a:t>as </a:t>
            </a:r>
            <a:br>
              <a:rPr lang="pl" dirty="0"/>
            </a:br>
            <a:r>
              <a:rPr lang="pl" dirty="0"/>
              <a:t>i okoliczności powstania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6AA7FF5-11CA-8F71-5951-B1099396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 rtlCol="0"/>
          <a:lstStyle/>
          <a:p>
            <a:pPr rtl="0"/>
            <a:fld id="{CBD12358-51D2-46B3-9BDE-DF29528B9454}" type="slidenum">
              <a:rPr lang="en-US" smtClean="0"/>
              <a:pPr rtl="0"/>
              <a:t>3</a:t>
            </a:fld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0E9E513-CA8F-07C1-A678-9B4E9D150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458" y="1207008"/>
            <a:ext cx="7011008" cy="46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07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705DA3-FD00-6F74-FCA1-93431ECC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7BF294-0CA9-41BA-32C6-805A7AAFC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5F723DB-EF8D-5ACF-D0C5-F2FDABF2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1773AF6-532E-0E84-C47F-D018A664A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661" y="0"/>
            <a:ext cx="73608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7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463CB3-2956-E8D2-C23D-A3BAA7295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336" y="305686"/>
            <a:ext cx="10460736" cy="1034548"/>
          </a:xfrm>
          <a:noFill/>
        </p:spPr>
        <p:txBody>
          <a:bodyPr rtlCol="0">
            <a:noAutofit/>
          </a:bodyPr>
          <a:lstStyle/>
          <a:p>
            <a:pPr rtl="0"/>
            <a:r>
              <a:rPr lang="pl" dirty="0"/>
              <a:t>Problematyka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DC1A845-B00B-1294-EE16-E409F082DDD8}"/>
              </a:ext>
            </a:extLst>
          </p:cNvPr>
          <p:cNvSpPr txBox="1"/>
          <p:nvPr/>
        </p:nvSpPr>
        <p:spPr>
          <a:xfrm>
            <a:off x="262625" y="1340235"/>
            <a:ext cx="11929375" cy="365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*30-letni mężczyzna, Józio, przeniesiony w czasy gimnazjalne</a:t>
            </a:r>
          </a:p>
          <a:p>
            <a:r>
              <a:rPr lang="pl-PL" sz="2800" dirty="0"/>
              <a:t>*szkoła Piórkowskiego-&gt; stancja u nowoczesnych Młodziaków -&gt; ziemiański dwór </a:t>
            </a:r>
            <a:r>
              <a:rPr lang="pl-PL" sz="2800" dirty="0" err="1"/>
              <a:t>Hurleckich</a:t>
            </a:r>
            <a:r>
              <a:rPr lang="pl-PL" sz="2800" dirty="0"/>
              <a:t> (wraz z Miętusem)</a:t>
            </a:r>
          </a:p>
          <a:p>
            <a:r>
              <a:rPr lang="pl-PL" sz="2800" dirty="0"/>
              <a:t>*parodia</a:t>
            </a:r>
          </a:p>
          <a:p>
            <a:r>
              <a:rPr lang="pl-PL" sz="2800" dirty="0"/>
              <a:t>*forma, sztuczność schematów – Józio wypowiada wojnę</a:t>
            </a:r>
          </a:p>
          <a:p>
            <a:r>
              <a:rPr lang="pl-PL" sz="2800" dirty="0"/>
              <a:t>*demaskacja mitów, stereotypów (szkoła, dworek, nowoczesność)</a:t>
            </a:r>
          </a:p>
          <a:p>
            <a:r>
              <a:rPr lang="pl-PL" sz="2800" dirty="0"/>
              <a:t>*tragizm jednostki, która próbuje określić swoją tożsamość i osiągnąć wolność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9B72AFFE-83C9-9B33-5CBD-9F0EEC735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621" y="4450627"/>
            <a:ext cx="6120989" cy="240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3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bg2"/>
            </a:gs>
            <a:gs pos="59000">
              <a:schemeClr val="tx2">
                <a:lumMod val="90000"/>
                <a:alpha val="65163"/>
              </a:schemeClr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1655064"/>
          </a:xfrm>
          <a:noFill/>
        </p:spPr>
        <p:txBody>
          <a:bodyPr rtlCol="0" anchor="b">
            <a:noAutofit/>
          </a:bodyPr>
          <a:lstStyle/>
          <a:p>
            <a:pPr rtl="0"/>
            <a:r>
              <a:rPr lang="pl" dirty="0"/>
              <a:t>Poetyka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7834" y="2020823"/>
            <a:ext cx="7739014" cy="4209855"/>
          </a:xfrm>
          <a:noFill/>
        </p:spPr>
        <p:txBody>
          <a:bodyPr rtlCol="0">
            <a:noAutofit/>
          </a:bodyPr>
          <a:lstStyle/>
          <a:p>
            <a:pPr rtl="0"/>
            <a:r>
              <a:rPr lang="pl" dirty="0"/>
              <a:t>*parodia, ale też GROTESKA</a:t>
            </a:r>
          </a:p>
          <a:p>
            <a:pPr rtl="0"/>
            <a:r>
              <a:rPr lang="pl" dirty="0"/>
              <a:t>*łączenie konwencji literackich </a:t>
            </a:r>
          </a:p>
          <a:p>
            <a:pPr rtl="0"/>
            <a:r>
              <a:rPr lang="pl" dirty="0"/>
              <a:t>*cechy powieści łotrzykowskiej o przygodach młodego włóczęgi, który nie chce przyjąć narzconych mu ról</a:t>
            </a:r>
          </a:p>
          <a:p>
            <a:pPr rtl="0"/>
            <a:r>
              <a:rPr lang="pl" dirty="0"/>
              <a:t>*konwencja powieści sensacyjnej i przygodowej</a:t>
            </a:r>
          </a:p>
          <a:p>
            <a:pPr rtl="0"/>
            <a:r>
              <a:rPr lang="pl" dirty="0"/>
              <a:t>*cechy powiastki filozoficznej, której akcja służyła zobrazowaniu prawd życiowych</a:t>
            </a:r>
          </a:p>
          <a:p>
            <a:pPr rtl="0"/>
            <a:r>
              <a:rPr lang="pl" dirty="0"/>
              <a:t>*wątki autobiograficzne</a:t>
            </a:r>
          </a:p>
          <a:p>
            <a:pPr rtl="0"/>
            <a:r>
              <a:rPr lang="pl" dirty="0"/>
              <a:t>*luźna kompozycja</a:t>
            </a:r>
          </a:p>
          <a:p>
            <a:pPr rtl="0"/>
            <a:r>
              <a:rPr lang="pl" dirty="0"/>
              <a:t>*środowiska: szkolne, inteligenckie i szlacheckie</a:t>
            </a:r>
          </a:p>
          <a:p>
            <a:pPr rtl="0"/>
            <a:r>
              <a:rPr lang="pl-PL" dirty="0"/>
              <a:t>*m</a:t>
            </a:r>
            <a:r>
              <a:rPr lang="pl" dirty="0"/>
              <a:t>otyw podróży</a:t>
            </a:r>
          </a:p>
          <a:p>
            <a:pPr rtl="0"/>
            <a:endParaRPr lang="pl" dirty="0"/>
          </a:p>
          <a:p>
            <a:pPr rtl="0"/>
            <a:endParaRPr lang="pl" dirty="0"/>
          </a:p>
        </p:txBody>
      </p:sp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D7B9109-9E17-1A7A-3A9A-0F1C07BF3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 rtlCol="0"/>
          <a:lstStyle/>
          <a:p>
            <a:pPr rtl="0"/>
            <a:fld id="{CBD12358-51D2-46B3-9BDE-DF29528B9454}" type="slidenum">
              <a:rPr lang="en-US" smtClean="0"/>
              <a:pPr rtl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6" y="27432"/>
            <a:ext cx="7004304" cy="3566160"/>
          </a:xfrm>
          <a:noFill/>
        </p:spPr>
        <p:txBody>
          <a:bodyPr rtlCol="0">
            <a:noAutofit/>
          </a:bodyPr>
          <a:lstStyle/>
          <a:p>
            <a:pPr rtl="0"/>
            <a:r>
              <a:rPr lang="pl" dirty="0"/>
              <a:t>Homo viator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1A008AB-A05F-E755-5D77-4760F1285E03}"/>
              </a:ext>
            </a:extLst>
          </p:cNvPr>
          <p:cNvSpPr txBox="1"/>
          <p:nvPr/>
        </p:nvSpPr>
        <p:spPr>
          <a:xfrm>
            <a:off x="4774019" y="3742660"/>
            <a:ext cx="71982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 err="1"/>
              <a:t>Bildungsroman</a:t>
            </a:r>
            <a:r>
              <a:rPr lang="pl-PL" dirty="0"/>
              <a:t> – powieść o formowaniu, formowanie jednostki jako dorosłego uczestnika życia społecznego, kształtowanie się młodego człowieka</a:t>
            </a:r>
          </a:p>
          <a:p>
            <a:endParaRPr lang="pl-PL" dirty="0"/>
          </a:p>
          <a:p>
            <a:r>
              <a:rPr lang="pl-PL" dirty="0"/>
              <a:t>Cezary Baryka, Mały Książę, Kordian, Kmicic, Hobbit</a:t>
            </a:r>
          </a:p>
        </p:txBody>
      </p:sp>
    </p:spTree>
    <p:extLst>
      <p:ext uri="{BB962C8B-B14F-4D97-AF65-F5344CB8AC3E}">
        <p14:creationId xmlns:p14="http://schemas.microsoft.com/office/powerpoint/2010/main" val="1371737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4C27C8-165C-5513-DB4B-9D840097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365760"/>
            <a:ext cx="10277856" cy="835719"/>
          </a:xfrm>
          <a:noFill/>
        </p:spPr>
        <p:txBody>
          <a:bodyPr rtlCol="0">
            <a:noAutofit/>
          </a:bodyPr>
          <a:lstStyle/>
          <a:p>
            <a:pPr rtl="0"/>
            <a:r>
              <a:rPr lang="pl" dirty="0"/>
              <a:t>Kim jestem? </a:t>
            </a:r>
            <a:r>
              <a:rPr lang="pl-PL" dirty="0"/>
              <a:t>S</a:t>
            </a:r>
            <a:r>
              <a:rPr lang="pl" dirty="0"/>
              <a:t>. 163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CE640F-7F5A-BDB7-205D-765FA80B6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0654" y="2276618"/>
            <a:ext cx="6327648" cy="2254953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l" dirty="0"/>
              <a:t>-chłystek – brak kształtu, formy</a:t>
            </a:r>
          </a:p>
          <a:p>
            <a:pPr rtl="0"/>
            <a:endParaRPr lang="pl" dirty="0"/>
          </a:p>
          <a:p>
            <a:pPr rtl="0"/>
            <a:r>
              <a:rPr lang="pl" dirty="0"/>
              <a:t>Czego tak naprawdę pragnie Józio?</a:t>
            </a:r>
          </a:p>
          <a:p>
            <a:pPr rtl="0"/>
            <a:endParaRPr lang="pl" dirty="0"/>
          </a:p>
          <a:p>
            <a:pPr rtl="0"/>
            <a:r>
              <a:rPr lang="pl" dirty="0"/>
              <a:t>Osobowość człowieka...</a:t>
            </a:r>
          </a:p>
        </p:txBody>
      </p:sp>
      <p:sp>
        <p:nvSpPr>
          <p:cNvPr id="8" name="Symbol zastępczy numeru slajdu 7">
            <a:extLst>
              <a:ext uri="{FF2B5EF4-FFF2-40B4-BE49-F238E27FC236}">
                <a16:creationId xmlns:a16="http://schemas.microsoft.com/office/drawing/2014/main" id="{093736AF-0027-E734-82A8-010D7129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5912" y="6563001"/>
            <a:ext cx="2743200" cy="228600"/>
          </a:xfrm>
        </p:spPr>
        <p:txBody>
          <a:bodyPr rtlCol="0"/>
          <a:lstStyle/>
          <a:p>
            <a:pPr rtl="0"/>
            <a:fld id="{CBD12358-51D2-46B3-9BDE-DF29528B9454}" type="slidenum">
              <a:rPr lang="en-US" smtClean="0"/>
              <a:pPr rtl="0"/>
              <a:t>8</a:t>
            </a:fld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F3CD904-A0B7-CF5C-CBEC-307FC67CC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517" y="0"/>
            <a:ext cx="3838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07CC203-7294-9739-4C66-19C91E106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87" y="1199125"/>
            <a:ext cx="6256562" cy="92972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46A9DEF-AE7B-BFFA-9B3F-DF09DD1132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33" y="4351823"/>
            <a:ext cx="6416596" cy="96020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8DB9B16-A106-AB7A-F80D-929BA12936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97" y="5837254"/>
            <a:ext cx="5578323" cy="22862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7BD5DDA4-5A27-AC77-796F-14B6AFCD7C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0663" y="6150934"/>
            <a:ext cx="3741744" cy="2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09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F833EE-B355-0624-999B-8F9634988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13A002-41B5-896F-6D42-B5BA8BF07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081649E-FF1E-82AE-6948-CEF188EB3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E18F768-7945-6ED3-E081-B8DBE8588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757" y="1155790"/>
            <a:ext cx="9335091" cy="533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52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A27763-2F40-A641-CA94-355A9BA1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646DB3-7177-9EBA-F129-C8E3E6433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E9D96F0-1D01-D9AE-25D4-513BF15D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10</a:t>
            </a:fld>
            <a:endParaRPr lang="en-US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ECE0EF5-5977-A186-9298-9263D03F2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79" y="869446"/>
            <a:ext cx="8925169" cy="388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98F39-5DFC-9904-F3E6-B3E9D68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dirty="0"/>
              <a:t>FORMA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EDFC4C-E457-621D-74CB-1DC036F05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8717" y="1193292"/>
            <a:ext cx="7421524" cy="4729575"/>
          </a:xfrm>
        </p:spPr>
        <p:txBody>
          <a:bodyPr>
            <a:normAutofit/>
          </a:bodyPr>
          <a:lstStyle/>
          <a:p>
            <a:r>
              <a:rPr lang="pl-PL" sz="2800" i="1" dirty="0"/>
              <a:t>O, potęgo Formy! Przez nią umierają narody. Ona wywołuje wojny. Ona sprawia, że powstaje w nas coś, co nie jest z nas. Lekceważąc ją, nie zdołacie nigdy pojąć głupoty, zła, zbrodni. Ona rządzi naszymi najdrobniejszymi odruchami. Ona jest u podstawy życia zbiorowego. </a:t>
            </a:r>
            <a:endParaRPr lang="pl-PL" sz="28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6BDB32A-7560-DEA4-E68E-68ABDEA64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Obraz 4" descr="Galeria Plakatu Poster.pl">
            <a:extLst>
              <a:ext uri="{FF2B5EF4-FFF2-40B4-BE49-F238E27FC236}">
                <a16:creationId xmlns:a16="http://schemas.microsoft.com/office/drawing/2014/main" id="{51FC2F33-9FFE-4D96-6823-0592118E8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27" y="986329"/>
            <a:ext cx="36133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55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60871-C1F7-950F-D19A-F12D520C1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Forma - skojarzenia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F86782-EA53-E297-C8FC-E3E1BC47B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303" y="1807535"/>
            <a:ext cx="7067887" cy="3559993"/>
          </a:xfrm>
        </p:spPr>
        <p:txBody>
          <a:bodyPr>
            <a:normAutofit lnSpcReduction="10000"/>
          </a:bodyPr>
          <a:lstStyle/>
          <a:p>
            <a:pPr algn="r"/>
            <a:r>
              <a:rPr lang="pl-PL" sz="3600" dirty="0"/>
              <a:t>Styl</a:t>
            </a:r>
          </a:p>
          <a:p>
            <a:pPr algn="r"/>
            <a:r>
              <a:rPr lang="pl-PL" sz="3600" dirty="0"/>
              <a:t>Sposób bycia</a:t>
            </a:r>
          </a:p>
          <a:p>
            <a:pPr algn="r"/>
            <a:r>
              <a:rPr lang="pl-PL" sz="3600" dirty="0"/>
              <a:t>Kształt</a:t>
            </a:r>
          </a:p>
          <a:p>
            <a:pPr algn="r"/>
            <a:r>
              <a:rPr lang="pl-PL" sz="3600" dirty="0"/>
              <a:t>Gra</a:t>
            </a:r>
          </a:p>
          <a:p>
            <a:pPr algn="r"/>
            <a:r>
              <a:rPr lang="pl-PL" sz="3600" dirty="0"/>
              <a:t>Maskarada</a:t>
            </a:r>
          </a:p>
          <a:p>
            <a:pPr algn="r"/>
            <a:r>
              <a:rPr lang="pl-PL" sz="3600" dirty="0"/>
              <a:t>Udawanie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A197ED9-E04E-8A8A-FDCB-64EE3E090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Obraz 4" descr="Ferdydurke - treść i forma | Kanon Lektur">
            <a:extLst>
              <a:ext uri="{FF2B5EF4-FFF2-40B4-BE49-F238E27FC236}">
                <a16:creationId xmlns:a16="http://schemas.microsoft.com/office/drawing/2014/main" id="{202DFA54-BFF8-0AAE-1930-5801D12F1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822" y="2020824"/>
            <a:ext cx="3346704" cy="3346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8288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6A8DC9-FE44-1404-0783-8B60DDB41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Profesor i pupa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B6AE85-1724-EEE6-1560-D68946A41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4550502-B0D4-EE75-A15A-EF49947AA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6B1363F-5E27-C54B-6455-82D335649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674" y="2694612"/>
            <a:ext cx="8471651" cy="209725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C33E003-95E3-35E3-C15C-31C5B946C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048" y="4907938"/>
            <a:ext cx="9553277" cy="1655063"/>
          </a:xfrm>
          <a:prstGeom prst="rect">
            <a:avLst/>
          </a:prstGeom>
        </p:spPr>
      </p:pic>
      <p:pic>
        <p:nvPicPr>
          <p:cNvPr id="9" name="Obraz 8" descr="Leszek Żebrowski - Ferdydurke :: Retroavangarda">
            <a:extLst>
              <a:ext uri="{FF2B5EF4-FFF2-40B4-BE49-F238E27FC236}">
                <a16:creationId xmlns:a16="http://schemas.microsoft.com/office/drawing/2014/main" id="{8040CEFF-4D73-6F09-8011-F7A351658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325" y="423672"/>
            <a:ext cx="3048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74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7027C3-5608-B7BB-06A1-E9310C29A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Pupa – skojarzenia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2F4EBB-1304-F02A-5E40-7B6CE62B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330" y="2306079"/>
            <a:ext cx="6327648" cy="3090672"/>
          </a:xfrm>
        </p:spPr>
        <p:txBody>
          <a:bodyPr/>
          <a:lstStyle/>
          <a:p>
            <a:r>
              <a:rPr lang="pl-PL" dirty="0"/>
              <a:t>Narzucanie roli</a:t>
            </a:r>
          </a:p>
          <a:p>
            <a:r>
              <a:rPr lang="pl-PL" dirty="0"/>
              <a:t>Infantylizacja</a:t>
            </a:r>
          </a:p>
          <a:p>
            <a:r>
              <a:rPr lang="pl-PL" dirty="0"/>
              <a:t>Dziecinnienie</a:t>
            </a:r>
          </a:p>
          <a:p>
            <a:r>
              <a:rPr lang="pl-PL" dirty="0"/>
              <a:t>Niepoważne traktowanie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2CF1FDA-03A9-0A21-85B1-250C7002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60FD548-16E2-EC2B-54BF-FDCB1BB8A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154" y="2306079"/>
            <a:ext cx="6055455" cy="448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91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7D0C80-B21F-1BF8-4716-F3ED264F5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0" dirty="0"/>
              <a:t>„Słowacki wielkim poetą był” i nikt nie ma prawa myśleć inaczej… 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5DB7BE-E3D2-82F5-28EF-6DF083243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Skostniały system</a:t>
            </a:r>
          </a:p>
          <a:p>
            <a:r>
              <a:rPr lang="pl-PL" dirty="0"/>
              <a:t>Powielane schematy</a:t>
            </a:r>
          </a:p>
          <a:p>
            <a:r>
              <a:rPr lang="pl-PL" dirty="0"/>
              <a:t>Wytarte frazesy</a:t>
            </a:r>
          </a:p>
          <a:p>
            <a:r>
              <a:rPr lang="pl-PL" dirty="0"/>
              <a:t>Brak wolności 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17DA5EA-3555-50D7-61A2-45CE1F735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Obraz 4" descr="Ferdydurke - Witold Gombrowicz">
            <a:extLst>
              <a:ext uri="{FF2B5EF4-FFF2-40B4-BE49-F238E27FC236}">
                <a16:creationId xmlns:a16="http://schemas.microsoft.com/office/drawing/2014/main" id="{F4DB7CB3-6A86-3813-A950-942AACB3E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758" y="2020824"/>
            <a:ext cx="4638733" cy="31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1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F6CECF-7B2D-399F-EA52-DFCC72F06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Groteska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CD8769-527C-5C04-E30C-23D773855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27035FF-2739-5DD1-6718-3D67F5A8B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7D69FB7-4F52-C0C1-3876-776472DAD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276" y="469079"/>
            <a:ext cx="8354836" cy="274721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0B184FCB-3F13-EFFC-21C1-945F6F1AD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56" y="3216297"/>
            <a:ext cx="9133996" cy="35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93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8B0525-CEB2-6D93-535A-9A6FE693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Dworek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C8FFEC-5932-96EF-D407-CA09ECB08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4ADE3D6-706E-F2A4-853A-A893DC35C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C4A1C3-A797-461C-883F-ADB29CB8A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132" y="2428874"/>
            <a:ext cx="9358522" cy="422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65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8D3863-0CD3-F73E-955B-33414CB6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5284" y="365760"/>
            <a:ext cx="6561564" cy="1655064"/>
          </a:xfrm>
        </p:spPr>
        <p:txBody>
          <a:bodyPr/>
          <a:lstStyle/>
          <a:p>
            <a:r>
              <a:rPr lang="pl-PL" dirty="0"/>
              <a:t>Nie da się uciec!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00A2DC4-DD5A-BFB1-B2EF-AE30260AF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C0DEAC8-E8D4-2CE8-07B5-1ED29D6E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Obraz 6" descr="Ferdydurke, Lech Majewski, 2008">
            <a:extLst>
              <a:ext uri="{FF2B5EF4-FFF2-40B4-BE49-F238E27FC236}">
                <a16:creationId xmlns:a16="http://schemas.microsoft.com/office/drawing/2014/main" id="{E5128AD6-B754-11CC-FC13-BE4013689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856" y="45966"/>
            <a:ext cx="2899144" cy="417424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CE3BA32-F7A2-EB24-EA9B-B12A5780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00274"/>
            <a:ext cx="11315003" cy="325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18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F1DCA2-8510-BCA5-774A-37CC7DD61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F3BCC4-8DB4-291E-A5C7-1A93D86EC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27579A2-B8FB-F2BB-14CB-CA9B0A047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19</a:t>
            </a:fld>
            <a:endParaRPr lang="en-US" dirty="0"/>
          </a:p>
        </p:txBody>
      </p:sp>
      <p:pic>
        <p:nvPicPr>
          <p:cNvPr id="6" name="Obraz 5" descr="Bilety24 – FERDYDURKE, Gniezno">
            <a:extLst>
              <a:ext uri="{FF2B5EF4-FFF2-40B4-BE49-F238E27FC236}">
                <a16:creationId xmlns:a16="http://schemas.microsoft.com/office/drawing/2014/main" id="{B20671B3-2A88-607E-2C9D-4312EF55D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8684"/>
            <a:ext cx="3581400" cy="505777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A8937E6-9D13-8DC6-AA20-EF50CA250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382" y="207051"/>
            <a:ext cx="8841820" cy="406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10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EBD91B-B49A-5DDB-2701-75862F9FD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Świat to kraina Formy, człowiek to kukiełka, a jego życie to gra…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F1CAA6-EC7A-D3FE-D265-88C525BB4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591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742B5B-1DF6-BB36-2918-007C342C0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Odwołania do innych tekstów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4B631B-0931-9978-6BD7-B917C0DA0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899" y="2276855"/>
            <a:ext cx="9431078" cy="3624215"/>
          </a:xfrm>
        </p:spPr>
        <p:txBody>
          <a:bodyPr>
            <a:normAutofit fontScale="92500"/>
          </a:bodyPr>
          <a:lstStyle/>
          <a:p>
            <a:pPr lvl="0"/>
            <a:r>
              <a:rPr lang="pl-PL" dirty="0"/>
              <a:t>”Proces” Franza Kafki — imię głównego bohatera to upupiony — także trzydziestoletni — Józef K. (sam inicjał, bo był skazańcem, ale też </a:t>
            </a:r>
            <a:r>
              <a:rPr lang="pl-PL" dirty="0" err="1"/>
              <a:t>jeder</a:t>
            </a:r>
            <a:r>
              <a:rPr lang="pl-PL" dirty="0"/>
              <a:t> </a:t>
            </a:r>
            <a:r>
              <a:rPr lang="pl-PL" dirty="0" err="1"/>
              <a:t>Mensch</a:t>
            </a:r>
            <a:r>
              <a:rPr lang="pl-PL" dirty="0"/>
              <a:t>, czyli każdy z nas). </a:t>
            </a:r>
          </a:p>
          <a:p>
            <a:pPr lvl="0"/>
            <a:r>
              <a:rPr lang="pl-PL" dirty="0"/>
              <a:t>”Boska komedia” Dante (w połowie mojego żywotna w ciemnym znalazłem się lesie — cytat z Józia K. to parafraza słów Dantego z </a:t>
            </a:r>
            <a:r>
              <a:rPr lang="pl-PL" dirty="0" err="1"/>
              <a:t>przedpiekła</a:t>
            </a:r>
            <a:r>
              <a:rPr lang="pl-PL" dirty="0"/>
              <a:t>).</a:t>
            </a:r>
          </a:p>
          <a:p>
            <a:pPr lvl="0"/>
            <a:r>
              <a:rPr lang="pl-PL" dirty="0"/>
              <a:t>”Pan Tadeusz” Adam Mickiewicz (dworek </a:t>
            </a:r>
            <a:r>
              <a:rPr lang="pl-PL" dirty="0" err="1"/>
              <a:t>Hurleckich</a:t>
            </a:r>
            <a:r>
              <a:rPr lang="pl-PL" dirty="0"/>
              <a:t> jak </a:t>
            </a:r>
            <a:r>
              <a:rPr lang="pl-PL" dirty="0" err="1"/>
              <a:t>Soplicowo</a:t>
            </a:r>
            <a:r>
              <a:rPr lang="pl-PL" dirty="0"/>
              <a:t>, ucieka stamtąd z Zosią).</a:t>
            </a:r>
          </a:p>
          <a:p>
            <a:pPr lvl="0"/>
            <a:r>
              <a:rPr lang="pl-PL" dirty="0"/>
              <a:t>twórczość Słowackiego.</a:t>
            </a:r>
          </a:p>
          <a:p>
            <a:pPr lvl="0"/>
            <a:r>
              <a:rPr lang="pl-PL" dirty="0"/>
              <a:t>„Stepy akermańskie” Mickiewicza:” ja za nim jakbym łódką wpływał na pełne morze […] cisza, że słychać nieomal zimne i śliskie kamienie, które tkwią w ziemi”</a:t>
            </a:r>
          </a:p>
          <a:p>
            <a:pPr lvl="0"/>
            <a:r>
              <a:rPr lang="pl-PL" dirty="0"/>
              <a:t>„Rota” Maria Konopnicka – „W górę serca! Proponuję, abyśmy tu natychmiast ślubowali, iż nigdy nie zaprzemy się chłopięcia ani orlęcia! Nie damy ziemi skąd nasz ród”. 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A9F326B-293B-4A8C-0454-3DE2AB452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83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BF4393-8A7F-AC3D-7F46-C1382F3C8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Jawne – praca własna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91AE17-65BC-A1F7-CE44-89F44EED3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1303" y="2276856"/>
            <a:ext cx="8463516" cy="3090672"/>
          </a:xfrm>
        </p:spPr>
        <p:txBody>
          <a:bodyPr/>
          <a:lstStyle/>
          <a:p>
            <a:pPr lvl="0"/>
            <a:r>
              <a:rPr lang="pl-PL" dirty="0"/>
              <a:t>Groteskowy obraz świata. Omów zagadnienie na podstawie znanych Ci fragmentów „Ferdydurke” Witolda Gombrowicza. W swojej odpowiedzi uwzględnij również wybrany kontekst.</a:t>
            </a:r>
          </a:p>
          <a:p>
            <a:pPr lvl="0"/>
            <a:r>
              <a:rPr lang="pl-PL" dirty="0"/>
              <a:t>Człowiek wobec presji otoczenia. Omów zagadnienie na podstawie znanych Ci fragmentów „Ferdydurke”</a:t>
            </a:r>
            <a:r>
              <a:rPr lang="pl-PL" i="1" dirty="0"/>
              <a:t> </a:t>
            </a:r>
            <a:r>
              <a:rPr lang="pl-PL" dirty="0"/>
              <a:t>Witolda Gombrowicza. W swojej odpowiedzi uwzględnij również wybrany kontekst.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9566EE7-21FB-447C-87D2-2DEE28A7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D12358-51D2-46B3-9BDE-DF29528B945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8352"/>
      </p:ext>
    </p:extLst>
  </p:cSld>
  <p:clrMapOvr>
    <a:masterClrMapping/>
  </p:clrMapOvr>
</p:sld>
</file>

<file path=ppt/theme/theme1.xml><?xml version="1.0" encoding="utf-8"?>
<a:theme xmlns:a="http://schemas.openxmlformats.org/drawingml/2006/main" name="Niestandardowe">
  <a:themeElements>
    <a:clrScheme name="Blue spheres">
      <a:dk1>
        <a:srgbClr val="000000"/>
      </a:dk1>
      <a:lt1>
        <a:srgbClr val="FFFFFF"/>
      </a:lt1>
      <a:dk2>
        <a:srgbClr val="E3E7ED"/>
      </a:dk2>
      <a:lt2>
        <a:srgbClr val="E8E8E8"/>
      </a:lt2>
      <a:accent1>
        <a:srgbClr val="7673F7"/>
      </a:accent1>
      <a:accent2>
        <a:srgbClr val="B8C2FD"/>
      </a:accent2>
      <a:accent3>
        <a:srgbClr val="DFE3FC"/>
      </a:accent3>
      <a:accent4>
        <a:srgbClr val="55B3FD"/>
      </a:accent4>
      <a:accent5>
        <a:srgbClr val="99F7F7"/>
      </a:accent5>
      <a:accent6>
        <a:srgbClr val="FEE43F"/>
      </a:accent6>
      <a:hlink>
        <a:srgbClr val="467886"/>
      </a:hlink>
      <a:folHlink>
        <a:srgbClr val="96607D"/>
      </a:folHlink>
    </a:clrScheme>
    <a:fontScheme name="Custom 23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4076243_win32_CP_V3" id="{81AB0711-29F9-49D0-8A73-16AF25FD4C08}" vid="{D5AD44AB-53B9-4654-A4F8-1821A28F277A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7F3CB5-3475-4129-AB60-D0C937DE91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A9B47F-3DD8-4645-81DC-B88780643C0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B0C07E3D-60A7-4F4E-8208-D9CCD01982C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niebieskimi sferami</Template>
  <TotalTime>157</TotalTime>
  <Words>552</Words>
  <Application>Microsoft Office PowerPoint</Application>
  <PresentationFormat>Panoramiczny</PresentationFormat>
  <Paragraphs>92</Paragraphs>
  <Slides>22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Aptos</vt:lpstr>
      <vt:lpstr>Arial</vt:lpstr>
      <vt:lpstr>Calibri</vt:lpstr>
      <vt:lpstr>Niestandardowe</vt:lpstr>
      <vt:lpstr>Kim jestem?</vt:lpstr>
      <vt:lpstr>Prezentacja programu PowerPoint</vt:lpstr>
      <vt:lpstr>Czas  i okoliczności powstania</vt:lpstr>
      <vt:lpstr>Prezentacja programu PowerPoint</vt:lpstr>
      <vt:lpstr>Problematyka</vt:lpstr>
      <vt:lpstr>Poetyka</vt:lpstr>
      <vt:lpstr>Homo viator</vt:lpstr>
      <vt:lpstr>Kim jestem? S. 163</vt:lpstr>
      <vt:lpstr>Prezentacja programu PowerPoint</vt:lpstr>
      <vt:lpstr>Prezentacja programu PowerPoint</vt:lpstr>
      <vt:lpstr>FORMA</vt:lpstr>
      <vt:lpstr>Forma - skojarzenia</vt:lpstr>
      <vt:lpstr>Profesor i pupa</vt:lpstr>
      <vt:lpstr>Pupa – skojarzenia </vt:lpstr>
      <vt:lpstr>„Słowacki wielkim poetą był” i nikt nie ma prawa myśleć inaczej… </vt:lpstr>
      <vt:lpstr>Groteska</vt:lpstr>
      <vt:lpstr>Dworek</vt:lpstr>
      <vt:lpstr>Nie da się uciec!</vt:lpstr>
      <vt:lpstr>Prezentacja programu PowerPoint</vt:lpstr>
      <vt:lpstr>Świat to kraina Formy, człowiek to kukiełka, a jego życie to gra…</vt:lpstr>
      <vt:lpstr>Odwołania do innych tekstów</vt:lpstr>
      <vt:lpstr>Jawne – praca własna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5</cp:revision>
  <dcterms:created xsi:type="dcterms:W3CDTF">2026-06-08T10:20:47Z</dcterms:created>
  <dcterms:modified xsi:type="dcterms:W3CDTF">2026-09-06T18:42:05Z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