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32"/>
  </p:notesMasterIdLst>
  <p:handoutMasterIdLst>
    <p:handoutMasterId r:id="rId33"/>
  </p:handoutMasterIdLst>
  <p:sldIdLst>
    <p:sldId id="272" r:id="rId4"/>
    <p:sldId id="256" r:id="rId5"/>
    <p:sldId id="300" r:id="rId6"/>
    <p:sldId id="302" r:id="rId7"/>
    <p:sldId id="303" r:id="rId8"/>
    <p:sldId id="304" r:id="rId9"/>
    <p:sldId id="305" r:id="rId10"/>
    <p:sldId id="306" r:id="rId11"/>
    <p:sldId id="307" r:id="rId12"/>
    <p:sldId id="308" r:id="rId13"/>
    <p:sldId id="309" r:id="rId14"/>
    <p:sldId id="310" r:id="rId15"/>
    <p:sldId id="311" r:id="rId16"/>
    <p:sldId id="312" r:id="rId17"/>
    <p:sldId id="280" r:id="rId18"/>
    <p:sldId id="281" r:id="rId19"/>
    <p:sldId id="282" r:id="rId20"/>
    <p:sldId id="283" r:id="rId21"/>
    <p:sldId id="313" r:id="rId22"/>
    <p:sldId id="314" r:id="rId23"/>
    <p:sldId id="315" r:id="rId24"/>
    <p:sldId id="316" r:id="rId25"/>
    <p:sldId id="317" r:id="rId26"/>
    <p:sldId id="318" r:id="rId27"/>
    <p:sldId id="319" r:id="rId28"/>
    <p:sldId id="320" r:id="rId29"/>
    <p:sldId id="321" r:id="rId30"/>
    <p:sldId id="286" r:id="rId31"/>
  </p:sldIdLst>
  <p:sldSz cx="12192000" cy="6858000"/>
  <p:notesSz cx="6858000" cy="9144000"/>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574" autoAdjust="0"/>
  </p:normalViewPr>
  <p:slideViewPr>
    <p:cSldViewPr snapToGrid="0">
      <p:cViewPr varScale="1">
        <p:scale>
          <a:sx n="112" d="100"/>
          <a:sy n="112" d="100"/>
        </p:scale>
        <p:origin x="552"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76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605F6F8-5FA6-46DF-BB02-F43ECCC7D95B}" type="datetime1">
              <a:rPr lang="pl-PL" smtClean="0"/>
              <a:t>02.07.2025</a:t>
            </a:fld>
            <a:endParaRPr lang="pl-PL" dirty="0"/>
          </a:p>
        </p:txBody>
      </p:sp>
      <p:sp>
        <p:nvSpPr>
          <p:cNvPr id="4" name="Stopka — symbol zastępczy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pl-PL" smtClean="0"/>
              <a:t>‹#›</a:t>
            </a:fld>
            <a:endParaRPr lang="pl-PL"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965CE9-30C1-43D6-8A95-9B0D502EF4C4}" type="datetime1">
              <a:rPr lang="pl-PL" smtClean="0"/>
              <a:pPr/>
              <a:t>02.07.2025</a:t>
            </a:fld>
            <a:endParaRPr lang="pl-PL"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dirty="0"/>
              <a:t>Edytuj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pl-PL" smtClean="0"/>
              <a:t>‹#›</a:t>
            </a:fld>
            <a:endParaRPr lang="pl-PL" dirty="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pPr rtl="0"/>
            <a:fld id="{5E485773-E831-40C3-B08E-FE9BDAA69383}" type="slidenum">
              <a:rPr lang="pl-PL" smtClean="0"/>
              <a:t>1</a:t>
            </a:fld>
            <a:endParaRPr lang="pl-PL"/>
          </a:p>
        </p:txBody>
      </p:sp>
    </p:spTree>
    <p:extLst>
      <p:ext uri="{BB962C8B-B14F-4D97-AF65-F5344CB8AC3E}">
        <p14:creationId xmlns:p14="http://schemas.microsoft.com/office/powerpoint/2010/main" val="396790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pPr rtl="0"/>
            <a:fld id="{5E485773-E831-40C3-B08E-FE9BDAA69383}" type="slidenum">
              <a:rPr lang="pl-PL" noProof="0" smtClean="0"/>
              <a:t>2</a:t>
            </a:fld>
            <a:endParaRPr lang="pl-PL" noProof="0"/>
          </a:p>
        </p:txBody>
      </p:sp>
    </p:spTree>
    <p:extLst>
      <p:ext uri="{BB962C8B-B14F-4D97-AF65-F5344CB8AC3E}">
        <p14:creationId xmlns:p14="http://schemas.microsoft.com/office/powerpoint/2010/main" val="22230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bg>
      <p:bgPr>
        <a:solidFill>
          <a:schemeClr val="bg1">
            <a:lumMod val="95000"/>
          </a:schemeClr>
        </a:solidFill>
        <a:effectLst/>
      </p:bgPr>
    </p:bg>
    <p:spTree>
      <p:nvGrpSpPr>
        <p:cNvPr id="1" name=""/>
        <p:cNvGrpSpPr/>
        <p:nvPr/>
      </p:nvGrpSpPr>
      <p:grpSpPr>
        <a:xfrm>
          <a:off x="0" y="0"/>
          <a:ext cx="0" cy="0"/>
          <a:chOff x="0" y="0"/>
          <a:chExt cx="0" cy="0"/>
        </a:xfrm>
      </p:grpSpPr>
      <p:sp>
        <p:nvSpPr>
          <p:cNvPr id="41" name="Obraz — symbol zastępczy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Tutaj wstaw lub przeciągnij i upuść własne zdjęcie</a:t>
            </a:r>
          </a:p>
        </p:txBody>
      </p:sp>
      <p:sp>
        <p:nvSpPr>
          <p:cNvPr id="2" name="Tytuł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4100" b="1" spc="-300" dirty="0"/>
            </a:lvl1pPr>
          </a:lstStyle>
          <a:p>
            <a:pPr lvl="0" algn="r" rtl="0"/>
            <a:r>
              <a:rPr lang="pl-PL" dirty="0"/>
              <a:t>Kliknij, aby edytować tytuł prezentacji</a:t>
            </a:r>
          </a:p>
        </p:txBody>
      </p:sp>
      <p:sp>
        <p:nvSpPr>
          <p:cNvPr id="3" name="Podtytuł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rtl="0"/>
            <a:r>
              <a:rPr lang="pl-PL"/>
              <a:t>Kliknij, aby edytować styl wzorca podtytułu</a:t>
            </a:r>
            <a:endParaRPr lang="pl-PL" dirty="0"/>
          </a:p>
        </p:txBody>
      </p:sp>
      <p:sp>
        <p:nvSpPr>
          <p:cNvPr id="13" name="Prostokąt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4" name="Prostokąt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5" name="Prostokąt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8" name="Prostokąt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ajd podziału 1">
    <p:bg>
      <p:bgPr>
        <a:solidFill>
          <a:schemeClr val="bg1">
            <a:lumMod val="95000"/>
          </a:schemeClr>
        </a:solidFill>
        <a:effectLst/>
      </p:bgPr>
    </p:bg>
    <p:spTree>
      <p:nvGrpSpPr>
        <p:cNvPr id="1" name=""/>
        <p:cNvGrpSpPr/>
        <p:nvPr/>
      </p:nvGrpSpPr>
      <p:grpSpPr>
        <a:xfrm>
          <a:off x="0" y="0"/>
          <a:ext cx="0" cy="0"/>
          <a:chOff x="0" y="0"/>
          <a:chExt cx="0" cy="0"/>
        </a:xfrm>
      </p:grpSpPr>
      <p:sp>
        <p:nvSpPr>
          <p:cNvPr id="41" name="Obraz — symbol zastępczy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Tutaj wstaw lub przeciągnij i upuść </a:t>
            </a:r>
            <a:br>
              <a:rPr lang="pl-PL" dirty="0"/>
            </a:br>
            <a:r>
              <a:rPr lang="pl-PL" dirty="0"/>
              <a:t>własne zdjęcie</a:t>
            </a:r>
          </a:p>
        </p:txBody>
      </p:sp>
      <p:sp>
        <p:nvSpPr>
          <p:cNvPr id="2" name="Tytuł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4100" b="1" spc="-300" dirty="0"/>
            </a:lvl1pPr>
          </a:lstStyle>
          <a:p>
            <a:pPr lvl="0" algn="r" rtl="0"/>
            <a:r>
              <a:rPr lang="pl-PL" dirty="0"/>
              <a:t>Kliknij, aby edytować podział sekcji</a:t>
            </a:r>
          </a:p>
        </p:txBody>
      </p:sp>
      <p:sp>
        <p:nvSpPr>
          <p:cNvPr id="7" name="Podtytuł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rtlCol="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pl-PL" dirty="0"/>
              <a:t>Kliknij, aby edytować styl wzorca podtytułu</a:t>
            </a:r>
          </a:p>
        </p:txBody>
      </p:sp>
      <p:sp>
        <p:nvSpPr>
          <p:cNvPr id="4" name="Stopka — symbol zastępczy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pl-PL" dirty="0"/>
              <a:t>Dodaj stopkę</a:t>
            </a:r>
          </a:p>
        </p:txBody>
      </p:sp>
      <p:sp>
        <p:nvSpPr>
          <p:cNvPr id="8" name="Prostokąt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3" name="Prostokąt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4" name="Prostokąt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5" name="Prostokąt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5" name="Numer slajdu — symbol zastępczy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ajd podziału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41" name="Obraz — symbol zastępczy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Tutaj wstaw lub przeciągnij i upuść </a:t>
            </a:r>
            <a:br>
              <a:rPr lang="pl-PL" dirty="0"/>
            </a:br>
            <a:r>
              <a:rPr lang="pl-PL" dirty="0"/>
              <a:t>własne zdjęcie</a:t>
            </a:r>
          </a:p>
        </p:txBody>
      </p:sp>
      <p:sp>
        <p:nvSpPr>
          <p:cNvPr id="3" name="Tytuł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rtlCol="0"/>
          <a:lstStyle>
            <a:lvl1pPr>
              <a:defRPr sz="4100" b="1" spc="-300">
                <a:solidFill>
                  <a:schemeClr val="tx1">
                    <a:lumMod val="75000"/>
                    <a:lumOff val="25000"/>
                  </a:schemeClr>
                </a:solidFill>
                <a:latin typeface="+mj-lt"/>
              </a:defRPr>
            </a:lvl1pPr>
          </a:lstStyle>
          <a:p>
            <a:pPr rtl="0"/>
            <a:r>
              <a:rPr lang="pl-PL" dirty="0"/>
              <a:t>Kliknij, aby edytować podział sekcji</a:t>
            </a:r>
          </a:p>
        </p:txBody>
      </p:sp>
      <p:sp>
        <p:nvSpPr>
          <p:cNvPr id="7" name="Podtytuł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rtlCol="0"/>
          <a:lstStyle>
            <a:lvl1pPr marL="0" indent="0" algn="l">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rtl="0"/>
            <a:r>
              <a:rPr lang="pl-PL" dirty="0"/>
              <a:t>Kliknij, aby edytować styl wzorca podtytułu</a:t>
            </a:r>
          </a:p>
        </p:txBody>
      </p:sp>
      <p:sp>
        <p:nvSpPr>
          <p:cNvPr id="4" name="Stopka — symbol zastępczy 3">
            <a:extLst>
              <a:ext uri="{FF2B5EF4-FFF2-40B4-BE49-F238E27FC236}">
                <a16:creationId xmlns:a16="http://schemas.microsoft.com/office/drawing/2014/main" id="{6816FE98-6A12-44EC-8485-8B5EFABDF9B2}"/>
              </a:ext>
            </a:extLst>
          </p:cNvPr>
          <p:cNvSpPr>
            <a:spLocks noGrp="1"/>
          </p:cNvSpPr>
          <p:nvPr>
            <p:ph type="ftr" sz="quarter" idx="11"/>
          </p:nvPr>
        </p:nvSpPr>
        <p:spPr/>
        <p:txBody>
          <a:bodyPr rtlCol="0"/>
          <a:lstStyle/>
          <a:p>
            <a:pPr rtl="0"/>
            <a:r>
              <a:rPr lang="pl-PL" dirty="0"/>
              <a:t>Dodaj stopkę</a:t>
            </a:r>
          </a:p>
        </p:txBody>
      </p:sp>
      <p:sp>
        <p:nvSpPr>
          <p:cNvPr id="8" name="Prostokąt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pl-PL" dirty="0"/>
          </a:p>
        </p:txBody>
      </p:sp>
      <p:sp>
        <p:nvSpPr>
          <p:cNvPr id="13" name="Prostokąt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4" name="Prostokąt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5" name="Prostokąt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5" name="Numer slajdu — symbol zastępczy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raz tekstu — układ 1">
    <p:spTree>
      <p:nvGrpSpPr>
        <p:cNvPr id="1" name=""/>
        <p:cNvGrpSpPr/>
        <p:nvPr/>
      </p:nvGrpSpPr>
      <p:grpSpPr>
        <a:xfrm>
          <a:off x="0" y="0"/>
          <a:ext cx="0" cy="0"/>
          <a:chOff x="0" y="0"/>
          <a:chExt cx="0" cy="0"/>
        </a:xfrm>
      </p:grpSpPr>
      <p:sp>
        <p:nvSpPr>
          <p:cNvPr id="7" name="Obraz — symbol zastępczy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Wstaw lub przeciągnij i upuść własne zdjęcie</a:t>
            </a:r>
          </a:p>
        </p:txBody>
      </p:sp>
      <p:sp>
        <p:nvSpPr>
          <p:cNvPr id="2" name="Tytuł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rtlCol="0"/>
          <a:lstStyle>
            <a:lvl1pPr algn="r">
              <a:defRPr sz="4100" b="1" spc="-300">
                <a:solidFill>
                  <a:schemeClr val="tx1">
                    <a:lumMod val="75000"/>
                    <a:lumOff val="25000"/>
                  </a:schemeClr>
                </a:solidFill>
              </a:defRPr>
            </a:lvl1pPr>
          </a:lstStyle>
          <a:p>
            <a:pPr rtl="0"/>
            <a:r>
              <a:rPr lang="pl-PL" dirty="0"/>
              <a:t>Edytuj tytuł strony</a:t>
            </a:r>
          </a:p>
        </p:txBody>
      </p:sp>
      <p:sp>
        <p:nvSpPr>
          <p:cNvPr id="10" name="Podtytuł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rtlCol="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pl-PL" dirty="0"/>
              <a:t>Dodaj stopkę</a:t>
            </a:r>
          </a:p>
        </p:txBody>
      </p:sp>
      <p:sp>
        <p:nvSpPr>
          <p:cNvPr id="5" name="Numer slajdu — symbol zastępczy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
        <p:nvSpPr>
          <p:cNvPr id="8" name="Prostokąt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pl-PL" dirty="0"/>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raz tekstu — układ 2">
    <p:spTree>
      <p:nvGrpSpPr>
        <p:cNvPr id="1" name=""/>
        <p:cNvGrpSpPr/>
        <p:nvPr/>
      </p:nvGrpSpPr>
      <p:grpSpPr>
        <a:xfrm>
          <a:off x="0" y="0"/>
          <a:ext cx="0" cy="0"/>
          <a:chOff x="0" y="0"/>
          <a:chExt cx="0" cy="0"/>
        </a:xfrm>
      </p:grpSpPr>
      <p:sp>
        <p:nvSpPr>
          <p:cNvPr id="7" name="Obraz — symbol zastępczy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rtlCol="0" anchor="t"/>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Wstaw lub przeciągnij i upuść własne zdjęcie</a:t>
            </a:r>
          </a:p>
        </p:txBody>
      </p:sp>
      <p:sp>
        <p:nvSpPr>
          <p:cNvPr id="2" name="Tytuł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rtlCol="0"/>
          <a:lstStyle>
            <a:lvl1pPr algn="l">
              <a:lnSpc>
                <a:spcPct val="90000"/>
              </a:lnSpc>
              <a:defRPr sz="4100" b="1" spc="-300">
                <a:solidFill>
                  <a:schemeClr val="tx1">
                    <a:lumMod val="75000"/>
                    <a:lumOff val="25000"/>
                  </a:schemeClr>
                </a:solidFill>
              </a:defRPr>
            </a:lvl1pPr>
          </a:lstStyle>
          <a:p>
            <a:pPr rtl="0"/>
            <a:r>
              <a:rPr lang="pl-PL" dirty="0"/>
              <a:t>Kliknij, aby edytować tytuł strony</a:t>
            </a:r>
          </a:p>
        </p:txBody>
      </p:sp>
      <p:sp>
        <p:nvSpPr>
          <p:cNvPr id="10" name="Podtytuł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rtlCol="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pl-PL" dirty="0"/>
              <a:t>Dodaj stopkę</a:t>
            </a:r>
          </a:p>
        </p:txBody>
      </p:sp>
      <p:sp>
        <p:nvSpPr>
          <p:cNvPr id="5" name="Numer slajdu — symbol zastępczy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
        <p:nvSpPr>
          <p:cNvPr id="8" name="Prostokąt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pl-PL" dirty="0"/>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9" name="Podtytuł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Symbol zastępczy po lewej stronie porównania 1">
            <a:extLst>
              <a:ext uri="{FF2B5EF4-FFF2-40B4-BE49-F238E27FC236}">
                <a16:creationId xmlns:a16="http://schemas.microsoft.com/office/drawing/2014/main" id="{9322B50D-6A7D-41C6-BA57-613BC231DF36}"/>
              </a:ext>
            </a:extLst>
          </p:cNvPr>
          <p:cNvSpPr>
            <a:spLocks noGrp="1"/>
          </p:cNvSpPr>
          <p:nvPr>
            <p:ph type="body" idx="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a:t>Kliknij, aby edytować style wzorca tekstu</a:t>
            </a:r>
          </a:p>
        </p:txBody>
      </p:sp>
      <p:sp>
        <p:nvSpPr>
          <p:cNvPr id="4" name="Zawartość — symbol zastępczy 2">
            <a:extLst>
              <a:ext uri="{FF2B5EF4-FFF2-40B4-BE49-F238E27FC236}">
                <a16:creationId xmlns:a16="http://schemas.microsoft.com/office/drawing/2014/main" id="{9FD584DA-F775-47B8-A1D7-6556AD5FCBD2}"/>
              </a:ext>
            </a:extLst>
          </p:cNvPr>
          <p:cNvSpPr>
            <a:spLocks noGrp="1"/>
          </p:cNvSpPr>
          <p:nvPr>
            <p:ph sz="half" idx="2"/>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2" name="Symbol zastępczy po lewej stronie porównania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1516359"/>
            <a:ext cx="5472000" cy="358775"/>
          </a:xfrm>
        </p:spPr>
        <p:txBody>
          <a:bodyPr rtlCol="0"/>
          <a:lstStyle>
            <a:lvl1pPr marL="0" indent="0">
              <a:buNone/>
              <a:defRPr sz="2400" b="1"/>
            </a:lvl1pPr>
          </a:lstStyle>
          <a:p>
            <a:pPr lvl="0" rtl="0"/>
            <a:r>
              <a:rPr lang="pl-PL"/>
              <a:t>Kliknij, aby edytować style wzorca tekstu</a:t>
            </a:r>
          </a:p>
        </p:txBody>
      </p:sp>
      <p:sp>
        <p:nvSpPr>
          <p:cNvPr id="8" name="Tekst — symbol zastępczy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020359"/>
            <a:ext cx="5472113" cy="4170891"/>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Stopka — symbol zastępczy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pl-PL" dirty="0"/>
              <a:t>Dodaj stopkę</a:t>
            </a:r>
          </a:p>
        </p:txBody>
      </p:sp>
      <p:sp>
        <p:nvSpPr>
          <p:cNvPr id="6" name="Numer slajdu — symbol zastępczy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uże zdjęcie">
    <p:spTree>
      <p:nvGrpSpPr>
        <p:cNvPr id="1" name=""/>
        <p:cNvGrpSpPr/>
        <p:nvPr/>
      </p:nvGrpSpPr>
      <p:grpSpPr>
        <a:xfrm>
          <a:off x="0" y="0"/>
          <a:ext cx="0" cy="0"/>
          <a:chOff x="0" y="0"/>
          <a:chExt cx="0" cy="0"/>
        </a:xfrm>
      </p:grpSpPr>
      <p:sp>
        <p:nvSpPr>
          <p:cNvPr id="7" name="Obraz — symbol zastępczy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Wstaw lub przeciągnij i upuść własne zdjęcie</a:t>
            </a:r>
          </a:p>
        </p:txBody>
      </p:sp>
      <p:sp>
        <p:nvSpPr>
          <p:cNvPr id="3" name="Zawartość — symbol zastępczy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rtlCol="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dirty="0"/>
              <a:t>Wprowadź podpis</a:t>
            </a:r>
          </a:p>
        </p:txBody>
      </p:sp>
      <p:sp>
        <p:nvSpPr>
          <p:cNvPr id="4" name="Stopka — symbol zastępczy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pl-PL" dirty="0"/>
              <a:t>Dodaj stopkę</a:t>
            </a:r>
          </a:p>
        </p:txBody>
      </p:sp>
      <p:sp>
        <p:nvSpPr>
          <p:cNvPr id="2" name="Numer slajdu — symbol zastępczy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pl-PL" smtClean="0"/>
              <a:pPr/>
              <a:t>‹#›</a:t>
            </a:fld>
            <a:endParaRPr lang="pl-PL" dirty="0"/>
          </a:p>
        </p:txBody>
      </p:sp>
      <p:sp>
        <p:nvSpPr>
          <p:cNvPr id="5" name="Tytuł 4">
            <a:extLst>
              <a:ext uri="{FF2B5EF4-FFF2-40B4-BE49-F238E27FC236}">
                <a16:creationId xmlns:a16="http://schemas.microsoft.com/office/drawing/2014/main" id="{7F8E7C83-06D7-4C5B-85B7-0E5713B4FAB3}"/>
              </a:ext>
            </a:extLst>
          </p:cNvPr>
          <p:cNvSpPr>
            <a:spLocks noGrp="1"/>
          </p:cNvSpPr>
          <p:nvPr>
            <p:ph type="title" hasCustomPrompt="1"/>
          </p:nvPr>
        </p:nvSpPr>
        <p:spPr/>
        <p:txBody>
          <a:bodyPr rtlCol="0"/>
          <a:lstStyle/>
          <a:p>
            <a:pPr rtl="0"/>
            <a:r>
              <a:rPr lang="pl-PL" dirty="0"/>
              <a:t>Kliknij, aby edytować styl wzorca tytułu</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ziękujemy!">
    <p:bg>
      <p:bgPr>
        <a:solidFill>
          <a:schemeClr val="bg1">
            <a:lumMod val="95000"/>
          </a:schemeClr>
        </a:solidFill>
        <a:effectLst/>
      </p:bgPr>
    </p:bg>
    <p:spTree>
      <p:nvGrpSpPr>
        <p:cNvPr id="1" name=""/>
        <p:cNvGrpSpPr/>
        <p:nvPr/>
      </p:nvGrpSpPr>
      <p:grpSpPr>
        <a:xfrm>
          <a:off x="0" y="0"/>
          <a:ext cx="0" cy="0"/>
          <a:chOff x="0" y="0"/>
          <a:chExt cx="0" cy="0"/>
        </a:xfrm>
      </p:grpSpPr>
      <p:sp>
        <p:nvSpPr>
          <p:cNvPr id="41" name="Obraz — symbol zastępczy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pl-PL" dirty="0"/>
              <a:t>Tutaj wstaw lub przeciągnij i upuść własne zdjęcie</a:t>
            </a:r>
          </a:p>
        </p:txBody>
      </p:sp>
      <p:sp>
        <p:nvSpPr>
          <p:cNvPr id="2" name="Tytuł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5400" b="1" spc="-300" dirty="0"/>
            </a:lvl1pPr>
          </a:lstStyle>
          <a:p>
            <a:pPr lvl="0" algn="r" rtl="0"/>
            <a:r>
              <a:rPr lang="pl-PL" dirty="0"/>
              <a:t>Dziękujemy!</a:t>
            </a:r>
          </a:p>
        </p:txBody>
      </p:sp>
      <p:sp>
        <p:nvSpPr>
          <p:cNvPr id="9" name="Tekst — symbol zastępczy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rtlCol="0" anchor="ctr"/>
          <a:lstStyle>
            <a:lvl1pPr marL="0" indent="0" algn="r">
              <a:buNone/>
              <a:defRPr sz="11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Imię i nazwisko</a:t>
            </a:r>
          </a:p>
        </p:txBody>
      </p:sp>
      <p:sp>
        <p:nvSpPr>
          <p:cNvPr id="10" name="Tekst — symbol zastępczy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rtlCol="0" anchor="ctr"/>
          <a:lstStyle>
            <a:lvl1pPr marL="0" indent="0" algn="r">
              <a:buNone/>
              <a:defRPr sz="11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Numer telefonu</a:t>
            </a:r>
          </a:p>
        </p:txBody>
      </p:sp>
      <p:sp>
        <p:nvSpPr>
          <p:cNvPr id="11" name="Tekst — symbol zastępczy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rtlCol="0" anchor="ctr"/>
          <a:lstStyle>
            <a:lvl1pPr marL="0" indent="0" algn="r">
              <a:buNone/>
              <a:defRPr sz="11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Adres e-mail lub </a:t>
            </a:r>
            <a:r>
              <a:rPr lang="pl-PL" dirty="0" err="1"/>
              <a:t>nick</a:t>
            </a:r>
            <a:r>
              <a:rPr lang="pl-PL" dirty="0"/>
              <a:t> w sieci społecznościowej</a:t>
            </a:r>
          </a:p>
        </p:txBody>
      </p:sp>
      <p:sp>
        <p:nvSpPr>
          <p:cNvPr id="12" name="Tekst — symbol zastępczy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rtlCol="0" anchor="ctr"/>
          <a:lstStyle>
            <a:lvl1pPr marL="0" indent="0" algn="r">
              <a:buNone/>
              <a:defRPr sz="11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Witryna internetowa firmy</a:t>
            </a:r>
          </a:p>
        </p:txBody>
      </p:sp>
      <p:sp>
        <p:nvSpPr>
          <p:cNvPr id="15" name="Prostokąt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4" name="Prostokąt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13" name="Prostokąt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8" name="Prostokąt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5" name="Numer slajdu — symbol zastępczy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7" name="Podtytuł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B1948E38-8FB0-4E51-A01C-C88794372E50}"/>
              </a:ext>
            </a:extLst>
          </p:cNvPr>
          <p:cNvSpPr>
            <a:spLocks noGrp="1"/>
          </p:cNvSpPr>
          <p:nvPr>
            <p:ph idx="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pl-PL" dirty="0"/>
              <a:t>Dodaj stopkę</a:t>
            </a:r>
          </a:p>
        </p:txBody>
      </p:sp>
      <p:sp>
        <p:nvSpPr>
          <p:cNvPr id="5" name="Numer slajdu — symbol zastępczy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7" name="Podtytuł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6" name="Tekst — symbol zastępczy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pl-PL" dirty="0"/>
              <a:t>Dodaj stopkę</a:t>
            </a:r>
          </a:p>
        </p:txBody>
      </p:sp>
      <p:sp>
        <p:nvSpPr>
          <p:cNvPr id="5" name="Numer slajdu — symbol zastępczy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kolumn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9" name="Podtytuł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Tekst — symbol zastępczy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1" name="Tekst — symbol zastępczy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pl-PL" dirty="0"/>
              <a:t>Dodaj stopkę</a:t>
            </a:r>
          </a:p>
        </p:txBody>
      </p:sp>
      <p:sp>
        <p:nvSpPr>
          <p:cNvPr id="6" name="Numer slajdu — symbol zastępczy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kolumna">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10" name="Podtytuł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Zawartość — symbol zastępczy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Tekst — symbol zastępczy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3" name="Tekst — symbol zastępczy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5" name="Tekst — symbol zastępczy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17" name="Tekst — symbol zastępczy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rtlCol="0"/>
          <a:lstStyle/>
          <a:p>
            <a:pPr lvl="0" rtl="0"/>
            <a:r>
              <a:rPr lang="pl-PL"/>
              <a:t>Kliknij, aby edytować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Stopka — symbol zastępczy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pl-PL" dirty="0"/>
              <a:t>Dodaj stopkę</a:t>
            </a:r>
          </a:p>
        </p:txBody>
      </p:sp>
      <p:sp>
        <p:nvSpPr>
          <p:cNvPr id="6" name="Numer slajdu — symbol zastępczy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pl-PL" dirty="0"/>
              <a:t>Kliknij, aby edytować tytuł strony</a:t>
            </a:r>
          </a:p>
        </p:txBody>
      </p:sp>
      <p:sp>
        <p:nvSpPr>
          <p:cNvPr id="5" name="Podtytuł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pl-PL" dirty="0"/>
              <a:t>Podtytuł</a:t>
            </a:r>
          </a:p>
        </p:txBody>
      </p:sp>
      <p:sp>
        <p:nvSpPr>
          <p:cNvPr id="3" name="Stopka — symbol zastępczy 2">
            <a:extLst>
              <a:ext uri="{FF2B5EF4-FFF2-40B4-BE49-F238E27FC236}">
                <a16:creationId xmlns:a16="http://schemas.microsoft.com/office/drawing/2014/main" id="{08CCB8C2-B6A2-4C69-8D3A-57420A034BA4}"/>
              </a:ext>
            </a:extLst>
          </p:cNvPr>
          <p:cNvSpPr>
            <a:spLocks noGrp="1"/>
          </p:cNvSpPr>
          <p:nvPr>
            <p:ph type="ftr" sz="quarter" idx="12"/>
          </p:nvPr>
        </p:nvSpPr>
        <p:spPr/>
        <p:txBody>
          <a:bodyPr rtlCol="0"/>
          <a:lstStyle/>
          <a:p>
            <a:pPr rtl="0"/>
            <a:r>
              <a:rPr lang="pl-PL" dirty="0"/>
              <a:t>Dodaj stopkę</a:t>
            </a:r>
          </a:p>
        </p:txBody>
      </p:sp>
      <p:sp>
        <p:nvSpPr>
          <p:cNvPr id="4" name="Numer slajdu — symbol zastępczy 3">
            <a:extLst>
              <a:ext uri="{FF2B5EF4-FFF2-40B4-BE49-F238E27FC236}">
                <a16:creationId xmlns:a16="http://schemas.microsoft.com/office/drawing/2014/main" id="{853CF994-8B2C-443F-B695-7378DD360DAA}"/>
              </a:ext>
            </a:extLst>
          </p:cNvPr>
          <p:cNvSpPr>
            <a:spLocks noGrp="1"/>
          </p:cNvSpPr>
          <p:nvPr>
            <p:ph type="sldNum" sz="quarter" idx="33"/>
          </p:nvPr>
        </p:nvSpPr>
        <p:spPr/>
        <p:txBody>
          <a:bodyPr rtlCol="0"/>
          <a:lstStyle/>
          <a:p>
            <a:pPr rtl="0"/>
            <a:fld id="{19B51A1E-902D-48AF-9020-955120F399B6}" type="slidenum">
              <a:rPr lang="pl-PL" smtClean="0"/>
              <a:pPr/>
              <a:t>‹#›</a:t>
            </a:fld>
            <a:endParaRPr lang="pl-PL" dirty="0"/>
          </a:p>
        </p:txBody>
      </p:sp>
    </p:spTree>
    <p:extLst>
      <p:ext uri="{BB962C8B-B14F-4D97-AF65-F5344CB8AC3E}">
        <p14:creationId xmlns:p14="http://schemas.microsoft.com/office/powerpoint/2010/main" val="1505855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sty">
    <p:spTree>
      <p:nvGrpSpPr>
        <p:cNvPr id="1" name=""/>
        <p:cNvGrpSpPr/>
        <p:nvPr/>
      </p:nvGrpSpPr>
      <p:grpSpPr>
        <a:xfrm>
          <a:off x="0" y="0"/>
          <a:ext cx="0" cy="0"/>
          <a:chOff x="0" y="0"/>
          <a:chExt cx="0" cy="0"/>
        </a:xfrm>
      </p:grpSpPr>
      <p:sp>
        <p:nvSpPr>
          <p:cNvPr id="2" name="Stopka — symbol zastępczy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pl-PL" dirty="0"/>
              <a:t>Dodaj stopkę</a:t>
            </a:r>
          </a:p>
        </p:txBody>
      </p:sp>
      <p:sp>
        <p:nvSpPr>
          <p:cNvPr id="3" name="Numer slajdu — symbol zastępczy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rtlCol="0"/>
          <a:lstStyle/>
          <a:p>
            <a:pPr rtl="0"/>
            <a:fld id="{19B51A1E-902D-48AF-9020-955120F399B6}" type="slidenum">
              <a:rPr lang="pl-PL" smtClean="0"/>
              <a:pPr/>
              <a:t>‹#›</a:t>
            </a:fld>
            <a:endParaRPr lang="pl-PL" dirty="0"/>
          </a:p>
        </p:txBody>
      </p:sp>
      <p:sp>
        <p:nvSpPr>
          <p:cNvPr id="4" name="Tytuł 3">
            <a:extLst>
              <a:ext uri="{FF2B5EF4-FFF2-40B4-BE49-F238E27FC236}">
                <a16:creationId xmlns:a16="http://schemas.microsoft.com/office/drawing/2014/main" id="{90694D9D-C633-4D52-965E-E5BBD9883037}"/>
              </a:ext>
            </a:extLst>
          </p:cNvPr>
          <p:cNvSpPr>
            <a:spLocks noGrp="1"/>
          </p:cNvSpPr>
          <p:nvPr>
            <p:ph type="title" hasCustomPrompt="1"/>
          </p:nvPr>
        </p:nvSpPr>
        <p:spPr/>
        <p:txBody>
          <a:bodyPr rtlCol="0"/>
          <a:lstStyle/>
          <a:p>
            <a:pPr rtl="0"/>
            <a:r>
              <a:rPr lang="pl-PL" dirty="0"/>
              <a:t>Kliknij, aby edytować styl wzorca tytułu</a:t>
            </a:r>
          </a:p>
        </p:txBody>
      </p:sp>
    </p:spTree>
    <p:extLst>
      <p:ext uri="{BB962C8B-B14F-4D97-AF65-F5344CB8AC3E}">
        <p14:creationId xmlns:p14="http://schemas.microsoft.com/office/powerpoint/2010/main" val="1139767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4" name="Date Placeholder 3"/>
          <p:cNvSpPr>
            <a:spLocks noGrp="1"/>
          </p:cNvSpPr>
          <p:nvPr>
            <p:ph type="dt" sz="half" idx="10"/>
          </p:nvPr>
        </p:nvSpPr>
        <p:spPr/>
        <p:txBody>
          <a:bodyPr/>
          <a:lstStyle/>
          <a:p>
            <a:fld id="{B2DAC8B2-5CDD-4627-9B55-3BA6DCAFEA3C}" type="datetimeFigureOut">
              <a:rPr lang="pl-PL" smtClean="0"/>
              <a:pPr/>
              <a:t>02.07.2025</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9D865F8-0A9D-4A3F-A4C2-2F2ED03C1900}" type="slidenum">
              <a:rPr lang="pl-PL" smtClean="0"/>
              <a:pPr/>
              <a:t>‹#›</a:t>
            </a:fld>
            <a:endParaRPr lang="pl-PL"/>
          </a:p>
        </p:txBody>
      </p:sp>
    </p:spTree>
    <p:extLst>
      <p:ext uri="{BB962C8B-B14F-4D97-AF65-F5344CB8AC3E}">
        <p14:creationId xmlns:p14="http://schemas.microsoft.com/office/powerpoint/2010/main" val="3596100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ytuł">
    <p:spTree>
      <p:nvGrpSpPr>
        <p:cNvPr id="1" name=""/>
        <p:cNvGrpSpPr/>
        <p:nvPr/>
      </p:nvGrpSpPr>
      <p:grpSpPr>
        <a:xfrm>
          <a:off x="0" y="0"/>
          <a:ext cx="0" cy="0"/>
          <a:chOff x="0" y="0"/>
          <a:chExt cx="0" cy="0"/>
        </a:xfrm>
      </p:grpSpPr>
      <p:sp>
        <p:nvSpPr>
          <p:cNvPr id="2" name="Data — symbol zastępczy 1">
            <a:extLst>
              <a:ext uri="{FF2B5EF4-FFF2-40B4-BE49-F238E27FC236}">
                <a16:creationId xmlns:a16="http://schemas.microsoft.com/office/drawing/2014/main" id="{5E316BEC-AB1A-4058-9324-07F332198D4C}"/>
              </a:ext>
            </a:extLst>
          </p:cNvPr>
          <p:cNvSpPr>
            <a:spLocks noGrp="1"/>
          </p:cNvSpPr>
          <p:nvPr>
            <p:ph type="dt" sz="half" idx="10"/>
          </p:nvPr>
        </p:nvSpPr>
        <p:spPr/>
        <p:txBody>
          <a:bodyPr rtlCol="0"/>
          <a:lstStyle/>
          <a:p>
            <a:pPr rtl="0"/>
            <a:r>
              <a:rPr lang="pl-PL" noProof="0" dirty="0"/>
              <a:t>20XX</a:t>
            </a:r>
          </a:p>
        </p:txBody>
      </p:sp>
      <p:sp>
        <p:nvSpPr>
          <p:cNvPr id="3" name="Stopka — symbol zastępczy 2">
            <a:extLst>
              <a:ext uri="{FF2B5EF4-FFF2-40B4-BE49-F238E27FC236}">
                <a16:creationId xmlns:a16="http://schemas.microsoft.com/office/drawing/2014/main" id="{640DE4BD-38C7-497D-AE63-0EC22E333932}"/>
              </a:ext>
            </a:extLst>
          </p:cNvPr>
          <p:cNvSpPr>
            <a:spLocks noGrp="1"/>
          </p:cNvSpPr>
          <p:nvPr>
            <p:ph type="ftr" sz="quarter" idx="11"/>
          </p:nvPr>
        </p:nvSpPr>
        <p:spPr/>
        <p:txBody>
          <a:bodyPr rtlCol="0"/>
          <a:lstStyle/>
          <a:p>
            <a:pPr rtl="0"/>
            <a:r>
              <a:rPr lang="pl-PL" noProof="0" dirty="0"/>
              <a:t>Przykładowy tekst</a:t>
            </a:r>
          </a:p>
        </p:txBody>
      </p:sp>
      <p:sp>
        <p:nvSpPr>
          <p:cNvPr id="4" name="Numer slajdu — symbol zastępczy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rtlCol="0"/>
          <a:lstStyle/>
          <a:p>
            <a:pPr rtl="0"/>
            <a:fld id="{AE208ADF-3ADD-483D-A721-14E3EEE2C135}" type="slidenum">
              <a:rPr lang="pl-PL" noProof="0" smtClean="0"/>
              <a:t>‹#›</a:t>
            </a:fld>
            <a:endParaRPr lang="pl-PL" noProof="0" dirty="0"/>
          </a:p>
        </p:txBody>
      </p:sp>
      <p:sp useBgFill="1">
        <p:nvSpPr>
          <p:cNvPr id="5" name="Prostokąt 4">
            <a:extLst>
              <a:ext uri="{FF2B5EF4-FFF2-40B4-BE49-F238E27FC236}">
                <a16:creationId xmlns:a16="http://schemas.microsoft.com/office/drawing/2014/main" id="{FE162AE6-C2BA-4446-A2D9-41A8F1A6153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useBgFill="1">
        <p:nvSpPr>
          <p:cNvPr id="7" name="Prostokąt 6">
            <a:extLst>
              <a:ext uri="{FF2B5EF4-FFF2-40B4-BE49-F238E27FC236}">
                <a16:creationId xmlns:a16="http://schemas.microsoft.com/office/drawing/2014/main" id="{7A267802-5F0D-4EE1-AF9D-EF2E4F23C392}"/>
              </a:ext>
              <a:ext uri="{C183D7F6-B498-43B3-948B-1728B52AA6E4}">
                <adec:decorative xmlns:adec="http://schemas.microsoft.com/office/drawing/2017/decorative" val="1"/>
              </a:ext>
            </a:extLst>
          </p:cNvPr>
          <p:cNvSpPr/>
          <p:nvPr userDrawn="1"/>
        </p:nvSpPr>
        <p:spPr>
          <a:xfrm>
            <a:off x="1775" y="0"/>
            <a:ext cx="43861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noProof="0" dirty="0"/>
          </a:p>
        </p:txBody>
      </p:sp>
      <p:sp>
        <p:nvSpPr>
          <p:cNvPr id="8" name="Tytuł 1">
            <a:extLst>
              <a:ext uri="{FF2B5EF4-FFF2-40B4-BE49-F238E27FC236}">
                <a16:creationId xmlns:a16="http://schemas.microsoft.com/office/drawing/2014/main" id="{FB728D93-929A-4CAF-A102-3C217E9170B1}"/>
              </a:ext>
            </a:extLst>
          </p:cNvPr>
          <p:cNvSpPr>
            <a:spLocks noGrp="1"/>
          </p:cNvSpPr>
          <p:nvPr>
            <p:ph type="ctrTitle"/>
          </p:nvPr>
        </p:nvSpPr>
        <p:spPr>
          <a:xfrm>
            <a:off x="684361" y="428903"/>
            <a:ext cx="3071005" cy="3051391"/>
          </a:xfrm>
        </p:spPr>
        <p:txBody>
          <a:bodyPr rtlCol="0" anchor="b">
            <a:normAutofit/>
          </a:bodyPr>
          <a:lstStyle>
            <a:lvl1pPr algn="ctr">
              <a:lnSpc>
                <a:spcPct val="90000"/>
              </a:lnSpc>
              <a:defRPr>
                <a:solidFill>
                  <a:schemeClr val="tx2"/>
                </a:solidFill>
              </a:defRPr>
            </a:lvl1pPr>
          </a:lstStyle>
          <a:p>
            <a:pPr rtl="0">
              <a:tabLst>
                <a:tab pos="3370263" algn="l"/>
              </a:tabLst>
            </a:pPr>
            <a:r>
              <a:rPr lang="pl-PL" sz="4000" noProof="0">
                <a:solidFill>
                  <a:schemeClr val="tx2">
                    <a:alpha val="75000"/>
                  </a:schemeClr>
                </a:solidFill>
              </a:rPr>
              <a:t>Kliknij, aby edytować styl</a:t>
            </a:r>
            <a:endParaRPr lang="pl-PL" sz="4000" noProof="0" dirty="0">
              <a:solidFill>
                <a:schemeClr val="tx2">
                  <a:alpha val="75000"/>
                </a:schemeClr>
              </a:solidFill>
            </a:endParaRPr>
          </a:p>
        </p:txBody>
      </p:sp>
      <p:sp>
        <p:nvSpPr>
          <p:cNvPr id="9" name="Podtytuł 2">
            <a:extLst>
              <a:ext uri="{FF2B5EF4-FFF2-40B4-BE49-F238E27FC236}">
                <a16:creationId xmlns:a16="http://schemas.microsoft.com/office/drawing/2014/main" id="{B81702E9-0038-4210-9FAB-E76C1EF85C4F}"/>
              </a:ext>
            </a:extLst>
          </p:cNvPr>
          <p:cNvSpPr>
            <a:spLocks noGrp="1"/>
          </p:cNvSpPr>
          <p:nvPr>
            <p:ph type="subTitle" idx="1" hasCustomPrompt="1"/>
          </p:nvPr>
        </p:nvSpPr>
        <p:spPr>
          <a:xfrm>
            <a:off x="744876" y="5116529"/>
            <a:ext cx="2948684" cy="955497"/>
          </a:xfrm>
        </p:spPr>
        <p:txBody>
          <a:bodyPr rtlCol="0">
            <a:normAutofit/>
          </a:bodyPr>
          <a:lstStyle>
            <a:lvl1pPr marL="0" indent="0" algn="ctr">
              <a:lnSpc>
                <a:spcPct val="150000"/>
              </a:lnSpc>
              <a:buNone/>
              <a:defRPr sz="1600" cap="all" spc="600" baseline="0">
                <a:solidFill>
                  <a:schemeClr val="tx2"/>
                </a:solidFill>
              </a:defRPr>
            </a:lvl1pPr>
          </a:lstStyle>
          <a:p>
            <a:pPr rtl="0"/>
            <a:r>
              <a:rPr lang="pl-PL" noProof="0" dirty="0">
                <a:solidFill>
                  <a:schemeClr val="tx2"/>
                </a:solidFill>
              </a:rPr>
              <a:t>podtytuł</a:t>
            </a:r>
          </a:p>
        </p:txBody>
      </p:sp>
      <p:sp>
        <p:nvSpPr>
          <p:cNvPr id="10" name="Dowolny kształt: Kształt 9">
            <a:extLst>
              <a:ext uri="{FF2B5EF4-FFF2-40B4-BE49-F238E27FC236}">
                <a16:creationId xmlns:a16="http://schemas.microsoft.com/office/drawing/2014/main" id="{13E1655C-FA7C-42D9-8EE1-E7CF6988A050}"/>
              </a:ext>
              <a:ext uri="{C183D7F6-B498-43B3-948B-1728B52AA6E4}">
                <adec:decorative xmlns:adec="http://schemas.microsoft.com/office/drawing/2017/decorative" val="1"/>
              </a:ext>
            </a:extLst>
          </p:cNvPr>
          <p:cNvSpPr/>
          <p:nvPr userDrawn="1"/>
        </p:nvSpPr>
        <p:spPr>
          <a:xfrm rot="13547565" flipH="1">
            <a:off x="1747479" y="3853642"/>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pl-PL" noProof="0" dirty="0"/>
          </a:p>
        </p:txBody>
      </p:sp>
      <p:sp>
        <p:nvSpPr>
          <p:cNvPr id="12" name="Obraz — symbol zastępczy 11">
            <a:extLst>
              <a:ext uri="{FF2B5EF4-FFF2-40B4-BE49-F238E27FC236}">
                <a16:creationId xmlns:a16="http://schemas.microsoft.com/office/drawing/2014/main" id="{46441E9C-E7AE-4B2E-A8FF-F364980D9036}"/>
              </a:ext>
            </a:extLst>
          </p:cNvPr>
          <p:cNvSpPr>
            <a:spLocks noGrp="1"/>
          </p:cNvSpPr>
          <p:nvPr>
            <p:ph type="pic" sz="quarter" idx="13"/>
          </p:nvPr>
        </p:nvSpPr>
        <p:spPr>
          <a:xfrm>
            <a:off x="4383024" y="0"/>
            <a:ext cx="7808976" cy="6858000"/>
          </a:xfrm>
          <a:solidFill>
            <a:schemeClr val="bg2">
              <a:lumMod val="50000"/>
              <a:lumOff val="50000"/>
            </a:schemeClr>
          </a:solidFill>
        </p:spPr>
        <p:txBody>
          <a:bodyPr rtlCol="0"/>
          <a:lstStyle/>
          <a:p>
            <a:pPr rtl="0"/>
            <a:r>
              <a:rPr lang="pl-PL" noProof="0"/>
              <a:t>Kliknij ikonę, aby dodać obraz</a:t>
            </a:r>
            <a:endParaRPr lang="pl-PL" noProof="0" dirty="0"/>
          </a:p>
        </p:txBody>
      </p:sp>
    </p:spTree>
    <p:extLst>
      <p:ext uri="{BB962C8B-B14F-4D97-AF65-F5344CB8AC3E}">
        <p14:creationId xmlns:p14="http://schemas.microsoft.com/office/powerpoint/2010/main" val="783132808"/>
      </p:ext>
    </p:extLst>
  </p:cSld>
  <p:clrMapOvr>
    <a:masterClrMapping/>
  </p:clrMapOvr>
  <p:extLst>
    <p:ext uri="{DCECCB84-F9BA-43D5-87BE-67443E8EF086}">
      <p15:sldGuideLst xmlns:p15="http://schemas.microsoft.com/office/powerpoint/2012/main">
        <p15:guide id="1" pos="2760">
          <p15:clr>
            <a:srgbClr val="FBAE40"/>
          </p15:clr>
        </p15:guide>
        <p15:guide id="2" pos="39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E81C62-6E66-44D5-83D2-BADCC7373CD2}"/>
              </a:ext>
            </a:extLst>
          </p:cNvPr>
          <p:cNvSpPr>
            <a:spLocks noGrp="1"/>
          </p:cNvSpPr>
          <p:nvPr>
            <p:ph type="ctrTitle" hasCustomPrompt="1"/>
          </p:nvPr>
        </p:nvSpPr>
        <p:spPr>
          <a:xfrm>
            <a:off x="1838113" y="2851343"/>
            <a:ext cx="8490581" cy="1746195"/>
          </a:xfrm>
        </p:spPr>
        <p:txBody>
          <a:bodyPr rtlCol="0" anchor="b">
            <a:normAutofit/>
          </a:bodyPr>
          <a:lstStyle>
            <a:lvl1pPr algn="ctr">
              <a:lnSpc>
                <a:spcPct val="90000"/>
              </a:lnSpc>
              <a:defRPr sz="4400"/>
            </a:lvl1pPr>
          </a:lstStyle>
          <a:p>
            <a:pPr rtl="0"/>
            <a:r>
              <a:rPr lang="pl-PL" noProof="0"/>
              <a:t>Kliknij, aby edytować styl wzorca tytułu</a:t>
            </a:r>
          </a:p>
        </p:txBody>
      </p:sp>
      <p:sp>
        <p:nvSpPr>
          <p:cNvPr id="3" name="Podtytuł 2">
            <a:extLst>
              <a:ext uri="{FF2B5EF4-FFF2-40B4-BE49-F238E27FC236}">
                <a16:creationId xmlns:a16="http://schemas.microsoft.com/office/drawing/2014/main" id="{560A7876-9D0C-4685-8088-6FED23C9B8F7}"/>
              </a:ext>
            </a:extLst>
          </p:cNvPr>
          <p:cNvSpPr>
            <a:spLocks noGrp="1"/>
          </p:cNvSpPr>
          <p:nvPr>
            <p:ph type="subTitle" idx="1"/>
          </p:nvPr>
        </p:nvSpPr>
        <p:spPr>
          <a:xfrm>
            <a:off x="2767350" y="4846921"/>
            <a:ext cx="6632107" cy="951488"/>
          </a:xfrm>
        </p:spPr>
        <p:txBody>
          <a:bodyPr rtlCol="0">
            <a:normAutofit/>
          </a:bodyPr>
          <a:lstStyle>
            <a:lvl1pPr marL="0" indent="0" algn="ctr">
              <a:lnSpc>
                <a:spcPct val="150000"/>
              </a:lnSpc>
              <a:buNone/>
              <a:defRPr sz="1600" cap="all" spc="600" baseline="0">
                <a:solidFill>
                  <a:schemeClr val="tx2">
                    <a:alpha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noProof="0"/>
              <a:t>Kliknij, aby edytować styl wzorca podtytułu</a:t>
            </a:r>
          </a:p>
        </p:txBody>
      </p:sp>
      <p:sp>
        <p:nvSpPr>
          <p:cNvPr id="13" name="Dowolny kształt: Kształt 12">
            <a:extLst>
              <a:ext uri="{FF2B5EF4-FFF2-40B4-BE49-F238E27FC236}">
                <a16:creationId xmlns:a16="http://schemas.microsoft.com/office/drawing/2014/main" id="{1E679A24-160E-440A-9984-8923BC4B8DD8}"/>
              </a:ext>
            </a:extLst>
          </p:cNvPr>
          <p:cNvSpPr/>
          <p:nvPr/>
        </p:nvSpPr>
        <p:spPr>
          <a:xfrm rot="20618895" flipH="1">
            <a:off x="5561167" y="1911565"/>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pl-PL" noProof="0"/>
          </a:p>
        </p:txBody>
      </p:sp>
    </p:spTree>
    <p:extLst>
      <p:ext uri="{BB962C8B-B14F-4D97-AF65-F5344CB8AC3E}">
        <p14:creationId xmlns:p14="http://schemas.microsoft.com/office/powerpoint/2010/main" val="2160930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rostokąt 6">
            <a:extLst>
              <a:ext uri="{FF2B5EF4-FFF2-40B4-BE49-F238E27FC236}">
                <a16:creationId xmlns:a16="http://schemas.microsoft.com/office/drawing/2014/main"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28" name="Prostokąt 27">
            <a:extLst>
              <a:ext uri="{FF2B5EF4-FFF2-40B4-BE49-F238E27FC236}">
                <a16:creationId xmlns:a16="http://schemas.microsoft.com/office/drawing/2014/main"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31" name="Dowolny kształt: Kształt 30">
            <a:extLst>
              <a:ext uri="{FF2B5EF4-FFF2-40B4-BE49-F238E27FC236}">
                <a16:creationId xmlns:a16="http://schemas.microsoft.com/office/drawing/2014/main"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2" name="Tytuł — symbol zastępczy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pl-PL" dirty="0"/>
              <a:t>Kliknij, aby edytować tytuł strony</a:t>
            </a:r>
          </a:p>
        </p:txBody>
      </p:sp>
      <p:sp>
        <p:nvSpPr>
          <p:cNvPr id="3" name="Tekst — symbol zastępczy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pl-PL" dirty="0"/>
              <a:t>Edytuj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5" name="Stopka — symbol zastępczy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pPr rtl="0"/>
            <a:r>
              <a:rPr lang="pl-PL" dirty="0"/>
              <a:t>Dodaj stopkę</a:t>
            </a:r>
          </a:p>
        </p:txBody>
      </p:sp>
      <p:sp>
        <p:nvSpPr>
          <p:cNvPr id="6" name="Numer slajdu — symbol zastępczy 5">
            <a:extLst>
              <a:ext uri="{FF2B5EF4-FFF2-40B4-BE49-F238E27FC236}">
                <a16:creationId xmlns:a16="http://schemas.microsoft.com/office/drawing/2014/main"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j-lt"/>
              </a:defRPr>
            </a:lvl1pPr>
          </a:lstStyle>
          <a:p>
            <a:pPr rtl="0"/>
            <a:fld id="{19B51A1E-902D-48AF-9020-955120F399B6}" type="slidenum">
              <a:rPr lang="pl-PL" smtClean="0"/>
              <a:pPr/>
              <a:t>‹#›</a:t>
            </a:fld>
            <a:endParaRPr lang="pl-PL" dirty="0"/>
          </a:p>
        </p:txBody>
      </p:sp>
      <p:sp>
        <p:nvSpPr>
          <p:cNvPr id="4" name="Pole tekstowe 3">
            <a:extLst>
              <a:ext uri="{FF2B5EF4-FFF2-40B4-BE49-F238E27FC236}">
                <a16:creationId xmlns:a16="http://schemas.microsoft.com/office/drawing/2014/main" id="{34FDC6F9-37F9-4E25-AECA-D307B8421C73}"/>
              </a:ext>
            </a:extLst>
          </p:cNvPr>
          <p:cNvSpPr txBox="1"/>
          <p:nvPr userDrawn="1"/>
        </p:nvSpPr>
        <p:spPr>
          <a:xfrm>
            <a:off x="10243100" y="6422491"/>
            <a:ext cx="1053900" cy="380860"/>
          </a:xfrm>
          <a:prstGeom prst="rect">
            <a:avLst/>
          </a:prstGeom>
          <a:noFill/>
        </p:spPr>
        <p:txBody>
          <a:bodyPr wrap="square" tIns="108000" bIns="0" rtlCol="0" anchor="ctr">
            <a:spAutoFit/>
          </a:bodyPr>
          <a:lstStyle/>
          <a:p>
            <a:pPr algn="r" rtl="0">
              <a:lnSpc>
                <a:spcPts val="1000"/>
              </a:lnSpc>
            </a:pPr>
            <a:r>
              <a:rPr lang="pl-PL" sz="2500" b="1" i="0" spc="-100" dirty="0">
                <a:solidFill>
                  <a:schemeClr val="accent1"/>
                </a:solidFill>
                <a:latin typeface="+mj-lt"/>
              </a:rPr>
              <a:t>TREY</a:t>
            </a:r>
            <a:r>
              <a:rPr lang="pl-PL" sz="1600" b="1" i="0" spc="-100" dirty="0">
                <a:solidFill>
                  <a:schemeClr val="accent1"/>
                </a:solidFill>
                <a:latin typeface="+mj-lt"/>
              </a:rPr>
              <a:t> </a:t>
            </a:r>
            <a:br>
              <a:rPr lang="pl-PL" sz="1600" b="1" i="0" spc="-100" baseline="0" dirty="0">
                <a:solidFill>
                  <a:schemeClr val="accent1"/>
                </a:solidFill>
                <a:latin typeface="+mj-lt"/>
              </a:rPr>
            </a:br>
            <a:r>
              <a:rPr lang="pl-PL" sz="1200" b="0" i="0" spc="140" dirty="0">
                <a:solidFill>
                  <a:schemeClr val="tx1">
                    <a:lumMod val="75000"/>
                    <a:lumOff val="25000"/>
                  </a:schemeClr>
                </a:solidFill>
                <a:latin typeface="+mj-lt"/>
              </a:rPr>
              <a:t>research</a:t>
            </a:r>
          </a:p>
        </p:txBody>
      </p:sp>
      <p:sp>
        <p:nvSpPr>
          <p:cNvPr id="9" name="Prostokąt 8">
            <a:extLst>
              <a:ext uri="{FF2B5EF4-FFF2-40B4-BE49-F238E27FC236}">
                <a16:creationId xmlns:a16="http://schemas.microsoft.com/office/drawing/2014/main"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sp>
        <p:nvSpPr>
          <p:cNvPr id="29" name="Prostokąt 28">
            <a:extLst>
              <a:ext uri="{FF2B5EF4-FFF2-40B4-BE49-F238E27FC236}">
                <a16:creationId xmlns:a16="http://schemas.microsoft.com/office/drawing/2014/main"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pl-PL" dirty="0"/>
          </a:p>
        </p:txBody>
      </p:sp>
      <p:cxnSp>
        <p:nvCxnSpPr>
          <p:cNvPr id="18" name="Łącznik prosty 17">
            <a:extLst>
              <a:ext uri="{FF2B5EF4-FFF2-40B4-BE49-F238E27FC236}">
                <a16:creationId xmlns:a16="http://schemas.microsoft.com/office/drawing/2014/main"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54" r:id="rId13"/>
    <p:sldLayoutId id="2147483655" r:id="rId14"/>
    <p:sldLayoutId id="2147483667" r:id="rId15"/>
    <p:sldLayoutId id="2147483668" r:id="rId16"/>
    <p:sldLayoutId id="2147483669" r:id="rId17"/>
  </p:sldLayoutIdLst>
  <p:hf hdr="0" dt="0"/>
  <p:txStyles>
    <p:title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5.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365A3385-7A97-4B91-90E4-313A5F6486BE}"/>
              </a:ext>
            </a:extLst>
          </p:cNvPr>
          <p:cNvSpPr>
            <a:spLocks noGrp="1"/>
          </p:cNvSpPr>
          <p:nvPr>
            <p:ph type="ctrTitle"/>
          </p:nvPr>
        </p:nvSpPr>
        <p:spPr>
          <a:xfrm>
            <a:off x="684361" y="428903"/>
            <a:ext cx="3322608" cy="3051391"/>
          </a:xfrm>
        </p:spPr>
        <p:txBody>
          <a:bodyPr vert="horz" lIns="91440" tIns="45720" rIns="91440" bIns="45720" rtlCol="0" anchor="b" anchorCtr="0">
            <a:normAutofit/>
          </a:bodyPr>
          <a:lstStyle/>
          <a:p>
            <a:pPr rtl="0"/>
            <a:r>
              <a:rPr lang="pl-PL" dirty="0"/>
              <a:t>Romantyzm – wprowadzenie </a:t>
            </a:r>
          </a:p>
        </p:txBody>
      </p:sp>
      <p:pic>
        <p:nvPicPr>
          <p:cNvPr id="8" name="Obraz — symbol zastępczy 7" descr="Obraz przedstawiający drzewa, otwarty teren, las, przyrodę, mgłę">
            <a:extLst>
              <a:ext uri="{FF2B5EF4-FFF2-40B4-BE49-F238E27FC236}">
                <a16:creationId xmlns:a16="http://schemas.microsoft.com/office/drawing/2014/main" id="{E012FD38-BCDB-4D51-8DED-F3962AB9A4C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383024" y="0"/>
            <a:ext cx="7808976" cy="6858000"/>
          </a:xfrm>
        </p:spPr>
      </p:pic>
      <p:sp>
        <p:nvSpPr>
          <p:cNvPr id="6" name="Symbol zastępczy numeru slajdu 5">
            <a:extLst>
              <a:ext uri="{FF2B5EF4-FFF2-40B4-BE49-F238E27FC236}">
                <a16:creationId xmlns:a16="http://schemas.microsoft.com/office/drawing/2014/main" id="{E88236FA-FC95-4CC7-B185-D5A9A4BD7010}"/>
              </a:ext>
            </a:extLst>
          </p:cNvPr>
          <p:cNvSpPr>
            <a:spLocks noGrp="1"/>
          </p:cNvSpPr>
          <p:nvPr>
            <p:ph type="sldNum" sz="quarter" idx="12"/>
          </p:nvPr>
        </p:nvSpPr>
        <p:spPr/>
        <p:txBody>
          <a:bodyPr/>
          <a:lstStyle/>
          <a:p>
            <a:pPr rtl="0"/>
            <a:fld id="{AE208ADF-3ADD-483D-A721-14E3EEE2C135}" type="slidenum">
              <a:rPr lang="pl-PL" smtClean="0"/>
              <a:t>1</a:t>
            </a:fld>
            <a:endParaRPr lang="pl-PL"/>
          </a:p>
        </p:txBody>
      </p:sp>
    </p:spTree>
    <p:extLst>
      <p:ext uri="{BB962C8B-B14F-4D97-AF65-F5344CB8AC3E}">
        <p14:creationId xmlns:p14="http://schemas.microsoft.com/office/powerpoint/2010/main" val="105761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dobny obra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9367" y="0"/>
            <a:ext cx="5342633"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Podtytuł 2">
            <a:extLst>
              <a:ext uri="{FF2B5EF4-FFF2-40B4-BE49-F238E27FC236}">
                <a16:creationId xmlns:a16="http://schemas.microsoft.com/office/drawing/2014/main" id="{0114545F-382A-D835-F130-69C23F912CDB}"/>
              </a:ext>
            </a:extLst>
          </p:cNvPr>
          <p:cNvSpPr>
            <a:spLocks noGrp="1"/>
          </p:cNvSpPr>
          <p:nvPr>
            <p:ph type="subTitle" idx="1"/>
          </p:nvPr>
        </p:nvSpPr>
        <p:spPr>
          <a:xfrm>
            <a:off x="1221484" y="4188543"/>
            <a:ext cx="4121150" cy="2309198"/>
          </a:xfrm>
        </p:spPr>
        <p:txBody>
          <a:bodyPr>
            <a:normAutofit/>
          </a:bodyPr>
          <a:lstStyle/>
          <a:p>
            <a:r>
              <a:rPr lang="pl-PL" dirty="0">
                <a:effectLst/>
              </a:rPr>
              <a:t>"Wędrowiec nad morzem mgły"  Caspara Davida Friedricha </a:t>
            </a:r>
            <a:r>
              <a:rPr lang="pl-PL" dirty="0"/>
              <a:t>– </a:t>
            </a:r>
            <a:r>
              <a:rPr lang="pl-PL" dirty="0">
                <a:effectLst/>
              </a:rPr>
              <a:t> manifest romantyzmu</a:t>
            </a:r>
            <a:endParaRPr lang="pl-PL" dirty="0"/>
          </a:p>
        </p:txBody>
      </p:sp>
    </p:spTree>
    <p:extLst>
      <p:ext uri="{BB962C8B-B14F-4D97-AF65-F5344CB8AC3E}">
        <p14:creationId xmlns:p14="http://schemas.microsoft.com/office/powerpoint/2010/main" val="3776052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F99B71B-7330-7EC0-F70A-BB41D58CEBF0}"/>
              </a:ext>
            </a:extLst>
          </p:cNvPr>
          <p:cNvSpPr>
            <a:spLocks noGrp="1"/>
          </p:cNvSpPr>
          <p:nvPr>
            <p:ph type="title"/>
          </p:nvPr>
        </p:nvSpPr>
        <p:spPr/>
        <p:txBody>
          <a:bodyPr/>
          <a:lstStyle/>
          <a:p>
            <a:r>
              <a:rPr lang="pl-PL" dirty="0"/>
              <a:t>Romantyzm – wprowadzenie do epoki</a:t>
            </a:r>
          </a:p>
        </p:txBody>
      </p:sp>
      <p:sp>
        <p:nvSpPr>
          <p:cNvPr id="3" name="Symbol zastępczy zawartości 2">
            <a:extLst>
              <a:ext uri="{FF2B5EF4-FFF2-40B4-BE49-F238E27FC236}">
                <a16:creationId xmlns:a16="http://schemas.microsoft.com/office/drawing/2014/main" id="{78B61230-0F0D-7F45-F2B4-55F532AD9950}"/>
              </a:ext>
            </a:extLst>
          </p:cNvPr>
          <p:cNvSpPr>
            <a:spLocks noGrp="1"/>
          </p:cNvSpPr>
          <p:nvPr>
            <p:ph idx="1"/>
          </p:nvPr>
        </p:nvSpPr>
        <p:spPr>
          <a:xfrm>
            <a:off x="432000" y="1512000"/>
            <a:ext cx="6209336" cy="4679250"/>
          </a:xfrm>
        </p:spPr>
        <p:txBody>
          <a:bodyPr/>
          <a:lstStyle/>
          <a:p>
            <a:r>
              <a:rPr lang="pl-PL" dirty="0"/>
              <a:t>Mgła, tajemnica, przebywanie na szczycie skał…</a:t>
            </a:r>
          </a:p>
          <a:p>
            <a:endParaRPr lang="pl-PL" dirty="0"/>
          </a:p>
          <a:p>
            <a:pPr marL="0" indent="0" algn="just">
              <a:buNone/>
            </a:pPr>
            <a:r>
              <a:rPr lang="pl-PL" sz="2400" i="1" dirty="0">
                <a:effectLst/>
              </a:rPr>
              <a:t>Wędrowiec na szczycie skał stoi wobec boskiej potęgi, boskiego pierwiastka natury </a:t>
            </a:r>
            <a:r>
              <a:rPr lang="pl-PL" sz="2400" dirty="0">
                <a:effectLst/>
              </a:rPr>
              <a:t>– mówi dr </a:t>
            </a:r>
            <a:r>
              <a:rPr lang="pl-PL" sz="2400" b="1" dirty="0">
                <a:effectLst/>
              </a:rPr>
              <a:t>Grażyna Bastek</a:t>
            </a:r>
            <a:r>
              <a:rPr lang="pl-PL" sz="2400" dirty="0">
                <a:effectLst/>
              </a:rPr>
              <a:t>. –  </a:t>
            </a:r>
            <a:r>
              <a:rPr lang="pl-PL" sz="2400" i="1" dirty="0">
                <a:effectLst/>
              </a:rPr>
              <a:t>Pejzaż staje się nowym malarstwem religijnym. Schelling wzywa artystów, by nie naśladowali kształtu natury, ale oddawali jej duchową istotę. Ale do tego malarz musi tę istotę zrozumieć, przeczuć. Staje się kapłanem, pośrednikiem pomiędzy widzem a naturą.</a:t>
            </a:r>
          </a:p>
          <a:p>
            <a:endParaRPr lang="pl-PL" dirty="0"/>
          </a:p>
        </p:txBody>
      </p:sp>
      <p:sp>
        <p:nvSpPr>
          <p:cNvPr id="4" name="Symbol zastępczy stopki 3">
            <a:extLst>
              <a:ext uri="{FF2B5EF4-FFF2-40B4-BE49-F238E27FC236}">
                <a16:creationId xmlns:a16="http://schemas.microsoft.com/office/drawing/2014/main" id="{7D9E94EF-25A0-3E51-94F6-2854DD29B644}"/>
              </a:ext>
            </a:extLst>
          </p:cNvPr>
          <p:cNvSpPr>
            <a:spLocks noGrp="1"/>
          </p:cNvSpPr>
          <p:nvPr>
            <p:ph type="ftr" sz="quarter" idx="11"/>
          </p:nvPr>
        </p:nvSpPr>
        <p:spPr>
          <a:xfrm>
            <a:off x="226727" y="6494469"/>
            <a:ext cx="6414609" cy="363531"/>
          </a:xfrm>
        </p:spPr>
        <p:txBody>
          <a:bodyPr/>
          <a:lstStyle/>
          <a:p>
            <a:r>
              <a:rPr lang="pl-PL" dirty="0">
                <a:effectLst/>
              </a:rPr>
              <a:t>"Wędrowiec nad morzem mgły" - najsłynniejszy obraz Caspara Davida Friedricha - manifest romantyzmu</a:t>
            </a:r>
            <a:endParaRPr lang="pl-PL" dirty="0"/>
          </a:p>
          <a:p>
            <a:endParaRPr lang="pl-PL" dirty="0"/>
          </a:p>
        </p:txBody>
      </p:sp>
      <p:sp>
        <p:nvSpPr>
          <p:cNvPr id="5" name="Symbol zastępczy numeru slajdu 4">
            <a:extLst>
              <a:ext uri="{FF2B5EF4-FFF2-40B4-BE49-F238E27FC236}">
                <a16:creationId xmlns:a16="http://schemas.microsoft.com/office/drawing/2014/main" id="{C4409001-164B-06EF-9B60-D3F5819ECBEC}"/>
              </a:ext>
            </a:extLst>
          </p:cNvPr>
          <p:cNvSpPr>
            <a:spLocks noGrp="1"/>
          </p:cNvSpPr>
          <p:nvPr>
            <p:ph type="sldNum" sz="quarter" idx="12"/>
          </p:nvPr>
        </p:nvSpPr>
        <p:spPr/>
        <p:txBody>
          <a:bodyPr/>
          <a:lstStyle/>
          <a:p>
            <a:fld id="{C9D865F8-0A9D-4A3F-A4C2-2F2ED03C1900}" type="slidenum">
              <a:rPr lang="pl-PL" smtClean="0"/>
              <a:pPr/>
              <a:t>3</a:t>
            </a:fld>
            <a:endParaRPr lang="pl-PL"/>
          </a:p>
        </p:txBody>
      </p:sp>
      <p:pic>
        <p:nvPicPr>
          <p:cNvPr id="6" name="Picture 2" descr="Podobny obraz">
            <a:extLst>
              <a:ext uri="{FF2B5EF4-FFF2-40B4-BE49-F238E27FC236}">
                <a16:creationId xmlns:a16="http://schemas.microsoft.com/office/drawing/2014/main" id="{984C6F05-0BD5-41AA-2764-615353C08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6609" y="-3541"/>
            <a:ext cx="5345391" cy="6861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137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E964A9-B5A3-B273-7351-7AFD85BFE72A}"/>
              </a:ext>
            </a:extLst>
          </p:cNvPr>
          <p:cNvSpPr>
            <a:spLocks noGrp="1"/>
          </p:cNvSpPr>
          <p:nvPr>
            <p:ph type="title"/>
          </p:nvPr>
        </p:nvSpPr>
        <p:spPr/>
        <p:txBody>
          <a:bodyPr/>
          <a:lstStyle/>
          <a:p>
            <a:r>
              <a:rPr lang="pl-PL" dirty="0"/>
              <a:t>nazwa</a:t>
            </a:r>
          </a:p>
        </p:txBody>
      </p:sp>
      <p:sp>
        <p:nvSpPr>
          <p:cNvPr id="3" name="Symbol zastępczy zawartości 2">
            <a:extLst>
              <a:ext uri="{FF2B5EF4-FFF2-40B4-BE49-F238E27FC236}">
                <a16:creationId xmlns:a16="http://schemas.microsoft.com/office/drawing/2014/main" id="{EC5CD84C-99CA-4D1D-89C7-35348C8D4BEC}"/>
              </a:ext>
            </a:extLst>
          </p:cNvPr>
          <p:cNvSpPr>
            <a:spLocks noGrp="1"/>
          </p:cNvSpPr>
          <p:nvPr>
            <p:ph idx="1"/>
          </p:nvPr>
        </p:nvSpPr>
        <p:spPr>
          <a:xfrm>
            <a:off x="432000" y="1512000"/>
            <a:ext cx="7135127" cy="4679250"/>
          </a:xfrm>
        </p:spPr>
        <p:txBody>
          <a:bodyPr/>
          <a:lstStyle/>
          <a:p>
            <a:r>
              <a:rPr lang="pl-PL" sz="2800" b="1" dirty="0">
                <a:solidFill>
                  <a:schemeClr val="accent6">
                    <a:lumMod val="60000"/>
                    <a:lumOff val="40000"/>
                  </a:schemeClr>
                </a:solidFill>
              </a:rPr>
              <a:t>prąd ideowo-artystyczny obejmujący literaturę, sztukę i filozofię 1. poł. XIX w.</a:t>
            </a:r>
          </a:p>
          <a:p>
            <a:endParaRPr lang="pl-PL" sz="2800" b="1" dirty="0">
              <a:solidFill>
                <a:schemeClr val="accent6">
                  <a:lumMod val="60000"/>
                  <a:lumOff val="40000"/>
                </a:schemeClr>
              </a:solidFill>
            </a:endParaRPr>
          </a:p>
          <a:p>
            <a:r>
              <a:rPr lang="pl-PL" dirty="0"/>
              <a:t>w drugiej połowie XVIII wieku pojawiło się w Anglii słowo „romantyczny” na określenie </a:t>
            </a:r>
            <a:r>
              <a:rPr lang="pl-PL" b="1" dirty="0"/>
              <a:t>malowniczości pejzażu</a:t>
            </a:r>
          </a:p>
          <a:p>
            <a:r>
              <a:rPr lang="pl-PL" dirty="0"/>
              <a:t>później – </a:t>
            </a:r>
            <a:r>
              <a:rPr lang="pl-PL" b="1" dirty="0"/>
              <a:t>cechy osobowości</a:t>
            </a:r>
            <a:r>
              <a:rPr lang="pl-PL" dirty="0"/>
              <a:t>, takie jak: wrażliwość, uczuciowość, marzycielstwo, skłonność do melancholii, poddawanie się sile wyobraźni</a:t>
            </a:r>
          </a:p>
          <a:p>
            <a:r>
              <a:rPr lang="pl-PL" dirty="0"/>
              <a:t>na przełomie XVIII I XIX wieku – nowatorska poezja, której twórcy traktowali swoje dzieła jako wytwór natchnienia, wizji</a:t>
            </a:r>
          </a:p>
        </p:txBody>
      </p:sp>
      <p:sp>
        <p:nvSpPr>
          <p:cNvPr id="4" name="Symbol zastępczy stopki 3">
            <a:extLst>
              <a:ext uri="{FF2B5EF4-FFF2-40B4-BE49-F238E27FC236}">
                <a16:creationId xmlns:a16="http://schemas.microsoft.com/office/drawing/2014/main" id="{118B0F9B-2AEC-4B2C-1214-0D1F19C75418}"/>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EB124B5-AF87-E00B-3BFC-F8CAE378682B}"/>
              </a:ext>
            </a:extLst>
          </p:cNvPr>
          <p:cNvSpPr>
            <a:spLocks noGrp="1"/>
          </p:cNvSpPr>
          <p:nvPr>
            <p:ph type="sldNum" sz="quarter" idx="12"/>
          </p:nvPr>
        </p:nvSpPr>
        <p:spPr/>
        <p:txBody>
          <a:bodyPr/>
          <a:lstStyle/>
          <a:p>
            <a:fld id="{C9D865F8-0A9D-4A3F-A4C2-2F2ED03C1900}" type="slidenum">
              <a:rPr lang="pl-PL" smtClean="0"/>
              <a:pPr/>
              <a:t>4</a:t>
            </a:fld>
            <a:endParaRPr lang="pl-PL"/>
          </a:p>
        </p:txBody>
      </p:sp>
      <p:pic>
        <p:nvPicPr>
          <p:cNvPr id="1028" name="Picture 4" descr="plakat-A4-romantyzm">
            <a:extLst>
              <a:ext uri="{FF2B5EF4-FFF2-40B4-BE49-F238E27FC236}">
                <a16:creationId xmlns:a16="http://schemas.microsoft.com/office/drawing/2014/main" id="{1467FD9E-7ECC-1B15-2E58-CB688AD9DF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8537" y="0"/>
            <a:ext cx="4843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0120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2A447A-43B8-3A74-A04B-685D3A5FF081}"/>
              </a:ext>
            </a:extLst>
          </p:cNvPr>
          <p:cNvSpPr>
            <a:spLocks noGrp="1"/>
          </p:cNvSpPr>
          <p:nvPr>
            <p:ph type="title"/>
          </p:nvPr>
        </p:nvSpPr>
        <p:spPr/>
        <p:txBody>
          <a:bodyPr/>
          <a:lstStyle/>
          <a:p>
            <a:r>
              <a:rPr lang="pl-PL" dirty="0"/>
              <a:t>chronologia</a:t>
            </a:r>
          </a:p>
        </p:txBody>
      </p:sp>
      <p:sp>
        <p:nvSpPr>
          <p:cNvPr id="3" name="Symbol zastępczy zawartości 2">
            <a:extLst>
              <a:ext uri="{FF2B5EF4-FFF2-40B4-BE49-F238E27FC236}">
                <a16:creationId xmlns:a16="http://schemas.microsoft.com/office/drawing/2014/main" id="{811EA4FB-0BE1-016A-A3A5-E73F9D843776}"/>
              </a:ext>
            </a:extLst>
          </p:cNvPr>
          <p:cNvSpPr>
            <a:spLocks noGrp="1"/>
          </p:cNvSpPr>
          <p:nvPr>
            <p:ph idx="1"/>
          </p:nvPr>
        </p:nvSpPr>
        <p:spPr>
          <a:xfrm>
            <a:off x="432000" y="1512000"/>
            <a:ext cx="4307951" cy="4679250"/>
          </a:xfrm>
        </p:spPr>
        <p:txBody>
          <a:bodyPr/>
          <a:lstStyle/>
          <a:p>
            <a:pPr algn="just"/>
            <a:r>
              <a:rPr lang="pl-PL" sz="2000" dirty="0"/>
              <a:t>W Europie ok. </a:t>
            </a:r>
            <a:r>
              <a:rPr lang="pl-PL" sz="2000" b="1" dirty="0"/>
              <a:t>1800</a:t>
            </a:r>
            <a:r>
              <a:rPr lang="pl-PL" sz="2000" dirty="0"/>
              <a:t> r. </a:t>
            </a:r>
            <a:br>
              <a:rPr lang="pl-PL" sz="2000" dirty="0"/>
            </a:br>
            <a:r>
              <a:rPr lang="pl-PL" sz="2000" dirty="0"/>
              <a:t>(Wielka Rewolucja Francuska – 1789; dojście do władzy Napoleona – 1799) – koniec lat </a:t>
            </a:r>
            <a:r>
              <a:rPr lang="pl-PL" sz="2000" b="1" dirty="0"/>
              <a:t>40. XIX </a:t>
            </a:r>
            <a:r>
              <a:rPr lang="pl-PL" sz="2000" dirty="0"/>
              <a:t>w. (do Wiosny Ludów, 1848-1849)</a:t>
            </a:r>
          </a:p>
          <a:p>
            <a:pPr algn="just"/>
            <a:endParaRPr lang="pl-PL" sz="2000" dirty="0"/>
          </a:p>
          <a:p>
            <a:pPr algn="just"/>
            <a:endParaRPr lang="pl-PL" sz="2000" dirty="0"/>
          </a:p>
          <a:p>
            <a:pPr algn="just"/>
            <a:r>
              <a:rPr lang="pl-PL" sz="2000" dirty="0"/>
              <a:t>W Polsce – </a:t>
            </a:r>
            <a:r>
              <a:rPr lang="pl-PL" sz="2000" b="1" dirty="0"/>
              <a:t>1822</a:t>
            </a:r>
            <a:r>
              <a:rPr lang="pl-PL" sz="2000" dirty="0"/>
              <a:t> (ukazanie się pierwszego zbioru „Poezji” Adama Mickiewicza) – </a:t>
            </a:r>
            <a:r>
              <a:rPr lang="pl-PL" sz="2000" b="1" dirty="0"/>
              <a:t>1864</a:t>
            </a:r>
            <a:r>
              <a:rPr lang="pl-PL" sz="2000" dirty="0"/>
              <a:t> (upadek powstania styczniowego)</a:t>
            </a:r>
          </a:p>
        </p:txBody>
      </p:sp>
      <p:sp>
        <p:nvSpPr>
          <p:cNvPr id="4" name="Symbol zastępczy stopki 3">
            <a:extLst>
              <a:ext uri="{FF2B5EF4-FFF2-40B4-BE49-F238E27FC236}">
                <a16:creationId xmlns:a16="http://schemas.microsoft.com/office/drawing/2014/main" id="{EAA4E2A5-B3B1-6C02-EFC9-206D080AC4E6}"/>
              </a:ext>
            </a:extLst>
          </p:cNvPr>
          <p:cNvSpPr>
            <a:spLocks noGrp="1"/>
          </p:cNvSpPr>
          <p:nvPr>
            <p:ph type="ftr" sz="quarter" idx="11"/>
          </p:nvPr>
        </p:nvSpPr>
        <p:spPr>
          <a:xfrm>
            <a:off x="4136253" y="6491094"/>
            <a:ext cx="5664000" cy="295062"/>
          </a:xfrm>
        </p:spPr>
        <p:txBody>
          <a:bodyPr/>
          <a:lstStyle/>
          <a:p>
            <a:pPr algn="r"/>
            <a:r>
              <a:rPr lang="pl-PL" sz="1200" dirty="0">
                <a:effectLst/>
              </a:rPr>
              <a:t>Caspar David Friedrich, </a:t>
            </a:r>
            <a:r>
              <a:rPr lang="pl-PL" sz="1200" i="1" dirty="0">
                <a:effectLst/>
              </a:rPr>
              <a:t>Marzyciel</a:t>
            </a:r>
            <a:r>
              <a:rPr lang="pl-PL" sz="1200" dirty="0">
                <a:effectLst/>
              </a:rPr>
              <a:t> (1835)</a:t>
            </a:r>
            <a:endParaRPr lang="pl-PL" dirty="0"/>
          </a:p>
        </p:txBody>
      </p:sp>
      <p:sp>
        <p:nvSpPr>
          <p:cNvPr id="5" name="Symbol zastępczy numeru slajdu 4">
            <a:extLst>
              <a:ext uri="{FF2B5EF4-FFF2-40B4-BE49-F238E27FC236}">
                <a16:creationId xmlns:a16="http://schemas.microsoft.com/office/drawing/2014/main" id="{EB49376E-C22D-D5B6-A33B-E5C48BB0CEBA}"/>
              </a:ext>
            </a:extLst>
          </p:cNvPr>
          <p:cNvSpPr>
            <a:spLocks noGrp="1"/>
          </p:cNvSpPr>
          <p:nvPr>
            <p:ph type="sldNum" sz="quarter" idx="12"/>
          </p:nvPr>
        </p:nvSpPr>
        <p:spPr/>
        <p:txBody>
          <a:bodyPr/>
          <a:lstStyle/>
          <a:p>
            <a:fld id="{C9D865F8-0A9D-4A3F-A4C2-2F2ED03C1900}" type="slidenum">
              <a:rPr lang="pl-PL" smtClean="0"/>
              <a:pPr/>
              <a:t>5</a:t>
            </a:fld>
            <a:endParaRPr lang="pl-PL"/>
          </a:p>
        </p:txBody>
      </p:sp>
      <p:pic>
        <p:nvPicPr>
          <p:cNvPr id="6" name="Picture 2" descr="Podobny obraz">
            <a:extLst>
              <a:ext uri="{FF2B5EF4-FFF2-40B4-BE49-F238E27FC236}">
                <a16:creationId xmlns:a16="http://schemas.microsoft.com/office/drawing/2014/main" id="{3ED635F3-4881-83F7-1E51-A73BD77D51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7546" y="210044"/>
            <a:ext cx="3939428" cy="51125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6198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646EA5-348E-1E38-6459-C46AFC919BD5}"/>
              </a:ext>
            </a:extLst>
          </p:cNvPr>
          <p:cNvSpPr>
            <a:spLocks noGrp="1"/>
          </p:cNvSpPr>
          <p:nvPr>
            <p:ph type="title"/>
          </p:nvPr>
        </p:nvSpPr>
        <p:spPr/>
        <p:txBody>
          <a:bodyPr/>
          <a:lstStyle/>
          <a:p>
            <a:r>
              <a:rPr lang="pl-PL" dirty="0"/>
              <a:t>geneza</a:t>
            </a:r>
          </a:p>
        </p:txBody>
      </p:sp>
      <p:sp>
        <p:nvSpPr>
          <p:cNvPr id="3" name="Symbol zastępczy zawartości 2">
            <a:extLst>
              <a:ext uri="{FF2B5EF4-FFF2-40B4-BE49-F238E27FC236}">
                <a16:creationId xmlns:a16="http://schemas.microsoft.com/office/drawing/2014/main" id="{447EBF0E-F7D3-ED15-72FC-5D2CBB7683E1}"/>
              </a:ext>
            </a:extLst>
          </p:cNvPr>
          <p:cNvSpPr>
            <a:spLocks noGrp="1"/>
          </p:cNvSpPr>
          <p:nvPr>
            <p:ph idx="1"/>
          </p:nvPr>
        </p:nvSpPr>
        <p:spPr>
          <a:xfrm>
            <a:off x="4833257" y="863999"/>
            <a:ext cx="7184572" cy="5424833"/>
          </a:xfrm>
        </p:spPr>
        <p:txBody>
          <a:bodyPr/>
          <a:lstStyle/>
          <a:p>
            <a:pPr algn="just"/>
            <a:r>
              <a:rPr lang="pl-PL" sz="2400" dirty="0"/>
              <a:t>idee opozycyjne wobec postaw klasycystycznych, oświeceniowych</a:t>
            </a:r>
          </a:p>
          <a:p>
            <a:pPr algn="just"/>
            <a:r>
              <a:rPr lang="pl-PL" sz="2400" b="1" dirty="0"/>
              <a:t>Jean-Jacques </a:t>
            </a:r>
            <a:r>
              <a:rPr lang="pl-PL" sz="2400" b="1" dirty="0" err="1"/>
              <a:t>Reusseau</a:t>
            </a:r>
            <a:r>
              <a:rPr lang="pl-PL" sz="2400" b="1" dirty="0"/>
              <a:t> </a:t>
            </a:r>
            <a:r>
              <a:rPr lang="pl-PL" sz="2400" dirty="0"/>
              <a:t>– twórca </a:t>
            </a:r>
            <a:r>
              <a:rPr lang="pl-PL" sz="2400" b="1" dirty="0"/>
              <a:t>sentymentalizmu</a:t>
            </a:r>
            <a:r>
              <a:rPr lang="pl-PL" sz="2400" dirty="0"/>
              <a:t> – głosił wyższość uczuć nad rozumem, natury nad cywilizacją, pierwotnej mądrości życiowej nad wiedzą książkową, intuicji nad intelektem</a:t>
            </a:r>
          </a:p>
          <a:p>
            <a:pPr algn="just"/>
            <a:r>
              <a:rPr lang="pl-PL" sz="2400" dirty="0"/>
              <a:t>własna biografia jako temat literacki</a:t>
            </a:r>
          </a:p>
          <a:p>
            <a:pPr algn="just"/>
            <a:r>
              <a:rPr lang="pl-PL" sz="2400" dirty="0"/>
              <a:t>światopogląd zrywający z klasycystycznymi regułami tworzenia sztuki, racjonalistycznymi i empirycznymi narzędziami poznania narodził się na </a:t>
            </a:r>
            <a:r>
              <a:rPr lang="pl-PL" sz="2400" b="1" dirty="0"/>
              <a:t>Północy</a:t>
            </a:r>
            <a:r>
              <a:rPr lang="pl-PL" sz="2400" dirty="0"/>
              <a:t>, w Niemczech i Anglii</a:t>
            </a:r>
          </a:p>
          <a:p>
            <a:pPr algn="just"/>
            <a:r>
              <a:rPr lang="pl-PL" sz="2400" dirty="0"/>
              <a:t>okres zapowiadający romantyzm – </a:t>
            </a:r>
            <a:r>
              <a:rPr lang="pl-PL" sz="2400" b="1" dirty="0"/>
              <a:t>preromantyzm</a:t>
            </a:r>
          </a:p>
          <a:p>
            <a:pPr algn="just"/>
            <a:endParaRPr lang="pl-PL" dirty="0"/>
          </a:p>
        </p:txBody>
      </p:sp>
      <p:sp>
        <p:nvSpPr>
          <p:cNvPr id="4" name="Symbol zastępczy stopki 3">
            <a:extLst>
              <a:ext uri="{FF2B5EF4-FFF2-40B4-BE49-F238E27FC236}">
                <a16:creationId xmlns:a16="http://schemas.microsoft.com/office/drawing/2014/main" id="{12E2ADCB-ACA3-3E63-AE9A-A17F3F35A554}"/>
              </a:ext>
            </a:extLst>
          </p:cNvPr>
          <p:cNvSpPr>
            <a:spLocks noGrp="1"/>
          </p:cNvSpPr>
          <p:nvPr>
            <p:ph type="ftr" sz="quarter" idx="11"/>
          </p:nvPr>
        </p:nvSpPr>
        <p:spPr/>
        <p:txBody>
          <a:bodyPr/>
          <a:lstStyle/>
          <a:p>
            <a:r>
              <a:rPr lang="pl-PL" dirty="0"/>
              <a:t>Caspar David Friedrich, </a:t>
            </a:r>
            <a:r>
              <a:rPr lang="pl-PL" i="1" dirty="0"/>
              <a:t>Krzyż w górach</a:t>
            </a:r>
            <a:r>
              <a:rPr lang="pl-PL" dirty="0"/>
              <a:t>, 1812, </a:t>
            </a:r>
            <a:r>
              <a:rPr lang="pl-PL" dirty="0" err="1"/>
              <a:t>Kunstmuseum</a:t>
            </a:r>
            <a:r>
              <a:rPr lang="pl-PL" dirty="0"/>
              <a:t>, </a:t>
            </a:r>
            <a:r>
              <a:rPr lang="pl-PL" dirty="0" err="1"/>
              <a:t>Düsseldorf</a:t>
            </a:r>
            <a:endParaRPr lang="pl-PL" dirty="0"/>
          </a:p>
          <a:p>
            <a:endParaRPr lang="pl-PL" dirty="0"/>
          </a:p>
        </p:txBody>
      </p:sp>
      <p:sp>
        <p:nvSpPr>
          <p:cNvPr id="5" name="Symbol zastępczy numeru slajdu 4">
            <a:extLst>
              <a:ext uri="{FF2B5EF4-FFF2-40B4-BE49-F238E27FC236}">
                <a16:creationId xmlns:a16="http://schemas.microsoft.com/office/drawing/2014/main" id="{BBBFB365-69C0-9C5D-057F-DBE9C378A382}"/>
              </a:ext>
            </a:extLst>
          </p:cNvPr>
          <p:cNvSpPr>
            <a:spLocks noGrp="1"/>
          </p:cNvSpPr>
          <p:nvPr>
            <p:ph type="sldNum" sz="quarter" idx="12"/>
          </p:nvPr>
        </p:nvSpPr>
        <p:spPr/>
        <p:txBody>
          <a:bodyPr/>
          <a:lstStyle/>
          <a:p>
            <a:fld id="{C9D865F8-0A9D-4A3F-A4C2-2F2ED03C1900}" type="slidenum">
              <a:rPr lang="pl-PL" smtClean="0"/>
              <a:pPr/>
              <a:t>6</a:t>
            </a:fld>
            <a:endParaRPr lang="pl-PL"/>
          </a:p>
        </p:txBody>
      </p:sp>
      <p:pic>
        <p:nvPicPr>
          <p:cNvPr id="6" name="Picture 2" descr="https://i0.wp.com/uploads2.wikipaintings.org/images/caspar-david-friedrich/wc-croix-et-cath-drale-dans-la-montagne-1812-1812-museum-kunstpalast-height0-45-cm-17-7-in.jpg">
            <a:extLst>
              <a:ext uri="{FF2B5EF4-FFF2-40B4-BE49-F238E27FC236}">
                <a16:creationId xmlns:a16="http://schemas.microsoft.com/office/drawing/2014/main" id="{BDD79720-CB30-A129-5C36-634B236333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975" y="1014988"/>
            <a:ext cx="4048680" cy="47703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017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28DF0D4-B077-4589-EA41-14536F04CD55}"/>
              </a:ext>
            </a:extLst>
          </p:cNvPr>
          <p:cNvSpPr>
            <a:spLocks noGrp="1"/>
          </p:cNvSpPr>
          <p:nvPr>
            <p:ph type="title"/>
          </p:nvPr>
        </p:nvSpPr>
        <p:spPr/>
        <p:txBody>
          <a:bodyPr/>
          <a:lstStyle/>
          <a:p>
            <a:r>
              <a:rPr lang="pl-PL" dirty="0"/>
              <a:t>Geneza c.d.</a:t>
            </a:r>
          </a:p>
        </p:txBody>
      </p:sp>
      <p:sp>
        <p:nvSpPr>
          <p:cNvPr id="3" name="Symbol zastępczy zawartości 2">
            <a:extLst>
              <a:ext uri="{FF2B5EF4-FFF2-40B4-BE49-F238E27FC236}">
                <a16:creationId xmlns:a16="http://schemas.microsoft.com/office/drawing/2014/main" id="{07F89E4B-66B9-B352-4EE8-51C3BD80423A}"/>
              </a:ext>
            </a:extLst>
          </p:cNvPr>
          <p:cNvSpPr>
            <a:spLocks noGrp="1"/>
          </p:cNvSpPr>
          <p:nvPr>
            <p:ph idx="1"/>
          </p:nvPr>
        </p:nvSpPr>
        <p:spPr>
          <a:xfrm>
            <a:off x="86769" y="976687"/>
            <a:ext cx="4923770" cy="5281976"/>
          </a:xfrm>
        </p:spPr>
        <p:txBody>
          <a:bodyPr/>
          <a:lstStyle/>
          <a:p>
            <a:pPr algn="just"/>
            <a:r>
              <a:rPr lang="pl-PL" sz="2000" b="1" dirty="0"/>
              <a:t>Johann Gottfried Herder, </a:t>
            </a:r>
            <a:r>
              <a:rPr lang="pl-PL" sz="2000" b="1" dirty="0" err="1"/>
              <a:t>Jahann</a:t>
            </a:r>
            <a:r>
              <a:rPr lang="pl-PL" sz="2000" b="1" dirty="0"/>
              <a:t> Wolfgang </a:t>
            </a:r>
            <a:r>
              <a:rPr lang="pl-PL" sz="2000" b="1" dirty="0" err="1"/>
              <a:t>Hoethe</a:t>
            </a:r>
            <a:r>
              <a:rPr lang="pl-PL" sz="2000" b="1" dirty="0"/>
              <a:t>, </a:t>
            </a:r>
            <a:r>
              <a:rPr lang="pl-PL" sz="2000" b="1" dirty="0" err="1"/>
              <a:t>FryderykcSchiller</a:t>
            </a:r>
            <a:r>
              <a:rPr lang="pl-PL" sz="2000" b="1" dirty="0"/>
              <a:t> </a:t>
            </a:r>
            <a:r>
              <a:rPr lang="pl-PL" sz="2000" dirty="0"/>
              <a:t>– reprezentanci ruchu określanego mianem </a:t>
            </a:r>
            <a:r>
              <a:rPr lang="pl-PL" sz="2000" b="1" dirty="0"/>
              <a:t>„burzy i naporu”, </a:t>
            </a:r>
            <a:r>
              <a:rPr lang="pl-PL" sz="2000" dirty="0"/>
              <a:t>zainteresowani historią i kulturą narodową, propagowali pieśni ludowe, podkreślali rolę uczucia i intuicji jako źródeł poznania i twórczości</a:t>
            </a:r>
          </a:p>
          <a:p>
            <a:pPr algn="just"/>
            <a:endParaRPr lang="pl-PL" sz="2000" dirty="0"/>
          </a:p>
          <a:p>
            <a:pPr algn="just"/>
            <a:r>
              <a:rPr lang="pl-PL" sz="2000" b="1" dirty="0"/>
              <a:t>William Wordsworth, Samuel Taylor </a:t>
            </a:r>
            <a:r>
              <a:rPr lang="pl-PL" sz="2000" b="1" dirty="0" err="1"/>
              <a:t>Coleridge</a:t>
            </a:r>
            <a:r>
              <a:rPr lang="pl-PL" sz="2000" b="1" dirty="0"/>
              <a:t> </a:t>
            </a:r>
            <a:r>
              <a:rPr lang="pl-PL" sz="2000" dirty="0"/>
              <a:t>– </a:t>
            </a:r>
            <a:r>
              <a:rPr lang="pl-PL" sz="2000" b="1" dirty="0"/>
              <a:t>poeci jezior</a:t>
            </a:r>
            <a:r>
              <a:rPr lang="pl-PL" sz="2000" dirty="0"/>
              <a:t>, zainteresowani kulturą ludową; zbiór „Ballad lirycznych” z 1798 cechowało przyjęcie perspektywy prostych ludzi w postrzeganiu życia </a:t>
            </a:r>
            <a:br>
              <a:rPr lang="pl-PL" sz="2000" dirty="0"/>
            </a:br>
            <a:r>
              <a:rPr lang="pl-PL" sz="2000" dirty="0"/>
              <a:t>i świata, ludowa stylizacja języka, fascynowała ich natura – dziki krajobraz jezior i gór północnej Anglii.</a:t>
            </a:r>
          </a:p>
          <a:p>
            <a:endParaRPr lang="pl-PL" sz="1600" dirty="0"/>
          </a:p>
        </p:txBody>
      </p:sp>
      <p:sp>
        <p:nvSpPr>
          <p:cNvPr id="4" name="Symbol zastępczy stopki 3">
            <a:extLst>
              <a:ext uri="{FF2B5EF4-FFF2-40B4-BE49-F238E27FC236}">
                <a16:creationId xmlns:a16="http://schemas.microsoft.com/office/drawing/2014/main" id="{7E553D9C-B6BD-F556-9FC2-CB156467F523}"/>
              </a:ext>
            </a:extLst>
          </p:cNvPr>
          <p:cNvSpPr>
            <a:spLocks noGrp="1"/>
          </p:cNvSpPr>
          <p:nvPr>
            <p:ph type="ftr" sz="quarter" idx="11"/>
          </p:nvPr>
        </p:nvSpPr>
        <p:spPr>
          <a:xfrm>
            <a:off x="6776816" y="6508289"/>
            <a:ext cx="5664000" cy="295062"/>
          </a:xfrm>
        </p:spPr>
        <p:txBody>
          <a:bodyPr/>
          <a:lstStyle/>
          <a:p>
            <a:r>
              <a:rPr lang="pl-PL" sz="1200" dirty="0"/>
              <a:t>Caspar David Friedrich, </a:t>
            </a:r>
            <a:r>
              <a:rPr lang="pl-PL" sz="1200" i="1" dirty="0"/>
              <a:t>Zimowy pejzaż</a:t>
            </a:r>
            <a:endParaRPr lang="pl-PL" dirty="0"/>
          </a:p>
        </p:txBody>
      </p:sp>
      <p:sp>
        <p:nvSpPr>
          <p:cNvPr id="5" name="Symbol zastępczy numeru slajdu 4">
            <a:extLst>
              <a:ext uri="{FF2B5EF4-FFF2-40B4-BE49-F238E27FC236}">
                <a16:creationId xmlns:a16="http://schemas.microsoft.com/office/drawing/2014/main" id="{FD0398A5-7370-844A-6EB0-23F4A15E65E6}"/>
              </a:ext>
            </a:extLst>
          </p:cNvPr>
          <p:cNvSpPr>
            <a:spLocks noGrp="1"/>
          </p:cNvSpPr>
          <p:nvPr>
            <p:ph type="sldNum" sz="quarter" idx="12"/>
          </p:nvPr>
        </p:nvSpPr>
        <p:spPr/>
        <p:txBody>
          <a:bodyPr/>
          <a:lstStyle/>
          <a:p>
            <a:fld id="{C9D865F8-0A9D-4A3F-A4C2-2F2ED03C1900}" type="slidenum">
              <a:rPr lang="pl-PL" smtClean="0"/>
              <a:pPr/>
              <a:t>7</a:t>
            </a:fld>
            <a:endParaRPr lang="pl-PL"/>
          </a:p>
        </p:txBody>
      </p:sp>
      <p:sp>
        <p:nvSpPr>
          <p:cNvPr id="6" name="Symbol zastępczy zawartości 2">
            <a:extLst>
              <a:ext uri="{FF2B5EF4-FFF2-40B4-BE49-F238E27FC236}">
                <a16:creationId xmlns:a16="http://schemas.microsoft.com/office/drawing/2014/main" id="{00260BD4-0CD9-ECAD-9EB9-4C9EB5DFE705}"/>
              </a:ext>
            </a:extLst>
          </p:cNvPr>
          <p:cNvSpPr txBox="1">
            <a:spLocks/>
          </p:cNvSpPr>
          <p:nvPr/>
        </p:nvSpPr>
        <p:spPr>
          <a:xfrm>
            <a:off x="5702402" y="255658"/>
            <a:ext cx="6273598" cy="1442057"/>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pl-PL" sz="1600" b="1" dirty="0">
                <a:solidFill>
                  <a:schemeClr val="accent6">
                    <a:lumMod val="60000"/>
                    <a:lumOff val="40000"/>
                  </a:schemeClr>
                </a:solidFill>
              </a:rPr>
              <a:t>okres „burzy i naporu” – </a:t>
            </a:r>
            <a:r>
              <a:rPr lang="pl-PL" sz="1600" dirty="0"/>
              <a:t>nurt w literaturze niemieckiej, program:</a:t>
            </a:r>
          </a:p>
          <a:p>
            <a:pPr marL="0" indent="0">
              <a:lnSpc>
                <a:spcPct val="100000"/>
              </a:lnSpc>
              <a:spcBef>
                <a:spcPts val="0"/>
              </a:spcBef>
              <a:buNone/>
            </a:pPr>
            <a:r>
              <a:rPr lang="pl-PL" sz="1600" dirty="0"/>
              <a:t> *odejście od klasycystycznych reguł sztuki</a:t>
            </a:r>
          </a:p>
          <a:p>
            <a:pPr marL="0" indent="0">
              <a:lnSpc>
                <a:spcPct val="100000"/>
              </a:lnSpc>
              <a:spcBef>
                <a:spcPts val="0"/>
              </a:spcBef>
              <a:buNone/>
            </a:pPr>
            <a:r>
              <a:rPr lang="pl-PL" sz="1600" dirty="0"/>
              <a:t> *krytyka cywilizacji </a:t>
            </a:r>
          </a:p>
          <a:p>
            <a:pPr marL="0" indent="0">
              <a:lnSpc>
                <a:spcPct val="100000"/>
              </a:lnSpc>
              <a:spcBef>
                <a:spcPts val="0"/>
              </a:spcBef>
              <a:buNone/>
            </a:pPr>
            <a:r>
              <a:rPr lang="pl-PL" sz="1600" dirty="0"/>
              <a:t>*pochwała uczuć i namiętności</a:t>
            </a:r>
          </a:p>
          <a:p>
            <a:pPr marL="0" indent="0">
              <a:lnSpc>
                <a:spcPct val="100000"/>
              </a:lnSpc>
              <a:spcBef>
                <a:spcPts val="0"/>
              </a:spcBef>
              <a:buNone/>
            </a:pPr>
            <a:r>
              <a:rPr lang="pl-PL" sz="1600" dirty="0"/>
              <a:t> *podkreślał rolę historii kultury ludowej </a:t>
            </a:r>
          </a:p>
          <a:p>
            <a:pPr marL="0" indent="0">
              <a:lnSpc>
                <a:spcPct val="100000"/>
              </a:lnSpc>
              <a:spcBef>
                <a:spcPts val="0"/>
              </a:spcBef>
              <a:buNone/>
            </a:pPr>
            <a:r>
              <a:rPr lang="pl-PL" sz="1600" dirty="0"/>
              <a:t>* bunt przeciw zastałym wartościom -&gt; religijnej hipokryzji oraz władzy zniewalającej jednostkę</a:t>
            </a:r>
          </a:p>
        </p:txBody>
      </p:sp>
      <p:pic>
        <p:nvPicPr>
          <p:cNvPr id="8" name="Picture 2" descr="https://i1.wp.com/www.museumsyndicate.com/images/1/1633.jpg">
            <a:extLst>
              <a:ext uri="{FF2B5EF4-FFF2-40B4-BE49-F238E27FC236}">
                <a16:creationId xmlns:a16="http://schemas.microsoft.com/office/drawing/2014/main" id="{C601C4DC-603A-2BB3-FA8D-47F0E234E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2402" y="2242499"/>
            <a:ext cx="5503121" cy="38815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783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A24175-DDBF-4445-5636-377E20312F73}"/>
              </a:ext>
            </a:extLst>
          </p:cNvPr>
          <p:cNvSpPr>
            <a:spLocks noGrp="1"/>
          </p:cNvSpPr>
          <p:nvPr>
            <p:ph type="title"/>
          </p:nvPr>
        </p:nvSpPr>
        <p:spPr>
          <a:xfrm>
            <a:off x="432000" y="1080000"/>
            <a:ext cx="11328000" cy="432000"/>
          </a:xfrm>
        </p:spPr>
        <p:txBody>
          <a:bodyPr/>
          <a:lstStyle/>
          <a:p>
            <a:r>
              <a:rPr lang="pl-PL" dirty="0"/>
              <a:t>twórczość preromantyczna: śmierć, duchy zmarłych, grobowce, ruiny -&gt; nastrój grozy, tajemnicy, co dało początek gotycyzmowi</a:t>
            </a:r>
            <a:br>
              <a:rPr lang="pl-PL" dirty="0"/>
            </a:br>
            <a:endParaRPr lang="pl-PL" dirty="0"/>
          </a:p>
        </p:txBody>
      </p:sp>
      <p:sp>
        <p:nvSpPr>
          <p:cNvPr id="3" name="Symbol zastępczy zawartości 2">
            <a:extLst>
              <a:ext uri="{FF2B5EF4-FFF2-40B4-BE49-F238E27FC236}">
                <a16:creationId xmlns:a16="http://schemas.microsoft.com/office/drawing/2014/main" id="{B5F4234F-26F9-B393-C5C4-E6509542FBE9}"/>
              </a:ext>
            </a:extLst>
          </p:cNvPr>
          <p:cNvSpPr>
            <a:spLocks noGrp="1"/>
          </p:cNvSpPr>
          <p:nvPr>
            <p:ph idx="1"/>
          </p:nvPr>
        </p:nvSpPr>
        <p:spPr>
          <a:xfrm>
            <a:off x="216000" y="2099388"/>
            <a:ext cx="4169388" cy="4091862"/>
          </a:xfrm>
        </p:spPr>
        <p:txBody>
          <a:bodyPr/>
          <a:lstStyle/>
          <a:p>
            <a:pPr algn="just"/>
            <a:endParaRPr lang="pl-PL" sz="2000" dirty="0"/>
          </a:p>
          <a:p>
            <a:pPr marL="0" indent="0" algn="just">
              <a:buNone/>
            </a:pPr>
            <a:r>
              <a:rPr lang="pl-PL" sz="2000" dirty="0"/>
              <a:t>Gotycyzm – kierunek artystyczny odwołujący się głównie do średniowiecza, do którego zaliczamy:</a:t>
            </a:r>
          </a:p>
          <a:p>
            <a:pPr algn="just"/>
            <a:r>
              <a:rPr lang="pl-PL" sz="2000" dirty="0"/>
              <a:t> </a:t>
            </a:r>
            <a:r>
              <a:rPr lang="pl-PL" sz="2000" b="1" dirty="0"/>
              <a:t>poezję ruin</a:t>
            </a:r>
            <a:r>
              <a:rPr lang="pl-PL" sz="2000" dirty="0"/>
              <a:t>, w której opis zniszczonych budowli, cmentarzy, stanowił tło dla refleksji historycznych i filozoficznych</a:t>
            </a:r>
          </a:p>
          <a:p>
            <a:pPr algn="just"/>
            <a:r>
              <a:rPr lang="pl-PL" sz="2000" dirty="0"/>
              <a:t> </a:t>
            </a:r>
            <a:r>
              <a:rPr lang="pl-PL" sz="2000" b="1" dirty="0"/>
              <a:t>powieść gotycką</a:t>
            </a:r>
            <a:r>
              <a:rPr lang="pl-PL" sz="2000" dirty="0"/>
              <a:t>, która ukazywała mroczny świat pełen niezwykłych zdarzeń</a:t>
            </a:r>
          </a:p>
        </p:txBody>
      </p:sp>
      <p:sp>
        <p:nvSpPr>
          <p:cNvPr id="4" name="Symbol zastępczy stopki 3">
            <a:extLst>
              <a:ext uri="{FF2B5EF4-FFF2-40B4-BE49-F238E27FC236}">
                <a16:creationId xmlns:a16="http://schemas.microsoft.com/office/drawing/2014/main" id="{7408632C-28C4-A538-7721-93A533D7095B}"/>
              </a:ext>
            </a:extLst>
          </p:cNvPr>
          <p:cNvSpPr>
            <a:spLocks noGrp="1"/>
          </p:cNvSpPr>
          <p:nvPr>
            <p:ph type="ftr" sz="quarter" idx="11"/>
          </p:nvPr>
        </p:nvSpPr>
        <p:spPr>
          <a:xfrm>
            <a:off x="4033617" y="6439820"/>
            <a:ext cx="5664000" cy="295062"/>
          </a:xfrm>
        </p:spPr>
        <p:txBody>
          <a:bodyPr/>
          <a:lstStyle/>
          <a:p>
            <a:r>
              <a:rPr lang="pl-PL" sz="1200" dirty="0"/>
              <a:t>Caspar David Friedrich, </a:t>
            </a:r>
            <a:r>
              <a:rPr lang="pl-PL" sz="1200" i="1" dirty="0"/>
              <a:t>Mnich nad brzegiem morza</a:t>
            </a:r>
            <a:endParaRPr lang="pl-PL" dirty="0"/>
          </a:p>
        </p:txBody>
      </p:sp>
      <p:sp>
        <p:nvSpPr>
          <p:cNvPr id="5" name="Symbol zastępczy numeru slajdu 4">
            <a:extLst>
              <a:ext uri="{FF2B5EF4-FFF2-40B4-BE49-F238E27FC236}">
                <a16:creationId xmlns:a16="http://schemas.microsoft.com/office/drawing/2014/main" id="{7B1823AC-A054-5906-8AF8-577D390B12B5}"/>
              </a:ext>
            </a:extLst>
          </p:cNvPr>
          <p:cNvSpPr>
            <a:spLocks noGrp="1"/>
          </p:cNvSpPr>
          <p:nvPr>
            <p:ph type="sldNum" sz="quarter" idx="12"/>
          </p:nvPr>
        </p:nvSpPr>
        <p:spPr/>
        <p:txBody>
          <a:bodyPr/>
          <a:lstStyle/>
          <a:p>
            <a:fld id="{C9D865F8-0A9D-4A3F-A4C2-2F2ED03C1900}" type="slidenum">
              <a:rPr lang="pl-PL" smtClean="0"/>
              <a:pPr/>
              <a:t>8</a:t>
            </a:fld>
            <a:endParaRPr lang="pl-PL"/>
          </a:p>
        </p:txBody>
      </p:sp>
      <p:pic>
        <p:nvPicPr>
          <p:cNvPr id="6" name="Picture 2" descr="https://i0.wp.com/www.museumsyndicate.com/images/4/31418.jpg">
            <a:extLst>
              <a:ext uri="{FF2B5EF4-FFF2-40B4-BE49-F238E27FC236}">
                <a16:creationId xmlns:a16="http://schemas.microsoft.com/office/drawing/2014/main" id="{2A6F228B-2169-8B40-7B46-421E4D852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2697" y="1688363"/>
            <a:ext cx="7077303" cy="45066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93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9AF9BC0-CD64-BCA5-0F04-052124E64073}"/>
              </a:ext>
            </a:extLst>
          </p:cNvPr>
          <p:cNvSpPr>
            <a:spLocks noGrp="1"/>
          </p:cNvSpPr>
          <p:nvPr>
            <p:ph type="title"/>
          </p:nvPr>
        </p:nvSpPr>
        <p:spPr>
          <a:xfrm>
            <a:off x="432000" y="150196"/>
            <a:ext cx="11328000" cy="432000"/>
          </a:xfrm>
        </p:spPr>
        <p:txBody>
          <a:bodyPr/>
          <a:lstStyle/>
          <a:p>
            <a:r>
              <a:rPr lang="pl-PL" dirty="0"/>
              <a:t>filozofia</a:t>
            </a:r>
          </a:p>
        </p:txBody>
      </p:sp>
      <p:sp>
        <p:nvSpPr>
          <p:cNvPr id="3" name="Symbol zastępczy zawartości 2">
            <a:extLst>
              <a:ext uri="{FF2B5EF4-FFF2-40B4-BE49-F238E27FC236}">
                <a16:creationId xmlns:a16="http://schemas.microsoft.com/office/drawing/2014/main" id="{1AE7B755-5119-2487-EF6F-7B06BE602AB1}"/>
              </a:ext>
            </a:extLst>
          </p:cNvPr>
          <p:cNvSpPr>
            <a:spLocks noGrp="1"/>
          </p:cNvSpPr>
          <p:nvPr>
            <p:ph idx="1"/>
          </p:nvPr>
        </p:nvSpPr>
        <p:spPr>
          <a:xfrm>
            <a:off x="357355" y="765552"/>
            <a:ext cx="11669804" cy="1681674"/>
          </a:xfrm>
        </p:spPr>
        <p:txBody>
          <a:bodyPr/>
          <a:lstStyle/>
          <a:p>
            <a:r>
              <a:rPr lang="pl-PL" dirty="0"/>
              <a:t>sposób poznawania świata: intuicja i poznanie wewnętrzne dostępne dzięki objawieniu</a:t>
            </a:r>
          </a:p>
          <a:p>
            <a:r>
              <a:rPr lang="pl-PL" dirty="0">
                <a:solidFill>
                  <a:schemeClr val="accent6">
                    <a:lumMod val="60000"/>
                    <a:lumOff val="40000"/>
                  </a:schemeClr>
                </a:solidFill>
              </a:rPr>
              <a:t>IDEALIZM ROMANTYCZNY </a:t>
            </a:r>
            <a:r>
              <a:rPr lang="pl-PL" dirty="0"/>
              <a:t>-&gt;przyznawał szczególną rolę boskiemu duchowi, który przenikał cały świat i decydował o jego kształcie, a zatem…</a:t>
            </a:r>
          </a:p>
          <a:p>
            <a:pPr marL="0" indent="0">
              <a:buNone/>
            </a:pPr>
            <a:r>
              <a:rPr lang="pl-PL" dirty="0"/>
              <a:t>			wszechświat ma wymiar boski, który objawia się w naturze -&gt; </a:t>
            </a:r>
            <a:r>
              <a:rPr lang="pl-PL" dirty="0">
                <a:solidFill>
                  <a:schemeClr val="accent6">
                    <a:lumMod val="60000"/>
                    <a:lumOff val="40000"/>
                  </a:schemeClr>
                </a:solidFill>
              </a:rPr>
              <a:t>PANTEIZM</a:t>
            </a:r>
          </a:p>
          <a:p>
            <a:r>
              <a:rPr lang="pl-PL" dirty="0">
                <a:solidFill>
                  <a:schemeClr val="tx1"/>
                </a:solidFill>
              </a:rPr>
              <a:t>natura – miejsce działania ducha, z którym można się zjednoczyć dzięki magii, mistycyzmowi, uczuciom i wierze</a:t>
            </a:r>
          </a:p>
          <a:p>
            <a:endParaRPr lang="pl-PL" dirty="0">
              <a:solidFill>
                <a:schemeClr val="tx1"/>
              </a:solidFill>
            </a:endParaRPr>
          </a:p>
        </p:txBody>
      </p:sp>
      <p:sp>
        <p:nvSpPr>
          <p:cNvPr id="4" name="Symbol zastępczy stopki 3">
            <a:extLst>
              <a:ext uri="{FF2B5EF4-FFF2-40B4-BE49-F238E27FC236}">
                <a16:creationId xmlns:a16="http://schemas.microsoft.com/office/drawing/2014/main" id="{5F3B24C2-E080-36CF-7D43-EBE9CF6FA277}"/>
              </a:ext>
            </a:extLst>
          </p:cNvPr>
          <p:cNvSpPr>
            <a:spLocks noGrp="1"/>
          </p:cNvSpPr>
          <p:nvPr>
            <p:ph type="ftr" sz="quarter" idx="11"/>
          </p:nvPr>
        </p:nvSpPr>
        <p:spPr/>
        <p:txBody>
          <a:bodyPr/>
          <a:lstStyle/>
          <a:p>
            <a:r>
              <a:rPr lang="pl-PL" sz="1200" dirty="0">
                <a:effectLst/>
              </a:rPr>
              <a:t>Caspar David Friedrich, </a:t>
            </a:r>
            <a:r>
              <a:rPr lang="pl-PL" sz="1200" i="1" dirty="0">
                <a:effectLst/>
              </a:rPr>
              <a:t>Dwaj mężczyźni nad morzem o wschodzie księżyca</a:t>
            </a:r>
            <a:endParaRPr lang="pl-PL" dirty="0"/>
          </a:p>
        </p:txBody>
      </p:sp>
      <p:sp>
        <p:nvSpPr>
          <p:cNvPr id="5" name="Symbol zastępczy numeru slajdu 4">
            <a:extLst>
              <a:ext uri="{FF2B5EF4-FFF2-40B4-BE49-F238E27FC236}">
                <a16:creationId xmlns:a16="http://schemas.microsoft.com/office/drawing/2014/main" id="{755FE05B-4B9C-B3A0-4EC0-2587EEE2DB70}"/>
              </a:ext>
            </a:extLst>
          </p:cNvPr>
          <p:cNvSpPr>
            <a:spLocks noGrp="1"/>
          </p:cNvSpPr>
          <p:nvPr>
            <p:ph type="sldNum" sz="quarter" idx="12"/>
          </p:nvPr>
        </p:nvSpPr>
        <p:spPr/>
        <p:txBody>
          <a:bodyPr/>
          <a:lstStyle/>
          <a:p>
            <a:fld id="{C9D865F8-0A9D-4A3F-A4C2-2F2ED03C1900}" type="slidenum">
              <a:rPr lang="pl-PL" smtClean="0"/>
              <a:pPr/>
              <a:t>9</a:t>
            </a:fld>
            <a:endParaRPr lang="pl-PL"/>
          </a:p>
        </p:txBody>
      </p:sp>
      <p:pic>
        <p:nvPicPr>
          <p:cNvPr id="8" name="Picture 2" descr="Dwaj mężczyźni nad morzem o wschodzie księżyca, Caspar David Friedrich">
            <a:extLst>
              <a:ext uri="{FF2B5EF4-FFF2-40B4-BE49-F238E27FC236}">
                <a16:creationId xmlns:a16="http://schemas.microsoft.com/office/drawing/2014/main" id="{D7033F65-8745-8FF9-F5F3-11D5786A9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0521" y="2567739"/>
            <a:ext cx="5801479" cy="42876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Symbol zastępczy zawartości 2">
            <a:extLst>
              <a:ext uri="{FF2B5EF4-FFF2-40B4-BE49-F238E27FC236}">
                <a16:creationId xmlns:a16="http://schemas.microsoft.com/office/drawing/2014/main" id="{B8CBE9DE-2291-C4D5-28EC-0DEFFABD79AA}"/>
              </a:ext>
            </a:extLst>
          </p:cNvPr>
          <p:cNvSpPr txBox="1">
            <a:spLocks/>
          </p:cNvSpPr>
          <p:nvPr/>
        </p:nvSpPr>
        <p:spPr>
          <a:xfrm>
            <a:off x="852195" y="2941516"/>
            <a:ext cx="5243805" cy="2938517"/>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b="1" dirty="0">
                <a:solidFill>
                  <a:schemeClr val="accent6">
                    <a:lumMod val="60000"/>
                    <a:lumOff val="40000"/>
                  </a:schemeClr>
                </a:solidFill>
              </a:rPr>
              <a:t>metafizyka</a:t>
            </a:r>
            <a:r>
              <a:rPr lang="pl-PL" dirty="0">
                <a:solidFill>
                  <a:schemeClr val="tx1"/>
                </a:solidFill>
              </a:rPr>
              <a:t> – dziedzina wiedzy zajmująca się rozważaniami o kwestiach pozazmysłowych, pozarozumowych</a:t>
            </a:r>
          </a:p>
          <a:p>
            <a:pPr algn="just"/>
            <a:r>
              <a:rPr lang="pl-PL" b="1" dirty="0">
                <a:solidFill>
                  <a:schemeClr val="accent6">
                    <a:lumMod val="60000"/>
                    <a:lumOff val="40000"/>
                  </a:schemeClr>
                </a:solidFill>
              </a:rPr>
              <a:t>irracjonalizm</a:t>
            </a:r>
            <a:r>
              <a:rPr lang="pl-PL" dirty="0">
                <a:solidFill>
                  <a:schemeClr val="tx1"/>
                </a:solidFill>
              </a:rPr>
              <a:t> – postawa, dla której charakterystyczne jest kierowanie się w życiu instynktem, intuicją, wiarą, uczuciem, przeczuciem; pogląd filozoficzny zakładający, że świat kryje tajemnice niedostępne racjonalnemu poznaniu, przypisujący wartość pozarozumowym narzędziom poznania</a:t>
            </a:r>
          </a:p>
        </p:txBody>
      </p:sp>
      <p:pic>
        <p:nvPicPr>
          <p:cNvPr id="11" name="Grafika 10" descr="Wykrzyknik z wypełnieniem pełnym">
            <a:extLst>
              <a:ext uri="{FF2B5EF4-FFF2-40B4-BE49-F238E27FC236}">
                <a16:creationId xmlns:a16="http://schemas.microsoft.com/office/drawing/2014/main" id="{2FB54B44-0C52-AC41-83A4-9B570797C04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46" y="3055415"/>
            <a:ext cx="1172865" cy="1953827"/>
          </a:xfrm>
          <a:prstGeom prst="rect">
            <a:avLst/>
          </a:prstGeom>
        </p:spPr>
      </p:pic>
    </p:spTree>
    <p:extLst>
      <p:ext uri="{BB962C8B-B14F-4D97-AF65-F5344CB8AC3E}">
        <p14:creationId xmlns:p14="http://schemas.microsoft.com/office/powerpoint/2010/main" val="4176703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0F8E40-89D4-50C9-4C6C-ED543CEF1DC1}"/>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2F201FC7-6CB2-F0B7-6938-FB36D68FB087}"/>
              </a:ext>
            </a:extLst>
          </p:cNvPr>
          <p:cNvSpPr>
            <a:spLocks noGrp="1"/>
          </p:cNvSpPr>
          <p:nvPr>
            <p:ph idx="1"/>
          </p:nvPr>
        </p:nvSpPr>
        <p:spPr/>
        <p:txBody>
          <a:bodyPr/>
          <a:lstStyle/>
          <a:p>
            <a:endParaRPr lang="pl-PL"/>
          </a:p>
        </p:txBody>
      </p:sp>
      <p:sp>
        <p:nvSpPr>
          <p:cNvPr id="4" name="Symbol zastępczy stopki 3">
            <a:extLst>
              <a:ext uri="{FF2B5EF4-FFF2-40B4-BE49-F238E27FC236}">
                <a16:creationId xmlns:a16="http://schemas.microsoft.com/office/drawing/2014/main" id="{391B667E-D877-8BD2-306B-129D1A9C5179}"/>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3CC3C34C-05D0-5852-C84B-2DB498EEFE7A}"/>
              </a:ext>
            </a:extLst>
          </p:cNvPr>
          <p:cNvSpPr>
            <a:spLocks noGrp="1"/>
          </p:cNvSpPr>
          <p:nvPr>
            <p:ph type="sldNum" sz="quarter" idx="12"/>
          </p:nvPr>
        </p:nvSpPr>
        <p:spPr/>
        <p:txBody>
          <a:bodyPr/>
          <a:lstStyle/>
          <a:p>
            <a:fld id="{C9D865F8-0A9D-4A3F-A4C2-2F2ED03C1900}" type="slidenum">
              <a:rPr lang="pl-PL" smtClean="0"/>
              <a:pPr/>
              <a:t>10</a:t>
            </a:fld>
            <a:endParaRPr lang="pl-PL"/>
          </a:p>
        </p:txBody>
      </p:sp>
      <p:graphicFrame>
        <p:nvGraphicFramePr>
          <p:cNvPr id="8" name="Tabela 7">
            <a:extLst>
              <a:ext uri="{FF2B5EF4-FFF2-40B4-BE49-F238E27FC236}">
                <a16:creationId xmlns:a16="http://schemas.microsoft.com/office/drawing/2014/main" id="{2264738C-D526-BF4B-99EC-FFCF856C3EFE}"/>
              </a:ext>
            </a:extLst>
          </p:cNvPr>
          <p:cNvGraphicFramePr>
            <a:graphicFrameLocks noGrp="1"/>
          </p:cNvGraphicFramePr>
          <p:nvPr>
            <p:extLst>
              <p:ext uri="{D42A27DB-BD31-4B8C-83A1-F6EECF244321}">
                <p14:modId xmlns:p14="http://schemas.microsoft.com/office/powerpoint/2010/main" val="2670720420"/>
              </p:ext>
            </p:extLst>
          </p:nvPr>
        </p:nvGraphicFramePr>
        <p:xfrm>
          <a:off x="0" y="1"/>
          <a:ext cx="12192000" cy="6770086"/>
        </p:xfrm>
        <a:graphic>
          <a:graphicData uri="http://schemas.openxmlformats.org/drawingml/2006/table">
            <a:tbl>
              <a:tblPr firstRow="1" bandRow="1">
                <a:tableStyleId>{073A0DAA-6AF3-43AB-8588-CEC1D06C72B9}</a:tableStyleId>
              </a:tblPr>
              <a:tblGrid>
                <a:gridCol w="1446245">
                  <a:extLst>
                    <a:ext uri="{9D8B030D-6E8A-4147-A177-3AD203B41FA5}">
                      <a16:colId xmlns:a16="http://schemas.microsoft.com/office/drawing/2014/main" val="1066529223"/>
                    </a:ext>
                  </a:extLst>
                </a:gridCol>
                <a:gridCol w="10745755">
                  <a:extLst>
                    <a:ext uri="{9D8B030D-6E8A-4147-A177-3AD203B41FA5}">
                      <a16:colId xmlns:a16="http://schemas.microsoft.com/office/drawing/2014/main" val="4102063114"/>
                    </a:ext>
                  </a:extLst>
                </a:gridCol>
              </a:tblGrid>
              <a:tr h="366003">
                <a:tc>
                  <a:txBody>
                    <a:bodyPr/>
                    <a:lstStyle/>
                    <a:p>
                      <a:r>
                        <a:rPr lang="pl-PL" dirty="0"/>
                        <a:t>filozof</a:t>
                      </a:r>
                    </a:p>
                  </a:txBody>
                  <a:tcPr/>
                </a:tc>
                <a:tc>
                  <a:txBody>
                    <a:bodyPr/>
                    <a:lstStyle/>
                    <a:p>
                      <a:r>
                        <a:rPr lang="pl-PL" dirty="0"/>
                        <a:t>założenia</a:t>
                      </a:r>
                    </a:p>
                  </a:txBody>
                  <a:tcPr/>
                </a:tc>
                <a:extLst>
                  <a:ext uri="{0D108BD9-81ED-4DB2-BD59-A6C34878D82A}">
                    <a16:rowId xmlns:a16="http://schemas.microsoft.com/office/drawing/2014/main" val="3962784935"/>
                  </a:ext>
                </a:extLst>
              </a:tr>
              <a:tr h="1464013">
                <a:tc>
                  <a:txBody>
                    <a:bodyPr/>
                    <a:lstStyle/>
                    <a:p>
                      <a:r>
                        <a:rPr lang="pl-PL" dirty="0"/>
                        <a:t>Johann Gottlieb Fichte</a:t>
                      </a:r>
                    </a:p>
                  </a:txBody>
                  <a:tcPr/>
                </a:tc>
                <a:tc>
                  <a:txBody>
                    <a:bodyPr/>
                    <a:lstStyle/>
                    <a:p>
                      <a:pPr marL="285750" indent="-285750">
                        <a:buFont typeface="Wingdings" panose="05000000000000000000" pitchFamily="2" charset="2"/>
                        <a:buChar char="q"/>
                      </a:pPr>
                      <a:r>
                        <a:rPr lang="pl-PL" dirty="0"/>
                        <a:t>idealizm romantyczny, </a:t>
                      </a:r>
                      <a:r>
                        <a:rPr lang="pl-PL" b="1" dirty="0"/>
                        <a:t>idea</a:t>
                      </a:r>
                      <a:r>
                        <a:rPr lang="pl-PL" dirty="0"/>
                        <a:t> jest pierwotna wobec bytu</a:t>
                      </a:r>
                    </a:p>
                    <a:p>
                      <a:pPr marL="285750" indent="-285750">
                        <a:buFont typeface="Wingdings" panose="05000000000000000000" pitchFamily="2" charset="2"/>
                        <a:buChar char="q"/>
                      </a:pPr>
                      <a:r>
                        <a:rPr lang="pl-PL" dirty="0"/>
                        <a:t>rzeczy są przedstawicielami jaźni, świadomości</a:t>
                      </a:r>
                    </a:p>
                    <a:p>
                      <a:pPr marL="285750" indent="-285750">
                        <a:buFont typeface="Wingdings" panose="05000000000000000000" pitchFamily="2" charset="2"/>
                        <a:buChar char="q"/>
                      </a:pPr>
                      <a:r>
                        <a:rPr lang="pl-PL" dirty="0"/>
                        <a:t>problematyka etyczna – </a:t>
                      </a:r>
                      <a:r>
                        <a:rPr lang="pl-PL" b="1" dirty="0"/>
                        <a:t>czyn</a:t>
                      </a:r>
                      <a:r>
                        <a:rPr lang="pl-PL" dirty="0"/>
                        <a:t> jako wysiłek jednostki, która ma działać w sposób świadomy i etyczny, nawet wbrew osobistym korzyściom, co świadczy o jej wolności</a:t>
                      </a:r>
                    </a:p>
                  </a:txBody>
                  <a:tcPr/>
                </a:tc>
                <a:extLst>
                  <a:ext uri="{0D108BD9-81ED-4DB2-BD59-A6C34878D82A}">
                    <a16:rowId xmlns:a16="http://schemas.microsoft.com/office/drawing/2014/main" val="171199428"/>
                  </a:ext>
                </a:extLst>
              </a:tr>
              <a:tr h="1738515">
                <a:tc>
                  <a:txBody>
                    <a:bodyPr/>
                    <a:lstStyle/>
                    <a:p>
                      <a:r>
                        <a:rPr lang="pl-PL" dirty="0"/>
                        <a:t>Georg Wilhelm Friedrich Hegel</a:t>
                      </a:r>
                    </a:p>
                  </a:txBody>
                  <a:tcPr/>
                </a:tc>
                <a:tc>
                  <a:txBody>
                    <a:bodyPr/>
                    <a:lstStyle/>
                    <a:p>
                      <a:pPr marL="285750" indent="-285750">
                        <a:buFont typeface="Wingdings" panose="05000000000000000000" pitchFamily="2" charset="2"/>
                        <a:buChar char="q"/>
                      </a:pPr>
                      <a:r>
                        <a:rPr lang="pl-PL" dirty="0"/>
                        <a:t>idealistyczna koncepcja bytu, świat jest odzwierciedleniem ducha, myślami rządzą prawa logiki</a:t>
                      </a:r>
                    </a:p>
                    <a:p>
                      <a:pPr marL="285750" indent="-285750">
                        <a:buFont typeface="Wingdings" panose="05000000000000000000" pitchFamily="2" charset="2"/>
                        <a:buChar char="q"/>
                      </a:pPr>
                      <a:r>
                        <a:rPr lang="pl-PL" dirty="0"/>
                        <a:t>determinizm dziejowy -&gt; dzieje nie są przypadkowe, istotą rzeczywistości jest działanie sprzecznych sił, ciągła zmiana</a:t>
                      </a:r>
                    </a:p>
                    <a:p>
                      <a:pPr marL="285750" indent="-285750">
                        <a:buFont typeface="Wingdings" panose="05000000000000000000" pitchFamily="2" charset="2"/>
                        <a:buChar char="q"/>
                      </a:pPr>
                      <a:r>
                        <a:rPr lang="pl-PL" dirty="0"/>
                        <a:t>ciągły ruch między tym, co zasadne (teza), a tym, co stanowi jej zaprzeczenie (antyteza), w wyniku czego powstają nowe formy rzeczywistości (synteza)  -&gt; zasada istnienia świata, trójdzielny podział -&gt; </a:t>
                      </a:r>
                      <a:r>
                        <a:rPr lang="pl-PL" b="1" dirty="0"/>
                        <a:t>dialektyka</a:t>
                      </a:r>
                    </a:p>
                  </a:txBody>
                  <a:tcPr/>
                </a:tc>
                <a:extLst>
                  <a:ext uri="{0D108BD9-81ED-4DB2-BD59-A6C34878D82A}">
                    <a16:rowId xmlns:a16="http://schemas.microsoft.com/office/drawing/2014/main" val="664465295"/>
                  </a:ext>
                </a:extLst>
              </a:tr>
              <a:tr h="1738515">
                <a:tc>
                  <a:txBody>
                    <a:bodyPr/>
                    <a:lstStyle/>
                    <a:p>
                      <a:r>
                        <a:rPr lang="pl-PL" dirty="0"/>
                        <a:t>Friedrich Schlegel</a:t>
                      </a:r>
                    </a:p>
                  </a:txBody>
                  <a:tcPr/>
                </a:tc>
                <a:tc>
                  <a:txBody>
                    <a:bodyPr/>
                    <a:lstStyle/>
                    <a:p>
                      <a:pPr marL="285750" indent="-285750">
                        <a:buFont typeface="Wingdings" panose="05000000000000000000" pitchFamily="2" charset="2"/>
                        <a:buChar char="q"/>
                      </a:pPr>
                      <a:r>
                        <a:rPr lang="pl-PL" dirty="0"/>
                        <a:t>powiązanie życia  z aktem tworzenia, człowiek przemienia bezosobowe życie w twórczą egzystencję</a:t>
                      </a:r>
                    </a:p>
                    <a:p>
                      <a:pPr marL="285750" indent="-285750">
                        <a:buFont typeface="Wingdings" panose="05000000000000000000" pitchFamily="2" charset="2"/>
                        <a:buChar char="q"/>
                      </a:pPr>
                      <a:r>
                        <a:rPr lang="pl-PL" dirty="0"/>
                        <a:t>w artyście – pierwiastek boski, dzięki czemu wznosi się ponad rzeczywistość i ludzkie normy</a:t>
                      </a:r>
                    </a:p>
                    <a:p>
                      <a:pPr marL="285750" indent="-285750">
                        <a:buFont typeface="Wingdings" panose="05000000000000000000" pitchFamily="2" charset="2"/>
                        <a:buChar char="q"/>
                      </a:pPr>
                      <a:r>
                        <a:rPr lang="pl-PL" dirty="0"/>
                        <a:t>pojęcie </a:t>
                      </a:r>
                      <a:r>
                        <a:rPr lang="pl-PL" b="1" dirty="0"/>
                        <a:t>ironii romantycznej – </a:t>
                      </a:r>
                      <a:r>
                        <a:rPr lang="pl-PL" dirty="0"/>
                        <a:t>postawa twórcza wobec otaczającego świata, traktowanie twórczości jako gry, w której zacierają się granice między realizmem a fantazją; gra konwencjami, zestawianie sprzecznych elementów np. tragicznych i komicznych, wzniosłych i przyziemnych, realistycznych i fantastycznych</a:t>
                      </a:r>
                    </a:p>
                  </a:txBody>
                  <a:tcPr/>
                </a:tc>
                <a:extLst>
                  <a:ext uri="{0D108BD9-81ED-4DB2-BD59-A6C34878D82A}">
                    <a16:rowId xmlns:a16="http://schemas.microsoft.com/office/drawing/2014/main" val="2537468950"/>
                  </a:ext>
                </a:extLst>
              </a:tr>
              <a:tr h="1427835">
                <a:tc>
                  <a:txBody>
                    <a:bodyPr/>
                    <a:lstStyle/>
                    <a:p>
                      <a:r>
                        <a:rPr lang="pl-PL" dirty="0"/>
                        <a:t>Friedrich Wilhelm Joseph Schelling</a:t>
                      </a:r>
                    </a:p>
                  </a:txBody>
                  <a:tcPr/>
                </a:tc>
                <a:tc>
                  <a:txBody>
                    <a:bodyPr/>
                    <a:lstStyle/>
                    <a:p>
                      <a:pPr marL="285750" indent="-285750">
                        <a:buFont typeface="Wingdings" panose="05000000000000000000" pitchFamily="2" charset="2"/>
                        <a:buChar char="q"/>
                      </a:pPr>
                      <a:r>
                        <a:rPr lang="pl-PL" dirty="0"/>
                        <a:t>romantyczny </a:t>
                      </a:r>
                      <a:r>
                        <a:rPr lang="pl-PL" b="1" dirty="0"/>
                        <a:t>panteizm</a:t>
                      </a:r>
                      <a:r>
                        <a:rPr lang="pl-PL" dirty="0"/>
                        <a:t> -&gt; przyroda posiada duchowość i ma potencjał twórczy, co zbliża ją do koncepcji absolutu, nadawał przyrodzie cechy boskie</a:t>
                      </a:r>
                    </a:p>
                    <a:p>
                      <a:pPr marL="285750" indent="-285750">
                        <a:buFont typeface="Wingdings" panose="05000000000000000000" pitchFamily="2" charset="2"/>
                        <a:buChar char="q"/>
                      </a:pPr>
                      <a:r>
                        <a:rPr lang="pl-PL" dirty="0"/>
                        <a:t>opierał poznanie na </a:t>
                      </a:r>
                      <a:r>
                        <a:rPr lang="pl-PL" b="1" dirty="0"/>
                        <a:t>intuicji</a:t>
                      </a:r>
                    </a:p>
                    <a:p>
                      <a:pPr marL="285750" indent="-285750">
                        <a:buFont typeface="Wingdings" panose="05000000000000000000" pitchFamily="2" charset="2"/>
                        <a:buChar char="q"/>
                      </a:pPr>
                      <a:r>
                        <a:rPr lang="pl-PL" dirty="0"/>
                        <a:t> nowa koncepcja estetyki -&gt; teoria piękna, sztuka  jest najwyższą intelektualną formą działalności człowieka</a:t>
                      </a:r>
                    </a:p>
                  </a:txBody>
                  <a:tcPr/>
                </a:tc>
                <a:extLst>
                  <a:ext uri="{0D108BD9-81ED-4DB2-BD59-A6C34878D82A}">
                    <a16:rowId xmlns:a16="http://schemas.microsoft.com/office/drawing/2014/main" val="1543187551"/>
                  </a:ext>
                </a:extLst>
              </a:tr>
            </a:tbl>
          </a:graphicData>
        </a:graphic>
      </p:graphicFrame>
    </p:spTree>
    <p:extLst>
      <p:ext uri="{BB962C8B-B14F-4D97-AF65-F5344CB8AC3E}">
        <p14:creationId xmlns:p14="http://schemas.microsoft.com/office/powerpoint/2010/main" val="2521855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BB72AE-DCF8-ABB6-E465-D5DE9F4170D2}"/>
              </a:ext>
            </a:extLst>
          </p:cNvPr>
          <p:cNvSpPr>
            <a:spLocks noGrp="1"/>
          </p:cNvSpPr>
          <p:nvPr>
            <p:ph type="title"/>
          </p:nvPr>
        </p:nvSpPr>
        <p:spPr/>
        <p:txBody>
          <a:bodyPr/>
          <a:lstStyle/>
          <a:p>
            <a:pPr algn="ctr"/>
            <a:r>
              <a:rPr lang="pl-PL" dirty="0"/>
              <a:t>literatura</a:t>
            </a:r>
          </a:p>
        </p:txBody>
      </p:sp>
      <p:sp>
        <p:nvSpPr>
          <p:cNvPr id="3" name="Symbol zastępczy zawartości 2">
            <a:extLst>
              <a:ext uri="{FF2B5EF4-FFF2-40B4-BE49-F238E27FC236}">
                <a16:creationId xmlns:a16="http://schemas.microsoft.com/office/drawing/2014/main" id="{87DEC755-AC44-D1D2-DF79-6D2A75555E36}"/>
              </a:ext>
            </a:extLst>
          </p:cNvPr>
          <p:cNvSpPr>
            <a:spLocks noGrp="1"/>
          </p:cNvSpPr>
          <p:nvPr>
            <p:ph idx="1"/>
          </p:nvPr>
        </p:nvSpPr>
        <p:spPr>
          <a:xfrm>
            <a:off x="338694" y="1089375"/>
            <a:ext cx="11328000" cy="4679250"/>
          </a:xfrm>
        </p:spPr>
        <p:txBody>
          <a:bodyPr/>
          <a:lstStyle/>
          <a:p>
            <a:r>
              <a:rPr lang="pl-PL" dirty="0"/>
              <a:t>kontynuacja oświeceniowych tendencji </a:t>
            </a:r>
            <a:r>
              <a:rPr lang="pl-PL" b="1" dirty="0"/>
              <a:t>sentymentalizmu</a:t>
            </a:r>
            <a:r>
              <a:rPr lang="pl-PL" dirty="0"/>
              <a:t> – propagowanie powrotu do natury, kreacja bohaterów o czułym sercu</a:t>
            </a:r>
          </a:p>
          <a:p>
            <a:r>
              <a:rPr lang="pl-PL" dirty="0"/>
              <a:t>chęć </a:t>
            </a:r>
            <a:r>
              <a:rPr lang="pl-PL" b="1" dirty="0"/>
              <a:t>uwolnienia od klasycystycznych norm, </a:t>
            </a:r>
            <a:r>
              <a:rPr lang="pl-PL" dirty="0"/>
              <a:t>wyjścia poza oświeceniową wiarę w możliwości poznawcze ludzkiego rozumu</a:t>
            </a:r>
          </a:p>
          <a:p>
            <a:r>
              <a:rPr lang="pl-PL" dirty="0"/>
              <a:t>sfera </a:t>
            </a:r>
            <a:r>
              <a:rPr lang="pl-PL" b="1" dirty="0"/>
              <a:t>metafizyczna</a:t>
            </a:r>
            <a:r>
              <a:rPr lang="pl-PL" dirty="0"/>
              <a:t> i </a:t>
            </a:r>
            <a:r>
              <a:rPr lang="pl-PL" b="1" dirty="0"/>
              <a:t>irracjonalna</a:t>
            </a:r>
            <a:r>
              <a:rPr lang="pl-PL" dirty="0"/>
              <a:t>, chęć poznawania tego, co niepoznawalne, zgłębiania tajemnic świata</a:t>
            </a:r>
          </a:p>
          <a:p>
            <a:r>
              <a:rPr lang="pl-PL" b="1" dirty="0"/>
              <a:t>wyobraźnia</a:t>
            </a:r>
            <a:r>
              <a:rPr lang="pl-PL" dirty="0"/>
              <a:t> jako podstawa romantycznej estetyki, dar, znak twórczego geniuszu, znosiła granice między tym, co realne, a tym, co nadprzyrodzone</a:t>
            </a:r>
          </a:p>
        </p:txBody>
      </p:sp>
      <p:sp>
        <p:nvSpPr>
          <p:cNvPr id="4" name="Symbol zastępczy stopki 3">
            <a:extLst>
              <a:ext uri="{FF2B5EF4-FFF2-40B4-BE49-F238E27FC236}">
                <a16:creationId xmlns:a16="http://schemas.microsoft.com/office/drawing/2014/main" id="{E86F3B1C-5F78-CBDC-89BF-5E72D89C3092}"/>
              </a:ext>
            </a:extLst>
          </p:cNvPr>
          <p:cNvSpPr>
            <a:spLocks noGrp="1"/>
          </p:cNvSpPr>
          <p:nvPr>
            <p:ph type="ftr" sz="quarter" idx="11"/>
          </p:nvPr>
        </p:nvSpPr>
        <p:spPr>
          <a:xfrm>
            <a:off x="432000" y="6524158"/>
            <a:ext cx="5664000" cy="295062"/>
          </a:xfrm>
        </p:spPr>
        <p:txBody>
          <a:bodyPr/>
          <a:lstStyle/>
          <a:p>
            <a:r>
              <a:rPr lang="pl-PL" dirty="0">
                <a:solidFill>
                  <a:schemeClr val="tx1"/>
                </a:solidFill>
                <a:effectLst/>
              </a:rPr>
              <a:t>William Turner, </a:t>
            </a:r>
            <a:r>
              <a:rPr lang="pl-PL" i="1" dirty="0">
                <a:solidFill>
                  <a:schemeClr val="tx1"/>
                </a:solidFill>
                <a:effectLst/>
              </a:rPr>
              <a:t>Dolina </a:t>
            </a:r>
            <a:r>
              <a:rPr lang="pl-PL" i="1" dirty="0" err="1">
                <a:solidFill>
                  <a:schemeClr val="tx1"/>
                </a:solidFill>
                <a:effectLst/>
              </a:rPr>
              <a:t>Ashburnham</a:t>
            </a:r>
            <a:endParaRPr lang="pl-PL" i="1" dirty="0">
              <a:solidFill>
                <a:schemeClr val="tx1"/>
              </a:solidFill>
            </a:endParaRPr>
          </a:p>
          <a:p>
            <a:endParaRPr lang="pl-PL" dirty="0"/>
          </a:p>
        </p:txBody>
      </p:sp>
      <p:sp>
        <p:nvSpPr>
          <p:cNvPr id="5" name="Symbol zastępczy numeru slajdu 4">
            <a:extLst>
              <a:ext uri="{FF2B5EF4-FFF2-40B4-BE49-F238E27FC236}">
                <a16:creationId xmlns:a16="http://schemas.microsoft.com/office/drawing/2014/main" id="{BC2899C7-131D-9050-4BEC-4D3562D476B6}"/>
              </a:ext>
            </a:extLst>
          </p:cNvPr>
          <p:cNvSpPr>
            <a:spLocks noGrp="1"/>
          </p:cNvSpPr>
          <p:nvPr>
            <p:ph type="sldNum" sz="quarter" idx="12"/>
          </p:nvPr>
        </p:nvSpPr>
        <p:spPr/>
        <p:txBody>
          <a:bodyPr/>
          <a:lstStyle/>
          <a:p>
            <a:fld id="{C9D865F8-0A9D-4A3F-A4C2-2F2ED03C1900}" type="slidenum">
              <a:rPr lang="pl-PL" smtClean="0"/>
              <a:pPr/>
              <a:t>11</a:t>
            </a:fld>
            <a:endParaRPr lang="pl-PL"/>
          </a:p>
        </p:txBody>
      </p:sp>
      <p:pic>
        <p:nvPicPr>
          <p:cNvPr id="6" name="Picture 2" descr="Dolina Ashburnham, William Turner">
            <a:extLst>
              <a:ext uri="{FF2B5EF4-FFF2-40B4-BE49-F238E27FC236}">
                <a16:creationId xmlns:a16="http://schemas.microsoft.com/office/drawing/2014/main" id="{2D620304-2919-5B58-484C-63FE5889EE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552" y="3168506"/>
            <a:ext cx="5147173" cy="3490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407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a:extLst>
              <a:ext uri="{FF2B5EF4-FFF2-40B4-BE49-F238E27FC236}">
                <a16:creationId xmlns:a16="http://schemas.microsoft.com/office/drawing/2014/main" id="{A3C6F017-A91A-C380-B75A-9B8592CED9D9}"/>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92CE971B-53F9-8553-EB64-DC580C8625C8}"/>
              </a:ext>
            </a:extLst>
          </p:cNvPr>
          <p:cNvSpPr>
            <a:spLocks noGrp="1"/>
          </p:cNvSpPr>
          <p:nvPr>
            <p:ph type="sldNum" sz="quarter" idx="12"/>
          </p:nvPr>
        </p:nvSpPr>
        <p:spPr/>
        <p:txBody>
          <a:bodyPr/>
          <a:lstStyle/>
          <a:p>
            <a:fld id="{C9D865F8-0A9D-4A3F-A4C2-2F2ED03C1900}" type="slidenum">
              <a:rPr lang="pl-PL" smtClean="0"/>
              <a:pPr/>
              <a:t>12</a:t>
            </a:fld>
            <a:endParaRPr lang="pl-PL"/>
          </a:p>
        </p:txBody>
      </p:sp>
      <p:pic>
        <p:nvPicPr>
          <p:cNvPr id="2050" name="Picture 2">
            <a:extLst>
              <a:ext uri="{FF2B5EF4-FFF2-40B4-BE49-F238E27FC236}">
                <a16:creationId xmlns:a16="http://schemas.microsoft.com/office/drawing/2014/main" id="{BA6B50C4-A65F-3E74-9686-45AE463861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1495" y="1290193"/>
            <a:ext cx="4778228" cy="2771373"/>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DFA72E7B-A0C0-F2DF-82BF-1181D78F89FB}"/>
              </a:ext>
            </a:extLst>
          </p:cNvPr>
          <p:cNvSpPr>
            <a:spLocks noGrp="1"/>
          </p:cNvSpPr>
          <p:nvPr>
            <p:ph type="title"/>
          </p:nvPr>
        </p:nvSpPr>
        <p:spPr>
          <a:xfrm>
            <a:off x="4512261" y="1410096"/>
            <a:ext cx="3167478" cy="432000"/>
          </a:xfrm>
        </p:spPr>
        <p:txBody>
          <a:bodyPr/>
          <a:lstStyle/>
          <a:p>
            <a:r>
              <a:rPr lang="pl-PL" dirty="0"/>
              <a:t>inspiracje i tematy</a:t>
            </a:r>
          </a:p>
        </p:txBody>
      </p:sp>
      <p:sp>
        <p:nvSpPr>
          <p:cNvPr id="8" name="Symbol zastępczy zawartości 2">
            <a:extLst>
              <a:ext uri="{FF2B5EF4-FFF2-40B4-BE49-F238E27FC236}">
                <a16:creationId xmlns:a16="http://schemas.microsoft.com/office/drawing/2014/main" id="{EAB91D58-B165-A143-C543-C7DB75848FFA}"/>
              </a:ext>
            </a:extLst>
          </p:cNvPr>
          <p:cNvSpPr txBox="1">
            <a:spLocks/>
          </p:cNvSpPr>
          <p:nvPr/>
        </p:nvSpPr>
        <p:spPr>
          <a:xfrm>
            <a:off x="8201608" y="1191010"/>
            <a:ext cx="3671314" cy="1640730"/>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orientalizm</a:t>
            </a:r>
            <a:r>
              <a:rPr lang="pl-PL" dirty="0"/>
              <a:t> –  umożliwiał tworzenie wizji świata urzekającego egzotyką, służył kreowaniu niezwykłego, tajemniczego bohatera</a:t>
            </a:r>
          </a:p>
          <a:p>
            <a:r>
              <a:rPr lang="pl-PL" dirty="0"/>
              <a:t>to, co wschodnie, charakterystyczne dla ludzi wschodu; fascynacja życiem, kulturą i krajobrazem Wschodu</a:t>
            </a:r>
          </a:p>
        </p:txBody>
      </p:sp>
      <p:sp>
        <p:nvSpPr>
          <p:cNvPr id="7" name="Symbol zastępczy zawartości 2">
            <a:extLst>
              <a:ext uri="{FF2B5EF4-FFF2-40B4-BE49-F238E27FC236}">
                <a16:creationId xmlns:a16="http://schemas.microsoft.com/office/drawing/2014/main" id="{9B5CD224-7F27-7F7F-EA28-B8B1C0C6DE5E}"/>
              </a:ext>
            </a:extLst>
          </p:cNvPr>
          <p:cNvSpPr txBox="1">
            <a:spLocks/>
          </p:cNvSpPr>
          <p:nvPr/>
        </p:nvSpPr>
        <p:spPr>
          <a:xfrm>
            <a:off x="230947" y="1261712"/>
            <a:ext cx="2800548" cy="1341529"/>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miłość</a:t>
            </a:r>
            <a:r>
              <a:rPr lang="pl-PL" dirty="0"/>
              <a:t> – najważniejsze doświadczenie życiowe, wartość, choćby prowadziło do nieszczęścia, rozstania, szaleństwa, śmierci</a:t>
            </a:r>
          </a:p>
        </p:txBody>
      </p:sp>
      <p:sp>
        <p:nvSpPr>
          <p:cNvPr id="3" name="Symbol zastępczy zawartości 2">
            <a:extLst>
              <a:ext uri="{FF2B5EF4-FFF2-40B4-BE49-F238E27FC236}">
                <a16:creationId xmlns:a16="http://schemas.microsoft.com/office/drawing/2014/main" id="{0CC0BE3D-BBA4-B28D-281B-34098C56B580}"/>
              </a:ext>
            </a:extLst>
          </p:cNvPr>
          <p:cNvSpPr>
            <a:spLocks noGrp="1"/>
          </p:cNvSpPr>
          <p:nvPr>
            <p:ph idx="1"/>
          </p:nvPr>
        </p:nvSpPr>
        <p:spPr>
          <a:xfrm>
            <a:off x="160506" y="155121"/>
            <a:ext cx="4006007" cy="874893"/>
          </a:xfrm>
        </p:spPr>
        <p:txBody>
          <a:bodyPr/>
          <a:lstStyle/>
          <a:p>
            <a:r>
              <a:rPr lang="pl-PL" b="1" dirty="0"/>
              <a:t>tajemnicze zjawiska </a:t>
            </a:r>
            <a:r>
              <a:rPr lang="pl-PL" dirty="0"/>
              <a:t>– świat duchów, zjaw, upiorów przełożony na język sztuki dzięki wyobraźni i intuicji</a:t>
            </a:r>
          </a:p>
        </p:txBody>
      </p:sp>
      <p:sp>
        <p:nvSpPr>
          <p:cNvPr id="6" name="Symbol zastępczy zawartości 2">
            <a:extLst>
              <a:ext uri="{FF2B5EF4-FFF2-40B4-BE49-F238E27FC236}">
                <a16:creationId xmlns:a16="http://schemas.microsoft.com/office/drawing/2014/main" id="{B94FA583-16D4-289D-6ED2-58A123602B60}"/>
              </a:ext>
            </a:extLst>
          </p:cNvPr>
          <p:cNvSpPr txBox="1">
            <a:spLocks/>
          </p:cNvSpPr>
          <p:nvPr/>
        </p:nvSpPr>
        <p:spPr>
          <a:xfrm>
            <a:off x="4166513" y="155057"/>
            <a:ext cx="4323556" cy="1158693"/>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młodość</a:t>
            </a:r>
            <a:r>
              <a:rPr lang="pl-PL" dirty="0"/>
              <a:t> – kreatywność bezkompromisowość, emocjonalne przeżywanie świata, postawa buntu, pragnienie wolności</a:t>
            </a:r>
          </a:p>
        </p:txBody>
      </p:sp>
      <p:sp>
        <p:nvSpPr>
          <p:cNvPr id="10" name="pole tekstowe 9">
            <a:extLst>
              <a:ext uri="{FF2B5EF4-FFF2-40B4-BE49-F238E27FC236}">
                <a16:creationId xmlns:a16="http://schemas.microsoft.com/office/drawing/2014/main" id="{89BE0017-DB78-508C-A264-8B029AF097BB}"/>
              </a:ext>
            </a:extLst>
          </p:cNvPr>
          <p:cNvSpPr txBox="1"/>
          <p:nvPr/>
        </p:nvSpPr>
        <p:spPr>
          <a:xfrm>
            <a:off x="3576377" y="4067018"/>
            <a:ext cx="6125546" cy="307777"/>
          </a:xfrm>
          <a:prstGeom prst="rect">
            <a:avLst/>
          </a:prstGeom>
          <a:noFill/>
        </p:spPr>
        <p:txBody>
          <a:bodyPr wrap="square">
            <a:spAutoFit/>
          </a:bodyPr>
          <a:lstStyle/>
          <a:p>
            <a:r>
              <a:rPr lang="en-US" sz="1400" dirty="0" err="1"/>
              <a:t>Stanisław</a:t>
            </a:r>
            <a:r>
              <a:rPr lang="en-US" sz="1400" dirty="0"/>
              <a:t> </a:t>
            </a:r>
            <a:r>
              <a:rPr lang="en-US" sz="1400" dirty="0" err="1"/>
              <a:t>Chlebowski</a:t>
            </a:r>
            <a:r>
              <a:rPr lang="pl-PL" sz="1400" dirty="0"/>
              <a:t>, </a:t>
            </a:r>
            <a:r>
              <a:rPr lang="pl-PL" sz="1400" i="1" dirty="0"/>
              <a:t>Widok </a:t>
            </a:r>
            <a:r>
              <a:rPr lang="pl-PL" sz="1400" i="1" dirty="0" err="1"/>
              <a:t>Massawy</a:t>
            </a:r>
            <a:endParaRPr lang="pl-PL" sz="1400" dirty="0"/>
          </a:p>
        </p:txBody>
      </p:sp>
      <p:sp>
        <p:nvSpPr>
          <p:cNvPr id="11" name="Symbol zastępczy zawartości 2">
            <a:extLst>
              <a:ext uri="{FF2B5EF4-FFF2-40B4-BE49-F238E27FC236}">
                <a16:creationId xmlns:a16="http://schemas.microsoft.com/office/drawing/2014/main" id="{99B46087-6835-82B4-6BD3-D3D7F13112ED}"/>
              </a:ext>
            </a:extLst>
          </p:cNvPr>
          <p:cNvSpPr txBox="1">
            <a:spLocks/>
          </p:cNvSpPr>
          <p:nvPr/>
        </p:nvSpPr>
        <p:spPr>
          <a:xfrm>
            <a:off x="161868" y="2949288"/>
            <a:ext cx="2730146" cy="766230"/>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ludowość</a:t>
            </a:r>
            <a:r>
              <a:rPr lang="pl-PL" dirty="0"/>
              <a:t> – źródło inspiracji -&gt; pieśni, baśnie, legendy; postaci z ludu, ich wierzenia i zasady moralne -&gt; kanwą wielu utworów; </a:t>
            </a:r>
          </a:p>
        </p:txBody>
      </p:sp>
      <p:sp>
        <p:nvSpPr>
          <p:cNvPr id="12" name="Symbol zastępczy zawartości 2">
            <a:extLst>
              <a:ext uri="{FF2B5EF4-FFF2-40B4-BE49-F238E27FC236}">
                <a16:creationId xmlns:a16="http://schemas.microsoft.com/office/drawing/2014/main" id="{B253F885-0F0E-859E-9D0B-BE7003670FA3}"/>
              </a:ext>
            </a:extLst>
          </p:cNvPr>
          <p:cNvSpPr txBox="1">
            <a:spLocks/>
          </p:cNvSpPr>
          <p:nvPr/>
        </p:nvSpPr>
        <p:spPr>
          <a:xfrm>
            <a:off x="161868" y="4550835"/>
            <a:ext cx="3896948" cy="1575755"/>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twórczość Szekspira </a:t>
            </a:r>
            <a:r>
              <a:rPr lang="pl-PL" dirty="0"/>
              <a:t>– jego świat duchów i postaci fantastycznych, nastrój tajemniczości, bohaterowie targani namiętnościami, dylematami moralnymi; cytaty jako motta utworów</a:t>
            </a:r>
          </a:p>
        </p:txBody>
      </p:sp>
      <p:sp>
        <p:nvSpPr>
          <p:cNvPr id="13" name="Symbol zastępczy zawartości 2">
            <a:extLst>
              <a:ext uri="{FF2B5EF4-FFF2-40B4-BE49-F238E27FC236}">
                <a16:creationId xmlns:a16="http://schemas.microsoft.com/office/drawing/2014/main" id="{C2D1575B-3625-E935-8024-8CD521F47305}"/>
              </a:ext>
            </a:extLst>
          </p:cNvPr>
          <p:cNvSpPr txBox="1">
            <a:spLocks/>
          </p:cNvSpPr>
          <p:nvPr/>
        </p:nvSpPr>
        <p:spPr>
          <a:xfrm>
            <a:off x="4329465" y="4688025"/>
            <a:ext cx="3098136" cy="1860942"/>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mitologia</a:t>
            </a:r>
            <a:r>
              <a:rPr lang="pl-PL" dirty="0"/>
              <a:t> – zwłaszcza germańska i skandynawska, mity jako źródło prawdy o świecie i człowieku </a:t>
            </a:r>
          </a:p>
        </p:txBody>
      </p:sp>
      <p:sp>
        <p:nvSpPr>
          <p:cNvPr id="14" name="Symbol zastępczy zawartości 2">
            <a:extLst>
              <a:ext uri="{FF2B5EF4-FFF2-40B4-BE49-F238E27FC236}">
                <a16:creationId xmlns:a16="http://schemas.microsoft.com/office/drawing/2014/main" id="{B7A284ED-AB2D-FA78-4A2F-D2857EC519B2}"/>
              </a:ext>
            </a:extLst>
          </p:cNvPr>
          <p:cNvSpPr txBox="1">
            <a:spLocks/>
          </p:cNvSpPr>
          <p:nvPr/>
        </p:nvSpPr>
        <p:spPr>
          <a:xfrm>
            <a:off x="8201608" y="4034332"/>
            <a:ext cx="3990392" cy="1097254"/>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natura</a:t>
            </a:r>
            <a:r>
              <a:rPr lang="pl-PL" dirty="0"/>
              <a:t> – mroczny, mglisty pejzaż Północy; natura jako żywy, czujący byt</a:t>
            </a:r>
          </a:p>
        </p:txBody>
      </p:sp>
      <p:sp>
        <p:nvSpPr>
          <p:cNvPr id="15" name="Symbol zastępczy zawartości 2">
            <a:extLst>
              <a:ext uri="{FF2B5EF4-FFF2-40B4-BE49-F238E27FC236}">
                <a16:creationId xmlns:a16="http://schemas.microsoft.com/office/drawing/2014/main" id="{11D9384D-E609-695D-A613-CBB4C58CF45B}"/>
              </a:ext>
            </a:extLst>
          </p:cNvPr>
          <p:cNvSpPr txBox="1">
            <a:spLocks/>
          </p:cNvSpPr>
          <p:nvPr/>
        </p:nvSpPr>
        <p:spPr>
          <a:xfrm>
            <a:off x="7862536" y="5072420"/>
            <a:ext cx="4167596" cy="1097254"/>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człowiek „czujący” </a:t>
            </a:r>
            <a:r>
              <a:rPr lang="pl-PL" dirty="0"/>
              <a:t>– bohater obdarzony szczególną wrażliwością, wolny od ograniczeń, przedstawiciel prostego ludu, dziecko, szaleniec poeta</a:t>
            </a:r>
            <a:endParaRPr lang="pl-PL" b="1" dirty="0"/>
          </a:p>
        </p:txBody>
      </p:sp>
      <p:sp>
        <p:nvSpPr>
          <p:cNvPr id="16" name="Symbol zastępczy zawartości 2">
            <a:extLst>
              <a:ext uri="{FF2B5EF4-FFF2-40B4-BE49-F238E27FC236}">
                <a16:creationId xmlns:a16="http://schemas.microsoft.com/office/drawing/2014/main" id="{8B779AF1-0A03-47FA-6DCD-E86B26190E13}"/>
              </a:ext>
            </a:extLst>
          </p:cNvPr>
          <p:cNvSpPr txBox="1">
            <a:spLocks/>
          </p:cNvSpPr>
          <p:nvPr/>
        </p:nvSpPr>
        <p:spPr>
          <a:xfrm>
            <a:off x="8201608" y="95891"/>
            <a:ext cx="3828524" cy="1158693"/>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b="1" dirty="0"/>
              <a:t>zainteresowanie historią </a:t>
            </a:r>
            <a:r>
              <a:rPr lang="pl-PL" dirty="0"/>
              <a:t>– głównie wiekami średnimi i sztuką gotycką oraz dziejami narodowymi</a:t>
            </a:r>
          </a:p>
        </p:txBody>
      </p:sp>
    </p:spTree>
    <p:extLst>
      <p:ext uri="{BB962C8B-B14F-4D97-AF65-F5344CB8AC3E}">
        <p14:creationId xmlns:p14="http://schemas.microsoft.com/office/powerpoint/2010/main" val="2620217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a:extLst>
              <a:ext uri="{FF2B5EF4-FFF2-40B4-BE49-F238E27FC236}">
                <a16:creationId xmlns:a16="http://schemas.microsoft.com/office/drawing/2014/main" id="{6E18285C-9E80-F7C2-DE21-D1EF8DA13BFC}"/>
              </a:ext>
            </a:extLst>
          </p:cNvPr>
          <p:cNvSpPr>
            <a:spLocks noGrp="1"/>
          </p:cNvSpPr>
          <p:nvPr>
            <p:ph type="ftr" sz="quarter" idx="11"/>
          </p:nvPr>
        </p:nvSpPr>
        <p:spPr/>
        <p:txBody>
          <a:bodyPr/>
          <a:lstStyle/>
          <a:p>
            <a:r>
              <a:rPr lang="pl-PL" i="1" dirty="0"/>
              <a:t>Apoteoza Słowackiego, </a:t>
            </a:r>
            <a:r>
              <a:rPr lang="pl-PL" dirty="0"/>
              <a:t>Konstanty Górski</a:t>
            </a:r>
            <a:endParaRPr lang="pl-PL" i="1" dirty="0"/>
          </a:p>
        </p:txBody>
      </p:sp>
      <p:sp>
        <p:nvSpPr>
          <p:cNvPr id="5" name="Symbol zastępczy numeru slajdu 4">
            <a:extLst>
              <a:ext uri="{FF2B5EF4-FFF2-40B4-BE49-F238E27FC236}">
                <a16:creationId xmlns:a16="http://schemas.microsoft.com/office/drawing/2014/main" id="{80B6DE51-1FDB-217E-E23B-1A1F9139AEBF}"/>
              </a:ext>
            </a:extLst>
          </p:cNvPr>
          <p:cNvSpPr>
            <a:spLocks noGrp="1"/>
          </p:cNvSpPr>
          <p:nvPr>
            <p:ph type="sldNum" sz="quarter" idx="12"/>
          </p:nvPr>
        </p:nvSpPr>
        <p:spPr/>
        <p:txBody>
          <a:bodyPr/>
          <a:lstStyle/>
          <a:p>
            <a:fld id="{C9D865F8-0A9D-4A3F-A4C2-2F2ED03C1900}" type="slidenum">
              <a:rPr lang="pl-PL" smtClean="0"/>
              <a:pPr/>
              <a:t>13</a:t>
            </a:fld>
            <a:endParaRPr lang="pl-PL"/>
          </a:p>
        </p:txBody>
      </p:sp>
      <p:pic>
        <p:nvPicPr>
          <p:cNvPr id="3074" name="Picture 2" descr="Wariacje romantyczne (49) Przyjaciel samobójcy. Część pierwsza | Artykuł |  Culture.pl">
            <a:extLst>
              <a:ext uri="{FF2B5EF4-FFF2-40B4-BE49-F238E27FC236}">
                <a16:creationId xmlns:a16="http://schemas.microsoft.com/office/drawing/2014/main" id="{947AD826-BB86-0159-6C00-3CC528B91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5265" y="2333585"/>
            <a:ext cx="7386735" cy="4524415"/>
          </a:xfrm>
          <a:prstGeom prst="rect">
            <a:avLst/>
          </a:prstGeom>
          <a:noFill/>
          <a:extLst>
            <a:ext uri="{909E8E84-426E-40DD-AFC4-6F175D3DCCD1}">
              <a14:hiddenFill xmlns:a14="http://schemas.microsoft.com/office/drawing/2010/main">
                <a:solidFill>
                  <a:srgbClr val="FFFFFF"/>
                </a:solidFill>
              </a14:hiddenFill>
            </a:ext>
          </a:extLst>
        </p:spPr>
      </p:pic>
      <p:sp>
        <p:nvSpPr>
          <p:cNvPr id="3" name="Symbol zastępczy zawartości 2">
            <a:extLst>
              <a:ext uri="{FF2B5EF4-FFF2-40B4-BE49-F238E27FC236}">
                <a16:creationId xmlns:a16="http://schemas.microsoft.com/office/drawing/2014/main" id="{6E98B70C-54E6-E1BC-3FC6-CAE65D801CC0}"/>
              </a:ext>
            </a:extLst>
          </p:cNvPr>
          <p:cNvSpPr>
            <a:spLocks noGrp="1"/>
          </p:cNvSpPr>
          <p:nvPr>
            <p:ph idx="1"/>
          </p:nvPr>
        </p:nvSpPr>
        <p:spPr>
          <a:xfrm>
            <a:off x="432000" y="123118"/>
            <a:ext cx="11760000" cy="1435094"/>
          </a:xfrm>
        </p:spPr>
        <p:txBody>
          <a:bodyPr/>
          <a:lstStyle/>
          <a:p>
            <a:r>
              <a:rPr lang="pl-PL" dirty="0"/>
              <a:t>poezja – SUBIEKTYWNA w opisie świata</a:t>
            </a:r>
          </a:p>
          <a:p>
            <a:r>
              <a:rPr lang="pl-PL" dirty="0"/>
              <a:t>eksponowano uczuciowość, nastrojowość, wyobraźnię, działanie sił nadprzyrodzonych</a:t>
            </a:r>
          </a:p>
          <a:p>
            <a:r>
              <a:rPr lang="pl-PL" dirty="0"/>
              <a:t>poezja jako absolut, tajemnicza i potężna siła sprawcza</a:t>
            </a:r>
          </a:p>
          <a:p>
            <a:r>
              <a:rPr lang="pl-PL" dirty="0"/>
              <a:t>natchnienie – ingerencja sił boskich</a:t>
            </a:r>
          </a:p>
          <a:p>
            <a:r>
              <a:rPr lang="pl-PL" dirty="0"/>
              <a:t>poeta – pośrednik między światem duchowym a materialnym, najważniejsza rola  w społeczeństwie</a:t>
            </a:r>
          </a:p>
          <a:p>
            <a:r>
              <a:rPr lang="pl-PL" dirty="0"/>
              <a:t>poeta – charyzmatyczny mistrz, wieszcz, prorok, kreator ze zdolnościami wpływania na rzeczywistość</a:t>
            </a:r>
          </a:p>
        </p:txBody>
      </p:sp>
      <p:sp>
        <p:nvSpPr>
          <p:cNvPr id="2" name="Tytuł 1">
            <a:extLst>
              <a:ext uri="{FF2B5EF4-FFF2-40B4-BE49-F238E27FC236}">
                <a16:creationId xmlns:a16="http://schemas.microsoft.com/office/drawing/2014/main" id="{C27B8A50-CBF4-4C96-1545-EC822CE5F9F7}"/>
              </a:ext>
            </a:extLst>
          </p:cNvPr>
          <p:cNvSpPr>
            <a:spLocks noGrp="1"/>
          </p:cNvSpPr>
          <p:nvPr>
            <p:ph type="title"/>
          </p:nvPr>
        </p:nvSpPr>
        <p:spPr>
          <a:xfrm>
            <a:off x="749241" y="3886234"/>
            <a:ext cx="11328000" cy="432000"/>
          </a:xfrm>
        </p:spPr>
        <p:txBody>
          <a:bodyPr/>
          <a:lstStyle/>
          <a:p>
            <a:r>
              <a:rPr lang="pl-PL" dirty="0"/>
              <a:t>poeta i poezja</a:t>
            </a:r>
          </a:p>
        </p:txBody>
      </p:sp>
    </p:spTree>
    <p:extLst>
      <p:ext uri="{BB962C8B-B14F-4D97-AF65-F5344CB8AC3E}">
        <p14:creationId xmlns:p14="http://schemas.microsoft.com/office/powerpoint/2010/main" val="3661470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E84D66E-6226-49C5-3A30-1DEB6DB5FAD6}"/>
              </a:ext>
            </a:extLst>
          </p:cNvPr>
          <p:cNvSpPr>
            <a:spLocks noGrp="1"/>
          </p:cNvSpPr>
          <p:nvPr>
            <p:ph type="title"/>
          </p:nvPr>
        </p:nvSpPr>
        <p:spPr/>
        <p:txBody>
          <a:bodyPr/>
          <a:lstStyle/>
          <a:p>
            <a:r>
              <a:rPr lang="pl-PL" dirty="0"/>
              <a:t>gatunki synkretyczne – takie, w których występują elementy dwóch lub trzech rodzajów literackich</a:t>
            </a:r>
          </a:p>
        </p:txBody>
      </p:sp>
      <p:sp>
        <p:nvSpPr>
          <p:cNvPr id="3" name="Symbol zastępczy zawartości 2">
            <a:extLst>
              <a:ext uri="{FF2B5EF4-FFF2-40B4-BE49-F238E27FC236}">
                <a16:creationId xmlns:a16="http://schemas.microsoft.com/office/drawing/2014/main" id="{85401EA7-962B-D9D1-A6AD-F5D8BBEE968C}"/>
              </a:ext>
            </a:extLst>
          </p:cNvPr>
          <p:cNvSpPr>
            <a:spLocks noGrp="1"/>
          </p:cNvSpPr>
          <p:nvPr>
            <p:ph idx="1"/>
          </p:nvPr>
        </p:nvSpPr>
        <p:spPr>
          <a:xfrm>
            <a:off x="432000" y="1234237"/>
            <a:ext cx="11328000" cy="1417812"/>
          </a:xfrm>
        </p:spPr>
        <p:txBody>
          <a:bodyPr/>
          <a:lstStyle/>
          <a:p>
            <a:r>
              <a:rPr lang="pl-PL" dirty="0"/>
              <a:t>Romantycy poszukiwali oryginalnych form artystycznego wyrazu, stosowali nowatorskie rozwiązania, a zatem – gatunki synkretyczne!</a:t>
            </a:r>
          </a:p>
          <a:p>
            <a:r>
              <a:rPr lang="pl-PL" b="1" dirty="0"/>
              <a:t>ballada, powieść poetycka, dramat romantyczny</a:t>
            </a:r>
          </a:p>
        </p:txBody>
      </p:sp>
      <p:sp>
        <p:nvSpPr>
          <p:cNvPr id="4" name="Symbol zastępczy stopki 3">
            <a:extLst>
              <a:ext uri="{FF2B5EF4-FFF2-40B4-BE49-F238E27FC236}">
                <a16:creationId xmlns:a16="http://schemas.microsoft.com/office/drawing/2014/main" id="{E081CE17-F92C-C78C-F57D-FAE332D38DB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2E5C7E31-FCA4-5FBD-FE26-61D57C043CF4}"/>
              </a:ext>
            </a:extLst>
          </p:cNvPr>
          <p:cNvSpPr>
            <a:spLocks noGrp="1"/>
          </p:cNvSpPr>
          <p:nvPr>
            <p:ph type="sldNum" sz="quarter" idx="12"/>
          </p:nvPr>
        </p:nvSpPr>
        <p:spPr/>
        <p:txBody>
          <a:bodyPr/>
          <a:lstStyle/>
          <a:p>
            <a:fld id="{C9D865F8-0A9D-4A3F-A4C2-2F2ED03C1900}" type="slidenum">
              <a:rPr lang="pl-PL" smtClean="0"/>
              <a:pPr/>
              <a:t>14</a:t>
            </a:fld>
            <a:endParaRPr lang="pl-PL"/>
          </a:p>
        </p:txBody>
      </p:sp>
      <p:sp>
        <p:nvSpPr>
          <p:cNvPr id="6" name="Tytuł 1">
            <a:extLst>
              <a:ext uri="{FF2B5EF4-FFF2-40B4-BE49-F238E27FC236}">
                <a16:creationId xmlns:a16="http://schemas.microsoft.com/office/drawing/2014/main" id="{0A4A2254-7426-AA45-BAA9-5AFFA264CDAC}"/>
              </a:ext>
            </a:extLst>
          </p:cNvPr>
          <p:cNvSpPr txBox="1">
            <a:spLocks/>
          </p:cNvSpPr>
          <p:nvPr/>
        </p:nvSpPr>
        <p:spPr>
          <a:xfrm>
            <a:off x="432000" y="2947753"/>
            <a:ext cx="11328000" cy="43200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a:lstStyle>
          <a:p>
            <a:r>
              <a:rPr lang="pl-PL" dirty="0"/>
              <a:t>nowy typ bohatera</a:t>
            </a:r>
          </a:p>
        </p:txBody>
      </p:sp>
      <p:sp>
        <p:nvSpPr>
          <p:cNvPr id="7" name="Symbol zastępczy zawartości 2">
            <a:extLst>
              <a:ext uri="{FF2B5EF4-FFF2-40B4-BE49-F238E27FC236}">
                <a16:creationId xmlns:a16="http://schemas.microsoft.com/office/drawing/2014/main" id="{C2F8C8FE-75CE-E422-C023-5FBB63FD5137}"/>
              </a:ext>
            </a:extLst>
          </p:cNvPr>
          <p:cNvSpPr txBox="1">
            <a:spLocks/>
          </p:cNvSpPr>
          <p:nvPr/>
        </p:nvSpPr>
        <p:spPr>
          <a:xfrm>
            <a:off x="292041" y="3505064"/>
            <a:ext cx="11328000" cy="1417812"/>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dirty="0"/>
              <a:t>poetycka natura</a:t>
            </a:r>
          </a:p>
          <a:p>
            <a:r>
              <a:rPr lang="pl-PL" dirty="0"/>
              <a:t>emocjonalność</a:t>
            </a:r>
          </a:p>
          <a:p>
            <a:r>
              <a:rPr lang="pl-PL" dirty="0"/>
              <a:t>indywidualizm</a:t>
            </a:r>
          </a:p>
          <a:p>
            <a:r>
              <a:rPr lang="pl-PL" dirty="0"/>
              <a:t>osamotnienie</a:t>
            </a:r>
          </a:p>
          <a:p>
            <a:r>
              <a:rPr lang="pl-PL" dirty="0"/>
              <a:t>umiejętność obserwacji natury i wywodzenie</a:t>
            </a:r>
          </a:p>
          <a:p>
            <a:pPr marL="0" indent="0">
              <a:buNone/>
            </a:pPr>
            <a:r>
              <a:rPr lang="pl-PL" dirty="0"/>
              <a:t> z niej refleksji egzystencjalnych</a:t>
            </a:r>
          </a:p>
          <a:p>
            <a:r>
              <a:rPr lang="pl-PL" dirty="0"/>
              <a:t>skłócenie ze światem, bunt</a:t>
            </a:r>
          </a:p>
          <a:p>
            <a:r>
              <a:rPr lang="pl-PL" dirty="0"/>
              <a:t>nieszczęśliwa miłość</a:t>
            </a:r>
          </a:p>
        </p:txBody>
      </p:sp>
      <p:pic>
        <p:nvPicPr>
          <p:cNvPr id="8" name="Picture 2" descr="Ciuciubabka, Francisco Goya">
            <a:extLst>
              <a:ext uri="{FF2B5EF4-FFF2-40B4-BE49-F238E27FC236}">
                <a16:creationId xmlns:a16="http://schemas.microsoft.com/office/drawing/2014/main" id="{0A60904C-3F87-25BB-2E66-0DCAB1EE3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9" y="1688936"/>
            <a:ext cx="5166049" cy="4172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pole tekstowe 9">
            <a:extLst>
              <a:ext uri="{FF2B5EF4-FFF2-40B4-BE49-F238E27FC236}">
                <a16:creationId xmlns:a16="http://schemas.microsoft.com/office/drawing/2014/main" id="{796FE897-FFF7-F6D2-B9DC-411B57D706E7}"/>
              </a:ext>
            </a:extLst>
          </p:cNvPr>
          <p:cNvSpPr txBox="1"/>
          <p:nvPr/>
        </p:nvSpPr>
        <p:spPr>
          <a:xfrm>
            <a:off x="7184572" y="6002019"/>
            <a:ext cx="6102220" cy="369332"/>
          </a:xfrm>
          <a:prstGeom prst="rect">
            <a:avLst/>
          </a:prstGeom>
          <a:noFill/>
        </p:spPr>
        <p:txBody>
          <a:bodyPr wrap="square">
            <a:spAutoFit/>
          </a:bodyPr>
          <a:lstStyle/>
          <a:p>
            <a:r>
              <a:rPr lang="pl-PL" dirty="0">
                <a:effectLst/>
              </a:rPr>
              <a:t>Francisco </a:t>
            </a:r>
            <a:r>
              <a:rPr lang="pl-PL" dirty="0" err="1">
                <a:effectLst/>
              </a:rPr>
              <a:t>Goya</a:t>
            </a:r>
            <a:r>
              <a:rPr lang="pl-PL" dirty="0">
                <a:effectLst/>
              </a:rPr>
              <a:t>, </a:t>
            </a:r>
            <a:r>
              <a:rPr lang="pl-PL" i="1" dirty="0">
                <a:effectLst/>
              </a:rPr>
              <a:t>Ciuciubabka</a:t>
            </a:r>
            <a:r>
              <a:rPr lang="pl-PL" dirty="0">
                <a:effectLst/>
              </a:rPr>
              <a:t> </a:t>
            </a:r>
            <a:endParaRPr lang="pl-PL" dirty="0"/>
          </a:p>
        </p:txBody>
      </p:sp>
    </p:spTree>
    <p:extLst>
      <p:ext uri="{BB962C8B-B14F-4D97-AF65-F5344CB8AC3E}">
        <p14:creationId xmlns:p14="http://schemas.microsoft.com/office/powerpoint/2010/main" val="388190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981200" y="320040"/>
            <a:ext cx="7239000" cy="804704"/>
          </a:xfrm>
        </p:spPr>
        <p:txBody>
          <a:bodyPr/>
          <a:lstStyle/>
          <a:p>
            <a:pPr>
              <a:defRPr/>
            </a:pPr>
            <a:r>
              <a:rPr lang="pl-PL" dirty="0"/>
              <a:t>Rewolucja estetyczna</a:t>
            </a:r>
          </a:p>
        </p:txBody>
      </p:sp>
      <p:sp>
        <p:nvSpPr>
          <p:cNvPr id="10243" name="Symbol zastępczy zawartości 2"/>
          <p:cNvSpPr>
            <a:spLocks noGrp="1"/>
          </p:cNvSpPr>
          <p:nvPr>
            <p:ph idx="1"/>
          </p:nvPr>
        </p:nvSpPr>
        <p:spPr>
          <a:xfrm>
            <a:off x="3071664" y="1916833"/>
            <a:ext cx="7596336" cy="3967335"/>
          </a:xfrm>
        </p:spPr>
        <p:txBody>
          <a:bodyPr>
            <a:noAutofit/>
          </a:bodyPr>
          <a:lstStyle/>
          <a:p>
            <a:pPr eaLnBrk="1" hangingPunct="1">
              <a:buFont typeface="Wingdings 2" pitchFamily="18" charset="2"/>
              <a:buNone/>
            </a:pPr>
            <a:r>
              <a:rPr lang="pl-PL" altLang="pl-PL" sz="2800" b="1" dirty="0">
                <a:solidFill>
                  <a:schemeClr val="accent5">
                    <a:lumMod val="75000"/>
                  </a:schemeClr>
                </a:solidFill>
              </a:rPr>
              <a:t>----- utrzymywanie zasad </a:t>
            </a:r>
            <a:r>
              <a:rPr lang="pl-PL" altLang="pl-PL" sz="2800" b="1" dirty="0">
                <a:solidFill>
                  <a:schemeClr val="bg2">
                    <a:lumMod val="75000"/>
                  </a:schemeClr>
                </a:solidFill>
              </a:rPr>
              <a:t>porządku, harmonii, przejrzystości </a:t>
            </a:r>
            <a:r>
              <a:rPr lang="pl-PL" altLang="pl-PL" sz="2800" b="1" dirty="0">
                <a:solidFill>
                  <a:schemeClr val="accent5">
                    <a:lumMod val="75000"/>
                  </a:schemeClr>
                </a:solidFill>
              </a:rPr>
              <a:t>to fałszowanie prawdy - geniusz, intuicja, wyobraźnia nie podlegają ograniczeniom! – zerwanie z rygorami formalnymi! </a:t>
            </a:r>
          </a:p>
          <a:p>
            <a:pPr eaLnBrk="1" hangingPunct="1">
              <a:buFont typeface="Arial" charset="0"/>
              <a:buChar char="•"/>
            </a:pPr>
            <a:r>
              <a:rPr lang="pl-PL" altLang="pl-PL" sz="2800" b="1" dirty="0">
                <a:solidFill>
                  <a:schemeClr val="accent5">
                    <a:lumMod val="75000"/>
                  </a:schemeClr>
                </a:solidFill>
              </a:rPr>
              <a:t>mieszanie gatunków, stylów – </a:t>
            </a:r>
            <a:r>
              <a:rPr lang="pl-PL" altLang="pl-PL" sz="2800" b="1" u="sng" dirty="0">
                <a:solidFill>
                  <a:schemeClr val="bg2">
                    <a:lumMod val="75000"/>
                  </a:schemeClr>
                </a:solidFill>
              </a:rPr>
              <a:t>synkretyzm</a:t>
            </a:r>
          </a:p>
          <a:p>
            <a:pPr eaLnBrk="1" hangingPunct="1">
              <a:buFont typeface="Arial" charset="0"/>
              <a:buChar char="•"/>
            </a:pPr>
            <a:r>
              <a:rPr lang="pl-PL" altLang="pl-PL" sz="2800" b="1" dirty="0">
                <a:solidFill>
                  <a:schemeClr val="accent5">
                    <a:lumMod val="75000"/>
                  </a:schemeClr>
                </a:solidFill>
              </a:rPr>
              <a:t>wyjątki</a:t>
            </a:r>
          </a:p>
          <a:p>
            <a:pPr eaLnBrk="1" hangingPunct="1">
              <a:buFont typeface="Arial" charset="0"/>
              <a:buChar char="•"/>
            </a:pPr>
            <a:r>
              <a:rPr lang="pl-PL" altLang="pl-PL" sz="2800" b="1" dirty="0">
                <a:solidFill>
                  <a:schemeClr val="accent5">
                    <a:lumMod val="75000"/>
                  </a:schemeClr>
                </a:solidFill>
              </a:rPr>
              <a:t>przemilczenia</a:t>
            </a:r>
          </a:p>
          <a:p>
            <a:pPr eaLnBrk="1" hangingPunct="1">
              <a:buFont typeface="Arial" charset="0"/>
              <a:buChar char="•"/>
            </a:pPr>
            <a:r>
              <a:rPr lang="pl-PL" altLang="pl-PL" sz="2800" b="1" dirty="0">
                <a:solidFill>
                  <a:schemeClr val="accent5">
                    <a:lumMod val="75000"/>
                  </a:schemeClr>
                </a:solidFill>
              </a:rPr>
              <a:t>fragmentaryczność</a:t>
            </a:r>
          </a:p>
        </p:txBody>
      </p:sp>
    </p:spTree>
    <p:extLst>
      <p:ext uri="{BB962C8B-B14F-4D97-AF65-F5344CB8AC3E}">
        <p14:creationId xmlns:p14="http://schemas.microsoft.com/office/powerpoint/2010/main" val="2258023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981200" y="320040"/>
            <a:ext cx="7239000" cy="588680"/>
          </a:xfrm>
        </p:spPr>
        <p:txBody>
          <a:bodyPr/>
          <a:lstStyle/>
          <a:p>
            <a:pPr>
              <a:defRPr/>
            </a:pPr>
            <a:r>
              <a:rPr lang="pl-PL" dirty="0"/>
              <a:t>Mitologia</a:t>
            </a:r>
          </a:p>
        </p:txBody>
      </p:sp>
      <p:sp>
        <p:nvSpPr>
          <p:cNvPr id="3" name="Symbol zastępczy zawartości 2"/>
          <p:cNvSpPr>
            <a:spLocks noGrp="1"/>
          </p:cNvSpPr>
          <p:nvPr>
            <p:ph idx="1"/>
          </p:nvPr>
        </p:nvSpPr>
        <p:spPr>
          <a:xfrm>
            <a:off x="684246" y="1040120"/>
            <a:ext cx="5977359" cy="5949280"/>
          </a:xfrm>
        </p:spPr>
        <p:txBody>
          <a:bodyPr>
            <a:normAutofit/>
          </a:bodyPr>
          <a:lstStyle/>
          <a:p>
            <a:pPr marL="274320" indent="-274320">
              <a:buNone/>
              <a:defRPr/>
            </a:pPr>
            <a:r>
              <a:rPr lang="pl-PL" sz="2000" dirty="0">
                <a:effectLst/>
              </a:rPr>
              <a:t>(w oświeceniu – „zmyślenie”)</a:t>
            </a:r>
          </a:p>
          <a:p>
            <a:pPr marL="274320" indent="-274320">
              <a:buFontTx/>
              <a:buChar char="-"/>
              <a:defRPr/>
            </a:pPr>
            <a:r>
              <a:rPr lang="pl-PL" sz="2000" dirty="0">
                <a:effectLst/>
              </a:rPr>
              <a:t>symboliczna opowieść o prawdach poznawanych intuicyjnie</a:t>
            </a:r>
          </a:p>
          <a:p>
            <a:pPr marL="274320" indent="-274320">
              <a:buFontTx/>
              <a:buChar char="-"/>
              <a:defRPr/>
            </a:pPr>
            <a:r>
              <a:rPr lang="pl-PL" sz="2000" dirty="0">
                <a:effectLst/>
              </a:rPr>
              <a:t>odkrywanie opowieści innych?  ludów: celtyckie, germańskie, słowiańskie, skandynawskie</a:t>
            </a:r>
          </a:p>
          <a:p>
            <a:pPr marL="274320" indent="-274320">
              <a:buFontTx/>
              <a:buChar char="-"/>
              <a:defRPr/>
            </a:pPr>
            <a:r>
              <a:rPr lang="pl-PL" sz="2000" dirty="0">
                <a:effectLst/>
              </a:rPr>
              <a:t>poszukiwanie sensu wydarzeń współczesnych</a:t>
            </a:r>
          </a:p>
          <a:p>
            <a:pPr marL="274320" indent="-274320">
              <a:buFontTx/>
              <a:buChar char="-"/>
              <a:defRPr/>
            </a:pPr>
            <a:r>
              <a:rPr lang="pl-PL" sz="2000" dirty="0">
                <a:effectLst/>
              </a:rPr>
              <a:t>inspiracja – PROMETEUSZ – nowe znaczenie – pierwszy buntownik, który pokazał, że ludzie są w stanie bez ingerencji bogów stworzyć świat wolny i sprawiedliwy</a:t>
            </a:r>
          </a:p>
          <a:p>
            <a:pPr marL="274320" indent="-274320">
              <a:buFontTx/>
              <a:buChar char="-"/>
              <a:defRPr/>
            </a:pPr>
            <a:endParaRPr lang="pl-PL" sz="2000" b="1" i="1" dirty="0">
              <a:solidFill>
                <a:srgbClr val="C00000"/>
              </a:solidFill>
            </a:endParaRPr>
          </a:p>
          <a:p>
            <a:pPr marL="0" indent="0">
              <a:buNone/>
              <a:defRPr/>
            </a:pPr>
            <a:r>
              <a:rPr lang="pl-PL" sz="2000" b="1" i="1" dirty="0">
                <a:solidFill>
                  <a:srgbClr val="C00000"/>
                </a:solidFill>
                <a:effectLst/>
              </a:rPr>
              <a:t>PROMETEIZM – WIARA W POTĘGĘ DUCHA ZDOLNEGO DO ZBAWIENIA LUDZKOŚCI </a:t>
            </a:r>
            <a:r>
              <a:rPr lang="pl-PL" sz="2000" dirty="0">
                <a:effectLst/>
              </a:rPr>
              <a:t>(rewolucja, poświęcenie – cierpienie, śmierć)</a:t>
            </a:r>
          </a:p>
        </p:txBody>
      </p:sp>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8678" y="188639"/>
            <a:ext cx="4233918" cy="5921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Prostokąt 3"/>
          <p:cNvSpPr/>
          <p:nvPr/>
        </p:nvSpPr>
        <p:spPr>
          <a:xfrm>
            <a:off x="8632763" y="6016642"/>
            <a:ext cx="1174873" cy="369332"/>
          </a:xfrm>
          <a:prstGeom prst="rect">
            <a:avLst/>
          </a:prstGeom>
        </p:spPr>
        <p:txBody>
          <a:bodyPr wrap="none">
            <a:spAutoFit/>
          </a:bodyPr>
          <a:lstStyle/>
          <a:p>
            <a:r>
              <a:rPr lang="pl-PL" dirty="0"/>
              <a:t>P. Rubens</a:t>
            </a:r>
          </a:p>
        </p:txBody>
      </p:sp>
    </p:spTree>
    <p:extLst>
      <p:ext uri="{BB962C8B-B14F-4D97-AF65-F5344CB8AC3E}">
        <p14:creationId xmlns:p14="http://schemas.microsoft.com/office/powerpoint/2010/main" val="104061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991544" y="332656"/>
            <a:ext cx="7239000" cy="372656"/>
          </a:xfrm>
        </p:spPr>
        <p:txBody>
          <a:bodyPr>
            <a:normAutofit fontScale="90000"/>
          </a:bodyPr>
          <a:lstStyle/>
          <a:p>
            <a:pPr>
              <a:defRPr/>
            </a:pPr>
            <a:r>
              <a:rPr lang="pl-PL" dirty="0"/>
              <a:t>Religia</a:t>
            </a:r>
          </a:p>
        </p:txBody>
      </p:sp>
      <p:sp>
        <p:nvSpPr>
          <p:cNvPr id="3" name="Symbol zastępczy zawartości 2"/>
          <p:cNvSpPr>
            <a:spLocks noGrp="1"/>
          </p:cNvSpPr>
          <p:nvPr>
            <p:ph idx="1"/>
          </p:nvPr>
        </p:nvSpPr>
        <p:spPr>
          <a:xfrm>
            <a:off x="3415004" y="615820"/>
            <a:ext cx="6676735" cy="6502830"/>
          </a:xfrm>
        </p:spPr>
        <p:txBody>
          <a:bodyPr>
            <a:normAutofit/>
          </a:bodyPr>
          <a:lstStyle/>
          <a:p>
            <a:pPr marL="274320" indent="-274320">
              <a:buNone/>
              <a:defRPr/>
            </a:pPr>
            <a:r>
              <a:rPr lang="pl-PL" dirty="0">
                <a:effectLst/>
              </a:rPr>
              <a:t>chęć stanięcia z Bogiem „twarzą w twarz”;</a:t>
            </a:r>
          </a:p>
          <a:p>
            <a:pPr marL="274320" indent="-274320">
              <a:buFont typeface="Wingdings 2"/>
              <a:buChar char=""/>
              <a:defRPr/>
            </a:pPr>
            <a:r>
              <a:rPr lang="pl-PL" dirty="0">
                <a:effectLst/>
              </a:rPr>
              <a:t>poszukiwanie kontaktu – osobistego doświadczenia</a:t>
            </a: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endParaRPr lang="pl-PL" dirty="0">
              <a:effectLst/>
            </a:endParaRPr>
          </a:p>
          <a:p>
            <a:pPr marL="274320" indent="-274320">
              <a:buFont typeface="Wingdings 2"/>
              <a:buChar char=""/>
              <a:defRPr/>
            </a:pPr>
            <a:r>
              <a:rPr lang="pl-PL" dirty="0">
                <a:effectLst/>
              </a:rPr>
              <a:t> zainteresowanie innymi wyznaniami: judaizmem, islamem, buddyzmem, hinduizmem, szamanizmem</a:t>
            </a:r>
          </a:p>
          <a:p>
            <a:pPr marL="274320" indent="-274320">
              <a:buFont typeface="Wingdings 2"/>
              <a:buChar char=""/>
              <a:defRPr/>
            </a:pPr>
            <a:r>
              <a:rPr lang="pl-PL" dirty="0">
                <a:effectLst/>
              </a:rPr>
              <a:t>Biblia – czytana na nowo – poszukiwanie znaków, objaśnień</a:t>
            </a:r>
          </a:p>
        </p:txBody>
      </p:sp>
      <p:pic>
        <p:nvPicPr>
          <p:cNvPr id="12292" name="Obraz 3" descr="zdjecie-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1543" y="1335816"/>
            <a:ext cx="57959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7470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382212" y="0"/>
            <a:ext cx="7239000" cy="1950098"/>
          </a:xfrm>
        </p:spPr>
        <p:txBody>
          <a:bodyPr/>
          <a:lstStyle/>
          <a:p>
            <a:pPr algn="ctr">
              <a:defRPr/>
            </a:pPr>
            <a:r>
              <a:rPr lang="pl-PL" dirty="0"/>
              <a:t>Idea wolności</a:t>
            </a:r>
            <a:br>
              <a:rPr lang="pl-PL" dirty="0"/>
            </a:br>
            <a:r>
              <a:rPr lang="pl-PL" dirty="0"/>
              <a:t>„ludzie rodzą się i pozostają wolni”</a:t>
            </a:r>
            <a:br>
              <a:rPr lang="pl-PL" dirty="0"/>
            </a:br>
            <a:endParaRPr lang="pl-PL" dirty="0"/>
          </a:p>
        </p:txBody>
      </p:sp>
      <p:pic>
        <p:nvPicPr>
          <p:cNvPr id="4098" name="Picture 2">
            <a:extLst>
              <a:ext uri="{FF2B5EF4-FFF2-40B4-BE49-F238E27FC236}">
                <a16:creationId xmlns:a16="http://schemas.microsoft.com/office/drawing/2014/main" id="{7E404FC2-13D9-66F0-8158-99E646761D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0742" y="2074948"/>
            <a:ext cx="5765265" cy="4795137"/>
          </a:xfrm>
          <a:prstGeom prst="rect">
            <a:avLst/>
          </a:prstGeom>
          <a:noFill/>
          <a:extLst>
            <a:ext uri="{909E8E84-426E-40DD-AFC4-6F175D3DCCD1}">
              <a14:hiddenFill xmlns:a14="http://schemas.microsoft.com/office/drawing/2010/main">
                <a:solidFill>
                  <a:srgbClr val="FFFFFF"/>
                </a:solidFill>
              </a14:hiddenFill>
            </a:ext>
          </a:extLst>
        </p:spPr>
      </p:pic>
      <p:sp>
        <p:nvSpPr>
          <p:cNvPr id="13315" name="Symbol zastępczy zawartości 2"/>
          <p:cNvSpPr>
            <a:spLocks noGrp="1"/>
          </p:cNvSpPr>
          <p:nvPr>
            <p:ph idx="1"/>
          </p:nvPr>
        </p:nvSpPr>
        <p:spPr>
          <a:xfrm>
            <a:off x="2865551" y="1393016"/>
            <a:ext cx="7239000" cy="3141662"/>
          </a:xfrm>
        </p:spPr>
        <p:txBody>
          <a:bodyPr/>
          <a:lstStyle/>
          <a:p>
            <a:pPr eaLnBrk="1" hangingPunct="1"/>
            <a:r>
              <a:rPr lang="pl-PL" altLang="pl-PL" b="1" i="1" dirty="0">
                <a:solidFill>
                  <a:srgbClr val="C00000"/>
                </a:solidFill>
              </a:rPr>
              <a:t>WOLNOŚĆ – naturalne powołanie człowieka</a:t>
            </a:r>
          </a:p>
          <a:p>
            <a:pPr eaLnBrk="1" hangingPunct="1"/>
            <a:r>
              <a:rPr lang="pl-PL" altLang="pl-PL" dirty="0">
                <a:solidFill>
                  <a:srgbClr val="C00000"/>
                </a:solidFill>
              </a:rPr>
              <a:t>NAJWAŻNIEJSZA</a:t>
            </a:r>
            <a:r>
              <a:rPr lang="pl-PL" altLang="pl-PL" dirty="0"/>
              <a:t>! – brak zgody na zniewolenie, cel sam w sobie</a:t>
            </a:r>
          </a:p>
        </p:txBody>
      </p:sp>
    </p:spTree>
    <p:extLst>
      <p:ext uri="{BB962C8B-B14F-4D97-AF65-F5344CB8AC3E}">
        <p14:creationId xmlns:p14="http://schemas.microsoft.com/office/powerpoint/2010/main" val="2724249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9D1F081-CD4E-F9AE-A1A3-368CE2C6FFA7}"/>
              </a:ext>
            </a:extLst>
          </p:cNvPr>
          <p:cNvSpPr>
            <a:spLocks noGrp="1"/>
          </p:cNvSpPr>
          <p:nvPr>
            <p:ph type="title"/>
          </p:nvPr>
        </p:nvSpPr>
        <p:spPr/>
        <p:txBody>
          <a:bodyPr/>
          <a:lstStyle/>
          <a:p>
            <a:pPr algn="r"/>
            <a:r>
              <a:rPr lang="pl-PL" dirty="0"/>
              <a:t>muzyka</a:t>
            </a:r>
          </a:p>
        </p:txBody>
      </p:sp>
      <p:sp>
        <p:nvSpPr>
          <p:cNvPr id="3" name="Symbol zastępczy zawartości 2">
            <a:extLst>
              <a:ext uri="{FF2B5EF4-FFF2-40B4-BE49-F238E27FC236}">
                <a16:creationId xmlns:a16="http://schemas.microsoft.com/office/drawing/2014/main" id="{5663092C-07F0-0100-3867-35B359666247}"/>
              </a:ext>
            </a:extLst>
          </p:cNvPr>
          <p:cNvSpPr>
            <a:spLocks noGrp="1"/>
          </p:cNvSpPr>
          <p:nvPr>
            <p:ph idx="1"/>
          </p:nvPr>
        </p:nvSpPr>
        <p:spPr>
          <a:xfrm>
            <a:off x="142752" y="984430"/>
            <a:ext cx="5026408" cy="4679250"/>
          </a:xfrm>
        </p:spPr>
        <p:txBody>
          <a:bodyPr/>
          <a:lstStyle/>
          <a:p>
            <a:pPr algn="just"/>
            <a:r>
              <a:rPr lang="pl-PL" dirty="0"/>
              <a:t>Ludwig van Beethoven – wprowadził do utworów ogromną </a:t>
            </a:r>
            <a:r>
              <a:rPr lang="pl-PL" b="1" dirty="0"/>
              <a:t>uczuciowość</a:t>
            </a:r>
            <a:r>
              <a:rPr lang="pl-PL" dirty="0"/>
              <a:t> , przełamał tradycyjne formy wyrazu, wyrażał przez muzykę </a:t>
            </a:r>
            <a:r>
              <a:rPr lang="pl-PL" b="1" dirty="0"/>
              <a:t>idee wolnościowe, bunt, pesymizm</a:t>
            </a:r>
          </a:p>
          <a:p>
            <a:pPr algn="just"/>
            <a:r>
              <a:rPr lang="pl-PL" b="1" dirty="0"/>
              <a:t>opera</a:t>
            </a:r>
            <a:r>
              <a:rPr lang="pl-PL" dirty="0"/>
              <a:t> – łączyła muzykę z literaturą i teatrem, libretto – powiązane z tradycją ludową </a:t>
            </a:r>
            <a:br>
              <a:rPr lang="pl-PL" dirty="0"/>
            </a:br>
            <a:r>
              <a:rPr lang="pl-PL" dirty="0"/>
              <a:t>i baśniowością; Hector Berlioz, </a:t>
            </a:r>
            <a:r>
              <a:rPr lang="pl-PL" dirty="0" err="1"/>
              <a:t>Gioacchino</a:t>
            </a:r>
            <a:r>
              <a:rPr lang="pl-PL" dirty="0"/>
              <a:t> Rosini, Giuseppe Verdi, Carl Maria von </a:t>
            </a:r>
            <a:r>
              <a:rPr lang="pl-PL" dirty="0" err="1"/>
              <a:t>Werer</a:t>
            </a:r>
            <a:r>
              <a:rPr lang="pl-PL" dirty="0"/>
              <a:t>, </a:t>
            </a:r>
            <a:r>
              <a:rPr lang="pl-PL" dirty="0" err="1"/>
              <a:t>Wryszard</a:t>
            </a:r>
            <a:r>
              <a:rPr lang="pl-PL" dirty="0"/>
              <a:t> Wagner</a:t>
            </a:r>
          </a:p>
          <a:p>
            <a:pPr algn="just"/>
            <a:r>
              <a:rPr lang="pl-PL" b="1" dirty="0"/>
              <a:t>muzyka symfoniczna </a:t>
            </a:r>
            <a:r>
              <a:rPr lang="pl-PL" dirty="0"/>
              <a:t>– utwory instrumentalne jako najlepsze do wyrażania pierwiastka irracjonalnego; Franciszek Schubert</a:t>
            </a:r>
          </a:p>
          <a:p>
            <a:pPr algn="just"/>
            <a:r>
              <a:rPr lang="pl-PL" b="1" dirty="0"/>
              <a:t>fortepian</a:t>
            </a:r>
            <a:r>
              <a:rPr lang="pl-PL" dirty="0"/>
              <a:t> dawał szanse na popisy wirtuozerskie </a:t>
            </a:r>
            <a:br>
              <a:rPr lang="pl-PL" dirty="0"/>
            </a:br>
            <a:r>
              <a:rPr lang="pl-PL" dirty="0"/>
              <a:t>i przekazywania wzruszeń</a:t>
            </a:r>
          </a:p>
          <a:p>
            <a:pPr algn="just"/>
            <a:r>
              <a:rPr lang="pl-PL" dirty="0"/>
              <a:t>IMPROWIZACJA – mistrzem był Fryderyk Szopen</a:t>
            </a:r>
          </a:p>
          <a:p>
            <a:pPr algn="just"/>
            <a:r>
              <a:rPr lang="pl-PL" dirty="0"/>
              <a:t>Robert Schuman, Ferens Liszt, Johannes Brahms</a:t>
            </a:r>
          </a:p>
        </p:txBody>
      </p:sp>
      <p:sp>
        <p:nvSpPr>
          <p:cNvPr id="4" name="Symbol zastępczy stopki 3">
            <a:extLst>
              <a:ext uri="{FF2B5EF4-FFF2-40B4-BE49-F238E27FC236}">
                <a16:creationId xmlns:a16="http://schemas.microsoft.com/office/drawing/2014/main" id="{BB1C4A10-3A85-CAA8-92D6-9FB830ECD9F8}"/>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B1F5795A-1DC7-67E0-A3E4-8F3642191F34}"/>
              </a:ext>
            </a:extLst>
          </p:cNvPr>
          <p:cNvSpPr>
            <a:spLocks noGrp="1"/>
          </p:cNvSpPr>
          <p:nvPr>
            <p:ph type="sldNum" sz="quarter" idx="12"/>
          </p:nvPr>
        </p:nvSpPr>
        <p:spPr/>
        <p:txBody>
          <a:bodyPr/>
          <a:lstStyle/>
          <a:p>
            <a:fld id="{C9D865F8-0A9D-4A3F-A4C2-2F2ED03C1900}" type="slidenum">
              <a:rPr lang="pl-PL" smtClean="0"/>
              <a:pPr/>
              <a:t>19</a:t>
            </a:fld>
            <a:endParaRPr lang="pl-PL"/>
          </a:p>
        </p:txBody>
      </p:sp>
      <p:pic>
        <p:nvPicPr>
          <p:cNvPr id="1026" name="Picture 2">
            <a:extLst>
              <a:ext uri="{FF2B5EF4-FFF2-40B4-BE49-F238E27FC236}">
                <a16:creationId xmlns:a16="http://schemas.microsoft.com/office/drawing/2014/main" id="{C8FAF4D2-90D2-B84D-909C-C6DBD69D21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4591" y="984430"/>
            <a:ext cx="6817409" cy="467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161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2191404-8740-E5BB-39EA-DC752138CBF6}"/>
              </a:ext>
            </a:extLst>
          </p:cNvPr>
          <p:cNvSpPr>
            <a:spLocks noGrp="1"/>
          </p:cNvSpPr>
          <p:nvPr>
            <p:ph type="title"/>
          </p:nvPr>
        </p:nvSpPr>
        <p:spPr/>
        <p:txBody>
          <a:bodyPr/>
          <a:lstStyle/>
          <a:p>
            <a:r>
              <a:rPr lang="pl-PL" dirty="0"/>
              <a:t>malarstwo</a:t>
            </a:r>
          </a:p>
        </p:txBody>
      </p:sp>
      <p:sp>
        <p:nvSpPr>
          <p:cNvPr id="3" name="Symbol zastępczy zawartości 2">
            <a:extLst>
              <a:ext uri="{FF2B5EF4-FFF2-40B4-BE49-F238E27FC236}">
                <a16:creationId xmlns:a16="http://schemas.microsoft.com/office/drawing/2014/main" id="{E3FE9715-0E6E-6CFB-2779-697335C3C4CB}"/>
              </a:ext>
            </a:extLst>
          </p:cNvPr>
          <p:cNvSpPr>
            <a:spLocks noGrp="1"/>
          </p:cNvSpPr>
          <p:nvPr>
            <p:ph idx="1"/>
          </p:nvPr>
        </p:nvSpPr>
        <p:spPr>
          <a:xfrm>
            <a:off x="432000" y="1512000"/>
            <a:ext cx="6304702" cy="4679250"/>
          </a:xfrm>
        </p:spPr>
        <p:txBody>
          <a:bodyPr/>
          <a:lstStyle/>
          <a:p>
            <a:pPr algn="just"/>
            <a:r>
              <a:rPr lang="pl-PL" sz="2000" dirty="0"/>
              <a:t>duchowość i emocjonalność</a:t>
            </a:r>
          </a:p>
          <a:p>
            <a:pPr algn="just"/>
            <a:r>
              <a:rPr lang="pl-PL" sz="2000" dirty="0"/>
              <a:t>sztuka pejzażu – dzikie leśne ostępy, góry i wzburzone morze</a:t>
            </a:r>
          </a:p>
          <a:p>
            <a:pPr algn="just"/>
            <a:r>
              <a:rPr lang="pl-PL" sz="2000" dirty="0"/>
              <a:t>John </a:t>
            </a:r>
            <a:r>
              <a:rPr lang="pl-PL" sz="2000" dirty="0" err="1"/>
              <a:t>Constable</a:t>
            </a:r>
            <a:r>
              <a:rPr lang="pl-PL" sz="2000" dirty="0"/>
              <a:t>, William Turner</a:t>
            </a:r>
          </a:p>
          <a:p>
            <a:pPr algn="just"/>
            <a:r>
              <a:rPr lang="pl-PL" sz="2000" dirty="0"/>
              <a:t>noc jako sceneria rozmyślań, miłosnych spotkań, </a:t>
            </a:r>
            <a:br>
              <a:rPr lang="pl-PL" sz="2000" dirty="0"/>
            </a:br>
            <a:r>
              <a:rPr lang="pl-PL" sz="2000" dirty="0"/>
              <a:t>w tajemniczym mroku kryły się duchy, tło niepokojących, irracjonalnych zdarzeń</a:t>
            </a:r>
          </a:p>
          <a:p>
            <a:pPr algn="just"/>
            <a:r>
              <a:rPr lang="pl-PL" sz="2000" dirty="0"/>
              <a:t>nastrój niezwykły, tajemniczy, zagadkowy</a:t>
            </a:r>
          </a:p>
          <a:p>
            <a:pPr algn="just"/>
            <a:r>
              <a:rPr lang="pl-PL" sz="2000" dirty="0"/>
              <a:t>Caspar David Friedrich, Johann Heinrich </a:t>
            </a:r>
            <a:r>
              <a:rPr lang="pl-PL" sz="2000" dirty="0" err="1"/>
              <a:t>Fussli</a:t>
            </a:r>
            <a:endParaRPr lang="pl-PL" sz="2000" dirty="0"/>
          </a:p>
          <a:p>
            <a:pPr algn="just"/>
            <a:endParaRPr lang="pl-PL" sz="2000" dirty="0"/>
          </a:p>
        </p:txBody>
      </p:sp>
      <p:sp>
        <p:nvSpPr>
          <p:cNvPr id="4" name="Symbol zastępczy stopki 3">
            <a:extLst>
              <a:ext uri="{FF2B5EF4-FFF2-40B4-BE49-F238E27FC236}">
                <a16:creationId xmlns:a16="http://schemas.microsoft.com/office/drawing/2014/main" id="{0CEEC826-DF1F-20D6-5700-E6115D244326}"/>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2DCE9059-60E9-EBB3-2F46-BCED56DF5076}"/>
              </a:ext>
            </a:extLst>
          </p:cNvPr>
          <p:cNvSpPr>
            <a:spLocks noGrp="1"/>
          </p:cNvSpPr>
          <p:nvPr>
            <p:ph type="sldNum" sz="quarter" idx="12"/>
          </p:nvPr>
        </p:nvSpPr>
        <p:spPr/>
        <p:txBody>
          <a:bodyPr/>
          <a:lstStyle/>
          <a:p>
            <a:fld id="{C9D865F8-0A9D-4A3F-A4C2-2F2ED03C1900}" type="slidenum">
              <a:rPr lang="pl-PL" smtClean="0"/>
              <a:pPr/>
              <a:t>20</a:t>
            </a:fld>
            <a:endParaRPr lang="pl-PL"/>
          </a:p>
        </p:txBody>
      </p:sp>
      <p:pic>
        <p:nvPicPr>
          <p:cNvPr id="2050" name="Picture 2">
            <a:extLst>
              <a:ext uri="{FF2B5EF4-FFF2-40B4-BE49-F238E27FC236}">
                <a16:creationId xmlns:a16="http://schemas.microsoft.com/office/drawing/2014/main" id="{8C574977-D94A-AF8D-C1DB-F110740DF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0563" y="54649"/>
            <a:ext cx="5151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47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0D1440E-5712-E2C2-8163-CFA469AF4789}"/>
              </a:ext>
            </a:extLst>
          </p:cNvPr>
          <p:cNvSpPr>
            <a:spLocks noGrp="1"/>
          </p:cNvSpPr>
          <p:nvPr>
            <p:ph type="title"/>
          </p:nvPr>
        </p:nvSpPr>
        <p:spPr>
          <a:xfrm>
            <a:off x="152082" y="3968779"/>
            <a:ext cx="11328000" cy="432000"/>
          </a:xfrm>
        </p:spPr>
        <p:txBody>
          <a:bodyPr/>
          <a:lstStyle/>
          <a:p>
            <a:r>
              <a:rPr lang="pl-PL" dirty="0"/>
              <a:t>malarstwo</a:t>
            </a:r>
          </a:p>
        </p:txBody>
      </p:sp>
      <p:sp>
        <p:nvSpPr>
          <p:cNvPr id="3" name="Symbol zastępczy zawartości 2">
            <a:extLst>
              <a:ext uri="{FF2B5EF4-FFF2-40B4-BE49-F238E27FC236}">
                <a16:creationId xmlns:a16="http://schemas.microsoft.com/office/drawing/2014/main" id="{A2267C3B-9456-6048-33DC-0FEDDF3B4585}"/>
              </a:ext>
            </a:extLst>
          </p:cNvPr>
          <p:cNvSpPr>
            <a:spLocks noGrp="1"/>
          </p:cNvSpPr>
          <p:nvPr>
            <p:ph idx="1"/>
          </p:nvPr>
        </p:nvSpPr>
        <p:spPr>
          <a:xfrm>
            <a:off x="76041" y="-246802"/>
            <a:ext cx="12039918" cy="1059502"/>
          </a:xfrm>
        </p:spPr>
        <p:txBody>
          <a:bodyPr/>
          <a:lstStyle/>
          <a:p>
            <a:pPr algn="just"/>
            <a:endParaRPr lang="pl-PL" sz="2000" dirty="0"/>
          </a:p>
          <a:p>
            <a:pPr algn="just"/>
            <a:r>
              <a:rPr lang="pl-PL" sz="2000" dirty="0"/>
              <a:t>We Francji </a:t>
            </a:r>
            <a:r>
              <a:rPr lang="pl-PL" sz="2000" dirty="0" err="1"/>
              <a:t>Theodore</a:t>
            </a:r>
            <a:r>
              <a:rPr lang="pl-PL" sz="2000" dirty="0"/>
              <a:t> </a:t>
            </a:r>
            <a:r>
              <a:rPr lang="pl-PL" sz="2000" dirty="0" err="1"/>
              <a:t>Gericault</a:t>
            </a:r>
            <a:r>
              <a:rPr lang="pl-PL" sz="2000" dirty="0"/>
              <a:t> i </a:t>
            </a:r>
            <a:r>
              <a:rPr lang="pl-PL" sz="2000" dirty="0" err="1"/>
              <a:t>Eugene</a:t>
            </a:r>
            <a:r>
              <a:rPr lang="pl-PL" sz="2000" dirty="0"/>
              <a:t> Delacroix ukazywali </a:t>
            </a:r>
            <a:r>
              <a:rPr lang="pl-PL" sz="2000" b="1" dirty="0"/>
              <a:t>brutalną prawdę o świecie i ludziach </a:t>
            </a:r>
            <a:r>
              <a:rPr lang="pl-PL" sz="2000" dirty="0"/>
              <a:t>1. poł. XIX w., zwracali uwagę na dramatyzm dziejów; wielofigurowe, dynamiczne kompozycje przedstawiające </a:t>
            </a:r>
            <a:r>
              <a:rPr lang="pl-PL" sz="2000" b="1" dirty="0"/>
              <a:t>sceny bitewne, walkę z żywiołem, szaleństwo i przerażenie</a:t>
            </a:r>
          </a:p>
          <a:p>
            <a:pPr algn="just"/>
            <a:r>
              <a:rPr lang="pl-PL" sz="2000" dirty="0"/>
              <a:t>W Hiszpani Francisco </a:t>
            </a:r>
            <a:r>
              <a:rPr lang="pl-PL" sz="2000" dirty="0" err="1"/>
              <a:t>Goya</a:t>
            </a:r>
            <a:r>
              <a:rPr lang="pl-PL" sz="2000" dirty="0"/>
              <a:t> przedstawiał pełne okrucieństwa </a:t>
            </a:r>
            <a:r>
              <a:rPr lang="pl-PL" sz="2000" b="1" dirty="0"/>
              <a:t>sceny wojenne.</a:t>
            </a:r>
          </a:p>
          <a:p>
            <a:pPr algn="just"/>
            <a:r>
              <a:rPr lang="pl-PL" sz="2000" dirty="0"/>
              <a:t>William Blake łączył malarstwo z twórczością literacką; wizjoner, który wyrażał bunt przeciwko kanonom w sztuce; </a:t>
            </a:r>
          </a:p>
          <a:p>
            <a:pPr algn="just"/>
            <a:endParaRPr lang="pl-PL" sz="2000" b="1" dirty="0"/>
          </a:p>
        </p:txBody>
      </p:sp>
      <p:sp>
        <p:nvSpPr>
          <p:cNvPr id="4" name="Symbol zastępczy stopki 3">
            <a:extLst>
              <a:ext uri="{FF2B5EF4-FFF2-40B4-BE49-F238E27FC236}">
                <a16:creationId xmlns:a16="http://schemas.microsoft.com/office/drawing/2014/main" id="{433F5682-3E9B-C447-C17C-A4F2153F788F}"/>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C60B285-2A8B-4726-2BB5-DF81D4661511}"/>
              </a:ext>
            </a:extLst>
          </p:cNvPr>
          <p:cNvSpPr>
            <a:spLocks noGrp="1"/>
          </p:cNvSpPr>
          <p:nvPr>
            <p:ph type="sldNum" sz="quarter" idx="12"/>
          </p:nvPr>
        </p:nvSpPr>
        <p:spPr/>
        <p:txBody>
          <a:bodyPr/>
          <a:lstStyle/>
          <a:p>
            <a:fld id="{C9D865F8-0A9D-4A3F-A4C2-2F2ED03C1900}" type="slidenum">
              <a:rPr lang="pl-PL" smtClean="0"/>
              <a:pPr/>
              <a:t>21</a:t>
            </a:fld>
            <a:endParaRPr lang="pl-PL"/>
          </a:p>
        </p:txBody>
      </p:sp>
      <p:pic>
        <p:nvPicPr>
          <p:cNvPr id="3074" name="Picture 2">
            <a:extLst>
              <a:ext uri="{FF2B5EF4-FFF2-40B4-BE49-F238E27FC236}">
                <a16:creationId xmlns:a16="http://schemas.microsoft.com/office/drawing/2014/main" id="{33D79AFB-1495-1CA7-8350-E70B265C9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4327" y="1940767"/>
            <a:ext cx="3327673" cy="488299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22F8BF70-FBBB-A20C-3596-19DBF1FB0F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5206" y="1940767"/>
            <a:ext cx="5809212" cy="4862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6151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87B707-F392-611A-1B08-0A0D1CABF493}"/>
              </a:ext>
            </a:extLst>
          </p:cNvPr>
          <p:cNvSpPr>
            <a:spLocks noGrp="1"/>
          </p:cNvSpPr>
          <p:nvPr>
            <p:ph type="title"/>
          </p:nvPr>
        </p:nvSpPr>
        <p:spPr/>
        <p:txBody>
          <a:bodyPr/>
          <a:lstStyle/>
          <a:p>
            <a:pPr algn="r"/>
            <a:r>
              <a:rPr lang="pl-PL" dirty="0"/>
              <a:t>teatr</a:t>
            </a:r>
          </a:p>
        </p:txBody>
      </p:sp>
      <p:sp>
        <p:nvSpPr>
          <p:cNvPr id="3" name="Symbol zastępczy zawartości 2">
            <a:extLst>
              <a:ext uri="{FF2B5EF4-FFF2-40B4-BE49-F238E27FC236}">
                <a16:creationId xmlns:a16="http://schemas.microsoft.com/office/drawing/2014/main" id="{6B4A3A46-7F46-4667-1409-2DF0DEB41D57}"/>
              </a:ext>
            </a:extLst>
          </p:cNvPr>
          <p:cNvSpPr>
            <a:spLocks noGrp="1"/>
          </p:cNvSpPr>
          <p:nvPr>
            <p:ph idx="1"/>
          </p:nvPr>
        </p:nvSpPr>
        <p:spPr>
          <a:xfrm>
            <a:off x="174825" y="432000"/>
            <a:ext cx="6169991" cy="4679250"/>
          </a:xfrm>
        </p:spPr>
        <p:txBody>
          <a:bodyPr/>
          <a:lstStyle/>
          <a:p>
            <a:pPr algn="just"/>
            <a:r>
              <a:rPr lang="pl-PL" dirty="0"/>
              <a:t>w 1. poł. XIX w. ukształtowały go procesy społeczne, które doprowadziły do wzrostu mieszczaństwa – to właśnie oni stali się odbiorcami widowisk teatralnych, co z kolei wpływało na repertuar</a:t>
            </a:r>
          </a:p>
          <a:p>
            <a:pPr algn="just"/>
            <a:r>
              <a:rPr lang="pl-PL" b="1" dirty="0"/>
              <a:t>teatry bulwarowe </a:t>
            </a:r>
            <a:r>
              <a:rPr lang="pl-PL" dirty="0"/>
              <a:t>– lekki, komediowy repertuar, łzawe historie miłosne, krwawe widowiska, ponure tragedie losu</a:t>
            </a:r>
          </a:p>
          <a:p>
            <a:pPr algn="just"/>
            <a:r>
              <a:rPr lang="pl-PL" dirty="0"/>
              <a:t>widowiskowe </a:t>
            </a:r>
            <a:r>
              <a:rPr lang="pl-PL" b="1" dirty="0"/>
              <a:t>efekty</a:t>
            </a:r>
            <a:r>
              <a:rPr lang="pl-PL" dirty="0"/>
              <a:t> – </a:t>
            </a:r>
            <a:r>
              <a:rPr lang="pl-PL" b="1" dirty="0"/>
              <a:t>oświetlenie gazowe </a:t>
            </a:r>
            <a:r>
              <a:rPr lang="pl-PL" dirty="0"/>
              <a:t>-&gt; magia i niezwykłość, maszyneria, dzięki której aktorzy mogli zapadać się pod ziemię lub unosić w powietrzu</a:t>
            </a:r>
          </a:p>
          <a:p>
            <a:pPr algn="just"/>
            <a:r>
              <a:rPr lang="pl-PL" b="1" dirty="0"/>
              <a:t>efekty dźwiękowe </a:t>
            </a:r>
            <a:r>
              <a:rPr lang="pl-PL" dirty="0"/>
              <a:t>– szum wiatru, odgłosy burzy, śpiew ptaków, nastrojowa muzyka</a:t>
            </a:r>
          </a:p>
          <a:p>
            <a:pPr algn="just"/>
            <a:r>
              <a:rPr lang="pl-PL" dirty="0"/>
              <a:t>inscenizator dbał o efektowność widowiska, aktor miał przekazywać prawdę uczuć i przeżyć bohatera</a:t>
            </a:r>
          </a:p>
          <a:p>
            <a:pPr algn="just"/>
            <a:r>
              <a:rPr lang="pl-PL" b="1" dirty="0"/>
              <a:t>tekst był inspiracją do stworzenia monumentalnego widowiska </a:t>
            </a:r>
            <a:r>
              <a:rPr lang="pl-PL" dirty="0"/>
              <a:t>z elementami malarskimi i muzycznymi -&gt; </a:t>
            </a:r>
          </a:p>
          <a:p>
            <a:pPr marL="0" indent="0" algn="just">
              <a:buNone/>
            </a:pPr>
            <a:r>
              <a:rPr lang="pl-PL" b="1" dirty="0"/>
              <a:t>synteza sztuk – </a:t>
            </a:r>
            <a:r>
              <a:rPr lang="pl-PL" dirty="0"/>
              <a:t>łączenie w jednym utworze elementów zaczerpniętych z różnych dziedzin sztuki</a:t>
            </a:r>
          </a:p>
          <a:p>
            <a:pPr algn="just"/>
            <a:r>
              <a:rPr lang="pl-PL" dirty="0"/>
              <a:t>romantycy pragnęli stworzyć dzieło totalne, spajającego różne sztuki, poezję, malarstwo, taniec, muzykę</a:t>
            </a:r>
          </a:p>
          <a:p>
            <a:pPr algn="just"/>
            <a:endParaRPr lang="pl-PL" b="1" dirty="0"/>
          </a:p>
          <a:p>
            <a:pPr algn="just"/>
            <a:endParaRPr lang="pl-PL" b="1" dirty="0"/>
          </a:p>
        </p:txBody>
      </p:sp>
      <p:sp>
        <p:nvSpPr>
          <p:cNvPr id="4" name="Symbol zastępczy stopki 3">
            <a:extLst>
              <a:ext uri="{FF2B5EF4-FFF2-40B4-BE49-F238E27FC236}">
                <a16:creationId xmlns:a16="http://schemas.microsoft.com/office/drawing/2014/main" id="{F2F5620B-64D1-6658-7D47-E8F207E88A9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F243561A-2817-0387-809B-0B0B6DE69A2E}"/>
              </a:ext>
            </a:extLst>
          </p:cNvPr>
          <p:cNvSpPr>
            <a:spLocks noGrp="1"/>
          </p:cNvSpPr>
          <p:nvPr>
            <p:ph type="sldNum" sz="quarter" idx="12"/>
          </p:nvPr>
        </p:nvSpPr>
        <p:spPr/>
        <p:txBody>
          <a:bodyPr/>
          <a:lstStyle/>
          <a:p>
            <a:fld id="{C9D865F8-0A9D-4A3F-A4C2-2F2ED03C1900}" type="slidenum">
              <a:rPr lang="pl-PL" smtClean="0"/>
              <a:pPr/>
              <a:t>22</a:t>
            </a:fld>
            <a:endParaRPr lang="pl-PL"/>
          </a:p>
        </p:txBody>
      </p:sp>
      <p:pic>
        <p:nvPicPr>
          <p:cNvPr id="7" name="Obraz 6">
            <a:extLst>
              <a:ext uri="{FF2B5EF4-FFF2-40B4-BE49-F238E27FC236}">
                <a16:creationId xmlns:a16="http://schemas.microsoft.com/office/drawing/2014/main" id="{D305199B-D1E8-4A1D-0009-0BA42AB372D1}"/>
              </a:ext>
            </a:extLst>
          </p:cNvPr>
          <p:cNvPicPr>
            <a:picLocks noChangeAspect="1"/>
          </p:cNvPicPr>
          <p:nvPr/>
        </p:nvPicPr>
        <p:blipFill>
          <a:blip r:embed="rId2"/>
          <a:stretch>
            <a:fillRect/>
          </a:stretch>
        </p:blipFill>
        <p:spPr>
          <a:xfrm>
            <a:off x="6467475" y="864204"/>
            <a:ext cx="5724525" cy="4784185"/>
          </a:xfrm>
          <a:prstGeom prst="rect">
            <a:avLst/>
          </a:prstGeom>
        </p:spPr>
      </p:pic>
    </p:spTree>
    <p:extLst>
      <p:ext uri="{BB962C8B-B14F-4D97-AF65-F5344CB8AC3E}">
        <p14:creationId xmlns:p14="http://schemas.microsoft.com/office/powerpoint/2010/main" val="504724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18964D-1FDE-F077-B614-FD4C00877DF2}"/>
              </a:ext>
            </a:extLst>
          </p:cNvPr>
          <p:cNvSpPr>
            <a:spLocks noGrp="1"/>
          </p:cNvSpPr>
          <p:nvPr>
            <p:ph type="title"/>
          </p:nvPr>
        </p:nvSpPr>
        <p:spPr/>
        <p:txBody>
          <a:bodyPr/>
          <a:lstStyle/>
          <a:p>
            <a:r>
              <a:rPr lang="pl-PL" dirty="0"/>
              <a:t>na ziemiach polskich</a:t>
            </a:r>
          </a:p>
        </p:txBody>
      </p:sp>
      <p:sp>
        <p:nvSpPr>
          <p:cNvPr id="3" name="Symbol zastępczy zawartości 2">
            <a:extLst>
              <a:ext uri="{FF2B5EF4-FFF2-40B4-BE49-F238E27FC236}">
                <a16:creationId xmlns:a16="http://schemas.microsoft.com/office/drawing/2014/main" id="{40630334-DFC9-F7E2-C200-9862D056EA3E}"/>
              </a:ext>
            </a:extLst>
          </p:cNvPr>
          <p:cNvSpPr>
            <a:spLocks noGrp="1"/>
          </p:cNvSpPr>
          <p:nvPr>
            <p:ph idx="1"/>
          </p:nvPr>
        </p:nvSpPr>
        <p:spPr>
          <a:xfrm>
            <a:off x="432000" y="1512000"/>
            <a:ext cx="7359061" cy="4679250"/>
          </a:xfrm>
        </p:spPr>
        <p:txBody>
          <a:bodyPr/>
          <a:lstStyle/>
          <a:p>
            <a:pPr algn="just"/>
            <a:r>
              <a:rPr lang="pl-PL" dirty="0"/>
              <a:t>schyłek XVIII w. – Polska traci niepodległość, naród jest podzielony, traci warunki rozwoju społecznego, cywilizacyjnego</a:t>
            </a:r>
          </a:p>
          <a:p>
            <a:pPr algn="just"/>
            <a:r>
              <a:rPr lang="pl-PL" dirty="0"/>
              <a:t>poezja miała wyrażać </a:t>
            </a:r>
            <a:r>
              <a:rPr lang="pl-PL" b="1" dirty="0"/>
              <a:t>istotę i ducha narodu</a:t>
            </a:r>
          </a:p>
          <a:p>
            <a:pPr algn="just"/>
            <a:r>
              <a:rPr lang="pl-PL" dirty="0"/>
              <a:t>powstanie listopadowe (1830-1831) – wielu twórców musiało udać się na </a:t>
            </a:r>
            <a:r>
              <a:rPr lang="pl-PL" b="1" dirty="0"/>
              <a:t>emigrację</a:t>
            </a:r>
          </a:p>
          <a:p>
            <a:pPr algn="just"/>
            <a:r>
              <a:rPr lang="pl-PL" b="1" dirty="0"/>
              <a:t>przed powstaniem – tradycje narodowe i historia, po powstaniu – przyczyny klęski</a:t>
            </a:r>
          </a:p>
          <a:p>
            <a:pPr algn="just"/>
            <a:r>
              <a:rPr lang="pl-PL" dirty="0"/>
              <a:t>idee historiozoficzne wyrastające z refleksji nad przeszłością</a:t>
            </a:r>
            <a:br>
              <a:rPr lang="pl-PL" dirty="0"/>
            </a:br>
            <a:r>
              <a:rPr lang="pl-PL" dirty="0"/>
              <a:t> i mechanizmami różnych wydarzeń dziejowych</a:t>
            </a:r>
          </a:p>
          <a:p>
            <a:pPr algn="just"/>
            <a:r>
              <a:rPr lang="pl-PL" dirty="0"/>
              <a:t>na emigracji pisali Adam Mickiewicz, Juliusz Słowacki, Cyprian Kamil Norwid</a:t>
            </a:r>
          </a:p>
          <a:p>
            <a:pPr algn="just"/>
            <a:r>
              <a:rPr lang="pl-PL" dirty="0"/>
              <a:t>w kraju: Antoni Malczewski, Seweryn Goszczyński, Aleksander Fredro, Józef Ignacy Kraszewski</a:t>
            </a:r>
          </a:p>
        </p:txBody>
      </p:sp>
      <p:sp>
        <p:nvSpPr>
          <p:cNvPr id="4" name="Symbol zastępczy stopki 3">
            <a:extLst>
              <a:ext uri="{FF2B5EF4-FFF2-40B4-BE49-F238E27FC236}">
                <a16:creationId xmlns:a16="http://schemas.microsoft.com/office/drawing/2014/main" id="{636C97B8-E30C-F496-362E-C9F69B8FF36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AD70828C-F8D1-07B5-6419-6D125235FCEA}"/>
              </a:ext>
            </a:extLst>
          </p:cNvPr>
          <p:cNvSpPr>
            <a:spLocks noGrp="1"/>
          </p:cNvSpPr>
          <p:nvPr>
            <p:ph type="sldNum" sz="quarter" idx="12"/>
          </p:nvPr>
        </p:nvSpPr>
        <p:spPr/>
        <p:txBody>
          <a:bodyPr/>
          <a:lstStyle/>
          <a:p>
            <a:fld id="{C9D865F8-0A9D-4A3F-A4C2-2F2ED03C1900}" type="slidenum">
              <a:rPr lang="pl-PL" smtClean="0"/>
              <a:pPr/>
              <a:t>23</a:t>
            </a:fld>
            <a:endParaRPr lang="pl-PL"/>
          </a:p>
        </p:txBody>
      </p:sp>
      <p:sp>
        <p:nvSpPr>
          <p:cNvPr id="6" name="Symbol zastępczy zawartości 2">
            <a:extLst>
              <a:ext uri="{FF2B5EF4-FFF2-40B4-BE49-F238E27FC236}">
                <a16:creationId xmlns:a16="http://schemas.microsoft.com/office/drawing/2014/main" id="{4AEB7437-4E5B-76AE-B68B-A431B1F8D01C}"/>
              </a:ext>
            </a:extLst>
          </p:cNvPr>
          <p:cNvSpPr txBox="1">
            <a:spLocks/>
          </p:cNvSpPr>
          <p:nvPr/>
        </p:nvSpPr>
        <p:spPr>
          <a:xfrm>
            <a:off x="8662237" y="205030"/>
            <a:ext cx="3097763" cy="2015656"/>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pl-PL" b="1" dirty="0"/>
              <a:t>historiozofia</a:t>
            </a:r>
            <a:r>
              <a:rPr lang="pl-PL" dirty="0"/>
              <a:t> – filozofia historii zajmująca się odkrywaniem sensu wydarzeń historycznych; próba stworzenia teorii wyjaśniającej przyczyny, cele i przemiany procesu dziejowego</a:t>
            </a:r>
          </a:p>
        </p:txBody>
      </p:sp>
      <p:pic>
        <p:nvPicPr>
          <p:cNvPr id="6146" name="Picture 2" descr="Literatura polska – romantyzm – Wikipedia, wolna encyklopedia">
            <a:extLst>
              <a:ext uri="{FF2B5EF4-FFF2-40B4-BE49-F238E27FC236}">
                <a16:creationId xmlns:a16="http://schemas.microsoft.com/office/drawing/2014/main" id="{00D5E47C-F7A9-B134-F360-54B2D00A1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0084" y="2460755"/>
            <a:ext cx="3571916" cy="4397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277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7036E9-0530-34BA-6D2B-AB4C610D4121}"/>
              </a:ext>
            </a:extLst>
          </p:cNvPr>
          <p:cNvSpPr>
            <a:spLocks noGrp="1"/>
          </p:cNvSpPr>
          <p:nvPr>
            <p:ph type="title"/>
          </p:nvPr>
        </p:nvSpPr>
        <p:spPr>
          <a:xfrm>
            <a:off x="432000" y="432000"/>
            <a:ext cx="5207934" cy="432000"/>
          </a:xfrm>
        </p:spPr>
        <p:txBody>
          <a:bodyPr/>
          <a:lstStyle/>
          <a:p>
            <a:r>
              <a:rPr lang="pl-PL" dirty="0"/>
              <a:t>literatura</a:t>
            </a:r>
          </a:p>
        </p:txBody>
      </p:sp>
      <p:sp>
        <p:nvSpPr>
          <p:cNvPr id="3" name="Symbol zastępczy zawartości 2">
            <a:extLst>
              <a:ext uri="{FF2B5EF4-FFF2-40B4-BE49-F238E27FC236}">
                <a16:creationId xmlns:a16="http://schemas.microsoft.com/office/drawing/2014/main" id="{28B4C47E-A185-63F4-3762-0C6C3D95E392}"/>
              </a:ext>
            </a:extLst>
          </p:cNvPr>
          <p:cNvSpPr>
            <a:spLocks noGrp="1"/>
          </p:cNvSpPr>
          <p:nvPr>
            <p:ph idx="1"/>
          </p:nvPr>
        </p:nvSpPr>
        <p:spPr>
          <a:xfrm>
            <a:off x="155193" y="952164"/>
            <a:ext cx="6129306" cy="4679250"/>
          </a:xfrm>
        </p:spPr>
        <p:txBody>
          <a:bodyPr/>
          <a:lstStyle/>
          <a:p>
            <a:r>
              <a:rPr lang="pl-PL" dirty="0"/>
              <a:t>ludowość jako fundament kultury narodowej</a:t>
            </a:r>
          </a:p>
          <a:p>
            <a:r>
              <a:rPr lang="pl-PL" dirty="0"/>
              <a:t>tematyka narodowa – aktualne problemy związane z utratą wolności w ujęciu symbolicznym, metaforycznym, wizjonerskim</a:t>
            </a:r>
          </a:p>
          <a:p>
            <a:r>
              <a:rPr lang="pl-PL" dirty="0"/>
              <a:t>historyzm jako analiza wydarzeń historycznych, ich sensu, przyczyn i skutków</a:t>
            </a:r>
          </a:p>
          <a:p>
            <a:r>
              <a:rPr lang="pl-PL" dirty="0"/>
              <a:t>miłość</a:t>
            </a:r>
          </a:p>
        </p:txBody>
      </p:sp>
      <p:sp>
        <p:nvSpPr>
          <p:cNvPr id="4" name="Symbol zastępczy stopki 3">
            <a:extLst>
              <a:ext uri="{FF2B5EF4-FFF2-40B4-BE49-F238E27FC236}">
                <a16:creationId xmlns:a16="http://schemas.microsoft.com/office/drawing/2014/main" id="{A41AD8C3-8B04-7304-66C4-D2058C32FBCE}"/>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ED968A05-8900-E4F3-0F03-DE5ABDE30B54}"/>
              </a:ext>
            </a:extLst>
          </p:cNvPr>
          <p:cNvSpPr>
            <a:spLocks noGrp="1"/>
          </p:cNvSpPr>
          <p:nvPr>
            <p:ph type="sldNum" sz="quarter" idx="12"/>
          </p:nvPr>
        </p:nvSpPr>
        <p:spPr/>
        <p:txBody>
          <a:bodyPr/>
          <a:lstStyle/>
          <a:p>
            <a:fld id="{C9D865F8-0A9D-4A3F-A4C2-2F2ED03C1900}" type="slidenum">
              <a:rPr lang="pl-PL" smtClean="0"/>
              <a:pPr/>
              <a:t>24</a:t>
            </a:fld>
            <a:endParaRPr lang="pl-PL"/>
          </a:p>
        </p:txBody>
      </p:sp>
      <p:pic>
        <p:nvPicPr>
          <p:cNvPr id="7170" name="Picture 2">
            <a:extLst>
              <a:ext uri="{FF2B5EF4-FFF2-40B4-BE49-F238E27FC236}">
                <a16:creationId xmlns:a16="http://schemas.microsoft.com/office/drawing/2014/main" id="{AEF3358A-98E4-8905-F62B-2830DEA87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2067" y="0"/>
            <a:ext cx="574833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53CC1D5A-F875-4222-9DE3-4B356D9D9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6546678" cy="337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295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525F92-FD06-CBC8-159E-E90121D5FC0D}"/>
              </a:ext>
            </a:extLst>
          </p:cNvPr>
          <p:cNvSpPr>
            <a:spLocks noGrp="1"/>
          </p:cNvSpPr>
          <p:nvPr>
            <p:ph type="title"/>
          </p:nvPr>
        </p:nvSpPr>
        <p:spPr>
          <a:xfrm>
            <a:off x="432000" y="48049"/>
            <a:ext cx="11328000" cy="432000"/>
          </a:xfrm>
        </p:spPr>
        <p:txBody>
          <a:bodyPr/>
          <a:lstStyle/>
          <a:p>
            <a:r>
              <a:rPr lang="pl-PL" dirty="0"/>
              <a:t>malarstwo polskie</a:t>
            </a:r>
          </a:p>
        </p:txBody>
      </p:sp>
      <p:sp>
        <p:nvSpPr>
          <p:cNvPr id="3" name="Symbol zastępczy zawartości 2">
            <a:extLst>
              <a:ext uri="{FF2B5EF4-FFF2-40B4-BE49-F238E27FC236}">
                <a16:creationId xmlns:a16="http://schemas.microsoft.com/office/drawing/2014/main" id="{964C1E4C-F601-DB7E-3AEE-C5FBA4696F3A}"/>
              </a:ext>
            </a:extLst>
          </p:cNvPr>
          <p:cNvSpPr>
            <a:spLocks noGrp="1"/>
          </p:cNvSpPr>
          <p:nvPr>
            <p:ph idx="1"/>
          </p:nvPr>
        </p:nvSpPr>
        <p:spPr>
          <a:xfrm>
            <a:off x="96098" y="600045"/>
            <a:ext cx="4768377" cy="2303743"/>
          </a:xfrm>
        </p:spPr>
        <p:txBody>
          <a:bodyPr/>
          <a:lstStyle/>
          <a:p>
            <a:pPr marL="0" indent="0" algn="just">
              <a:buNone/>
            </a:pPr>
            <a:r>
              <a:rPr lang="pl-PL" dirty="0"/>
              <a:t>Dwa nurty:</a:t>
            </a:r>
          </a:p>
          <a:p>
            <a:pPr algn="just"/>
            <a:r>
              <a:rPr lang="pl-PL" dirty="0"/>
              <a:t> oparty na klasycystycznych zasadach</a:t>
            </a:r>
          </a:p>
          <a:p>
            <a:pPr algn="just"/>
            <a:r>
              <a:rPr lang="pl-PL" dirty="0"/>
              <a:t>wprowadzający nowe rozwiązania formalne (</a:t>
            </a:r>
            <a:r>
              <a:rPr lang="pl-PL" b="1" dirty="0"/>
              <a:t>dynamiczną kompozycję, kontrastowy światłocień, intensywną kolorystykę</a:t>
            </a:r>
            <a:r>
              <a:rPr lang="pl-PL" dirty="0"/>
              <a:t>); nowe treści – </a:t>
            </a:r>
            <a:r>
              <a:rPr lang="pl-PL" b="1" dirty="0"/>
              <a:t>kult bohatera, dramatyzm scen batalistycznych, obraz wsi i ich mieszkańców, zabytki – zwłaszcza motywy gotyckie, krajobraz</a:t>
            </a:r>
          </a:p>
          <a:p>
            <a:pPr algn="just"/>
            <a:r>
              <a:rPr lang="pl-PL" dirty="0"/>
              <a:t>uczucia </a:t>
            </a:r>
            <a:r>
              <a:rPr lang="pl-PL" b="1" dirty="0"/>
              <a:t>patriotyczne</a:t>
            </a:r>
          </a:p>
          <a:p>
            <a:pPr algn="just"/>
            <a:r>
              <a:rPr lang="pl-PL" dirty="0"/>
              <a:t>Aleksander Orłowski, Walenty Wańkowicz, Piotr Michałowski, Jan Nepomucen Głowacki</a:t>
            </a:r>
          </a:p>
          <a:p>
            <a:pPr algn="just"/>
            <a:endParaRPr lang="pl-PL" dirty="0"/>
          </a:p>
        </p:txBody>
      </p:sp>
      <p:sp>
        <p:nvSpPr>
          <p:cNvPr id="4" name="Symbol zastępczy stopki 3">
            <a:extLst>
              <a:ext uri="{FF2B5EF4-FFF2-40B4-BE49-F238E27FC236}">
                <a16:creationId xmlns:a16="http://schemas.microsoft.com/office/drawing/2014/main" id="{82804693-B3AC-CF6C-26E3-0D164E5480CC}"/>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31E8AE46-30B3-449A-1CAC-0EFD8C51A619}"/>
              </a:ext>
            </a:extLst>
          </p:cNvPr>
          <p:cNvSpPr>
            <a:spLocks noGrp="1"/>
          </p:cNvSpPr>
          <p:nvPr>
            <p:ph type="sldNum" sz="quarter" idx="12"/>
          </p:nvPr>
        </p:nvSpPr>
        <p:spPr/>
        <p:txBody>
          <a:bodyPr/>
          <a:lstStyle/>
          <a:p>
            <a:fld id="{C9D865F8-0A9D-4A3F-A4C2-2F2ED03C1900}" type="slidenum">
              <a:rPr lang="pl-PL" smtClean="0"/>
              <a:pPr/>
              <a:t>25</a:t>
            </a:fld>
            <a:endParaRPr lang="pl-PL"/>
          </a:p>
        </p:txBody>
      </p:sp>
      <p:pic>
        <p:nvPicPr>
          <p:cNvPr id="8194" name="Picture 2">
            <a:extLst>
              <a:ext uri="{FF2B5EF4-FFF2-40B4-BE49-F238E27FC236}">
                <a16:creationId xmlns:a16="http://schemas.microsoft.com/office/drawing/2014/main" id="{5FF26220-278C-4885-0CD2-3D6FA9B8D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9869" y="48049"/>
            <a:ext cx="3438595" cy="446490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B3225557-E02D-E2B2-BC8B-8736802361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5244" y="0"/>
            <a:ext cx="3396756" cy="5502055"/>
          </a:xfrm>
          <a:prstGeom prst="rect">
            <a:avLst/>
          </a:prstGeom>
          <a:noFill/>
          <a:extLst>
            <a:ext uri="{909E8E84-426E-40DD-AFC4-6F175D3DCCD1}">
              <a14:hiddenFill xmlns:a14="http://schemas.microsoft.com/office/drawing/2010/main">
                <a:solidFill>
                  <a:srgbClr val="FFFFFF"/>
                </a:solidFill>
              </a14:hiddenFill>
            </a:ext>
          </a:extLst>
        </p:spPr>
      </p:pic>
      <p:sp>
        <p:nvSpPr>
          <p:cNvPr id="6" name="Symbol zastępczy zawartości 2">
            <a:extLst>
              <a:ext uri="{FF2B5EF4-FFF2-40B4-BE49-F238E27FC236}">
                <a16:creationId xmlns:a16="http://schemas.microsoft.com/office/drawing/2014/main" id="{12B67845-699E-78DA-8B4A-9C7A9ABCDFA5}"/>
              </a:ext>
            </a:extLst>
          </p:cNvPr>
          <p:cNvSpPr txBox="1">
            <a:spLocks/>
          </p:cNvSpPr>
          <p:nvPr/>
        </p:nvSpPr>
        <p:spPr>
          <a:xfrm>
            <a:off x="96098" y="4683684"/>
            <a:ext cx="11328000" cy="1684564"/>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PL" dirty="0"/>
              <a:t>cztery teatry: warszawski, wileński, krakowski i lwowski</a:t>
            </a:r>
          </a:p>
          <a:p>
            <a:r>
              <a:rPr lang="pl-PL" dirty="0"/>
              <a:t>dramaty klasyczne, komedie, opery</a:t>
            </a:r>
          </a:p>
          <a:p>
            <a:r>
              <a:rPr lang="pl-PL" dirty="0"/>
              <a:t>1819 – cenzura, wówczas -&gt;utwory romantyczne</a:t>
            </a:r>
          </a:p>
          <a:p>
            <a:r>
              <a:rPr lang="pl-PL" dirty="0"/>
              <a:t>myśl poetycka, połączenie tragedii i opery, misterium z apelem politycznym, </a:t>
            </a:r>
            <a:r>
              <a:rPr lang="pl-PL" b="1" dirty="0"/>
              <a:t>więcej możliwości ekspresji w nieskrępowanej formie</a:t>
            </a:r>
          </a:p>
        </p:txBody>
      </p:sp>
      <p:sp>
        <p:nvSpPr>
          <p:cNvPr id="7" name="Tytuł 1">
            <a:extLst>
              <a:ext uri="{FF2B5EF4-FFF2-40B4-BE49-F238E27FC236}">
                <a16:creationId xmlns:a16="http://schemas.microsoft.com/office/drawing/2014/main" id="{8099B6D4-0D3B-C4AF-63E4-364592F5F743}"/>
              </a:ext>
            </a:extLst>
          </p:cNvPr>
          <p:cNvSpPr txBox="1">
            <a:spLocks/>
          </p:cNvSpPr>
          <p:nvPr/>
        </p:nvSpPr>
        <p:spPr>
          <a:xfrm>
            <a:off x="305929" y="4215237"/>
            <a:ext cx="3090829" cy="43200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a:lstStyle>
          <a:p>
            <a:r>
              <a:rPr lang="pl-PL" dirty="0"/>
              <a:t>teatr polski</a:t>
            </a:r>
          </a:p>
        </p:txBody>
      </p:sp>
    </p:spTree>
    <p:extLst>
      <p:ext uri="{BB962C8B-B14F-4D97-AF65-F5344CB8AC3E}">
        <p14:creationId xmlns:p14="http://schemas.microsoft.com/office/powerpoint/2010/main" val="191681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7D4E0B9-98CD-0CE5-73E9-218A4B23FC86}"/>
              </a:ext>
            </a:extLst>
          </p:cNvPr>
          <p:cNvSpPr>
            <a:spLocks noGrp="1"/>
          </p:cNvSpPr>
          <p:nvPr>
            <p:ph type="title"/>
          </p:nvPr>
        </p:nvSpPr>
        <p:spPr/>
        <p:txBody>
          <a:bodyPr/>
          <a:lstStyle/>
          <a:p>
            <a:r>
              <a:rPr lang="pl-PL" dirty="0"/>
              <a:t>muzyka polska</a:t>
            </a:r>
          </a:p>
        </p:txBody>
      </p:sp>
      <p:sp>
        <p:nvSpPr>
          <p:cNvPr id="3" name="Symbol zastępczy zawartości 2">
            <a:extLst>
              <a:ext uri="{FF2B5EF4-FFF2-40B4-BE49-F238E27FC236}">
                <a16:creationId xmlns:a16="http://schemas.microsoft.com/office/drawing/2014/main" id="{AF0305B6-85EB-EB6F-1A76-96714E941F9B}"/>
              </a:ext>
            </a:extLst>
          </p:cNvPr>
          <p:cNvSpPr>
            <a:spLocks noGrp="1"/>
          </p:cNvSpPr>
          <p:nvPr>
            <p:ph idx="1"/>
          </p:nvPr>
        </p:nvSpPr>
        <p:spPr>
          <a:xfrm>
            <a:off x="432000" y="1243816"/>
            <a:ext cx="11328000" cy="4679250"/>
          </a:xfrm>
        </p:spPr>
        <p:txBody>
          <a:bodyPr/>
          <a:lstStyle/>
          <a:p>
            <a:r>
              <a:rPr lang="pl-PL" dirty="0"/>
              <a:t>coraz więcej koncertów, w 1821 r. powstało w Warszawie konserwatorium (wyższa uczelnia muzyczna), zamknięte po upadku powstania listopadowego</a:t>
            </a:r>
          </a:p>
          <a:p>
            <a:r>
              <a:rPr lang="pl-PL" dirty="0"/>
              <a:t>ponowny rozwój – dzięki popularyzacji </a:t>
            </a:r>
            <a:r>
              <a:rPr lang="pl-PL" b="1" dirty="0"/>
              <a:t>pieśni i oper Stanisława Moniuszki, twórcy opery narodowej, (nawiązywał do folkloru polskiego, podejmował tematykę społeczną i narodową</a:t>
            </a:r>
            <a:r>
              <a:rPr lang="pl-PL" dirty="0"/>
              <a:t>); </a:t>
            </a:r>
            <a:r>
              <a:rPr lang="pl-PL" i="1" dirty="0"/>
              <a:t>Halka, Straszny dwór, Śpiewnik domowy</a:t>
            </a:r>
          </a:p>
          <a:p>
            <a:r>
              <a:rPr lang="pl-PL" dirty="0"/>
              <a:t>Fryderyk Szopen łączył </a:t>
            </a:r>
            <a:r>
              <a:rPr lang="pl-PL" b="1" dirty="0"/>
              <a:t>bogactwo i zmienność nastrojów z doskonałością formy, a tradycję muzyki fortepianowej z polską muzyką ludową</a:t>
            </a:r>
          </a:p>
          <a:p>
            <a:r>
              <a:rPr lang="pl-PL" dirty="0"/>
              <a:t>nowy gatunek – ballada fortepianowa</a:t>
            </a:r>
          </a:p>
          <a:p>
            <a:r>
              <a:rPr lang="pl-PL" dirty="0"/>
              <a:t>wirtuoz, poeta fortepianu</a:t>
            </a:r>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a:p>
            <a:endParaRPr lang="pl-PL" dirty="0"/>
          </a:p>
        </p:txBody>
      </p:sp>
      <p:sp>
        <p:nvSpPr>
          <p:cNvPr id="4" name="Symbol zastępczy stopki 3">
            <a:extLst>
              <a:ext uri="{FF2B5EF4-FFF2-40B4-BE49-F238E27FC236}">
                <a16:creationId xmlns:a16="http://schemas.microsoft.com/office/drawing/2014/main" id="{94F579B2-F9C2-3B5E-C21C-6A2A6C576D53}"/>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89AFCE6-CC26-9042-A176-96FE1D7C7757}"/>
              </a:ext>
            </a:extLst>
          </p:cNvPr>
          <p:cNvSpPr>
            <a:spLocks noGrp="1"/>
          </p:cNvSpPr>
          <p:nvPr>
            <p:ph type="sldNum" sz="quarter" idx="12"/>
          </p:nvPr>
        </p:nvSpPr>
        <p:spPr/>
        <p:txBody>
          <a:bodyPr/>
          <a:lstStyle/>
          <a:p>
            <a:fld id="{C9D865F8-0A9D-4A3F-A4C2-2F2ED03C1900}" type="slidenum">
              <a:rPr lang="pl-PL" smtClean="0"/>
              <a:pPr/>
              <a:t>26</a:t>
            </a:fld>
            <a:endParaRPr lang="pl-PL"/>
          </a:p>
        </p:txBody>
      </p:sp>
      <p:pic>
        <p:nvPicPr>
          <p:cNvPr id="7" name="Obraz 6">
            <a:extLst>
              <a:ext uri="{FF2B5EF4-FFF2-40B4-BE49-F238E27FC236}">
                <a16:creationId xmlns:a16="http://schemas.microsoft.com/office/drawing/2014/main" id="{B4B54F09-FAB9-4321-D03D-ACD3E9CC842E}"/>
              </a:ext>
            </a:extLst>
          </p:cNvPr>
          <p:cNvPicPr>
            <a:picLocks noChangeAspect="1"/>
          </p:cNvPicPr>
          <p:nvPr/>
        </p:nvPicPr>
        <p:blipFill>
          <a:blip r:embed="rId2"/>
          <a:stretch>
            <a:fillRect/>
          </a:stretch>
        </p:blipFill>
        <p:spPr>
          <a:xfrm>
            <a:off x="5504672" y="3179970"/>
            <a:ext cx="6687328" cy="3678030"/>
          </a:xfrm>
          <a:prstGeom prst="rect">
            <a:avLst/>
          </a:prstGeom>
        </p:spPr>
      </p:pic>
      <p:pic>
        <p:nvPicPr>
          <p:cNvPr id="8" name="Obraz 7">
            <a:extLst>
              <a:ext uri="{FF2B5EF4-FFF2-40B4-BE49-F238E27FC236}">
                <a16:creationId xmlns:a16="http://schemas.microsoft.com/office/drawing/2014/main" id="{86730B15-EDFF-485E-6D94-CAC7584B0BC8}"/>
              </a:ext>
            </a:extLst>
          </p:cNvPr>
          <p:cNvPicPr>
            <a:picLocks noChangeAspect="1"/>
          </p:cNvPicPr>
          <p:nvPr/>
        </p:nvPicPr>
        <p:blipFill>
          <a:blip r:embed="rId3"/>
          <a:stretch>
            <a:fillRect/>
          </a:stretch>
        </p:blipFill>
        <p:spPr>
          <a:xfrm>
            <a:off x="336519" y="4392898"/>
            <a:ext cx="2406972" cy="2341984"/>
          </a:xfrm>
          <a:prstGeom prst="rect">
            <a:avLst/>
          </a:prstGeom>
        </p:spPr>
      </p:pic>
    </p:spTree>
    <p:extLst>
      <p:ext uri="{BB962C8B-B14F-4D97-AF65-F5344CB8AC3E}">
        <p14:creationId xmlns:p14="http://schemas.microsoft.com/office/powerpoint/2010/main" val="1682857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FFCDAD40-1EA7-DCB5-0D18-0F45837F14AC}"/>
              </a:ext>
            </a:extLst>
          </p:cNvPr>
          <p:cNvSpPr>
            <a:spLocks noGrp="1"/>
          </p:cNvSpPr>
          <p:nvPr>
            <p:ph idx="1"/>
          </p:nvPr>
        </p:nvSpPr>
        <p:spPr>
          <a:xfrm>
            <a:off x="7477125" y="2943225"/>
            <a:ext cx="4282874" cy="3248024"/>
          </a:xfrm>
        </p:spPr>
        <p:txBody>
          <a:bodyPr/>
          <a:lstStyle/>
          <a:p>
            <a:pPr marL="0" indent="0">
              <a:buNone/>
            </a:pPr>
            <a:r>
              <a:rPr lang="pl-PL" b="1" dirty="0"/>
              <a:t>s. 22</a:t>
            </a:r>
          </a:p>
          <a:p>
            <a:r>
              <a:rPr lang="pl-PL" b="1" dirty="0"/>
              <a:t>cechy romantycznego twórcy</a:t>
            </a:r>
          </a:p>
          <a:p>
            <a:r>
              <a:rPr lang="pl-PL" b="1" dirty="0"/>
              <a:t>twórca jako prawodawca</a:t>
            </a:r>
          </a:p>
          <a:p>
            <a:r>
              <a:rPr lang="pl-PL" b="1" dirty="0"/>
              <a:t>cytat Wordswortha – funkcja</a:t>
            </a:r>
          </a:p>
          <a:p>
            <a:r>
              <a:rPr lang="pl-PL" b="1" dirty="0"/>
              <a:t>źródło inspiracji romantyków</a:t>
            </a:r>
          </a:p>
          <a:p>
            <a:endParaRPr lang="pl-PL" b="1" dirty="0"/>
          </a:p>
        </p:txBody>
      </p:sp>
      <p:sp>
        <p:nvSpPr>
          <p:cNvPr id="4" name="Symbol zastępczy stopki 3">
            <a:extLst>
              <a:ext uri="{FF2B5EF4-FFF2-40B4-BE49-F238E27FC236}">
                <a16:creationId xmlns:a16="http://schemas.microsoft.com/office/drawing/2014/main" id="{6B51568C-DD03-C132-EAA7-9E8AE827E354}"/>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6A54A778-9403-79D7-8A4D-41323B060BE3}"/>
              </a:ext>
            </a:extLst>
          </p:cNvPr>
          <p:cNvSpPr>
            <a:spLocks noGrp="1"/>
          </p:cNvSpPr>
          <p:nvPr>
            <p:ph type="sldNum" sz="quarter" idx="12"/>
          </p:nvPr>
        </p:nvSpPr>
        <p:spPr/>
        <p:txBody>
          <a:bodyPr/>
          <a:lstStyle/>
          <a:p>
            <a:fld id="{C9D865F8-0A9D-4A3F-A4C2-2F2ED03C1900}" type="slidenum">
              <a:rPr lang="pl-PL" smtClean="0"/>
              <a:pPr/>
              <a:t>27</a:t>
            </a:fld>
            <a:endParaRPr lang="pl-PL"/>
          </a:p>
        </p:txBody>
      </p:sp>
      <p:pic>
        <p:nvPicPr>
          <p:cNvPr id="10242" name="Picture 2">
            <a:extLst>
              <a:ext uri="{FF2B5EF4-FFF2-40B4-BE49-F238E27FC236}">
                <a16:creationId xmlns:a16="http://schemas.microsoft.com/office/drawing/2014/main" id="{D4301373-1502-7F8D-E7A3-C3447ACF7D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17767"/>
            <a:ext cx="608488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A2B49FCE-FF3B-D534-D78B-1B919C8CC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767"/>
            <a:ext cx="6029325"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534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981200" y="320040"/>
            <a:ext cx="7239000" cy="444664"/>
          </a:xfrm>
        </p:spPr>
        <p:txBody>
          <a:bodyPr>
            <a:normAutofit/>
          </a:bodyPr>
          <a:lstStyle/>
          <a:p>
            <a:pPr>
              <a:defRPr/>
            </a:pPr>
            <a:r>
              <a:rPr lang="pl-PL" dirty="0"/>
              <a:t>Dla chętnych</a:t>
            </a:r>
          </a:p>
        </p:txBody>
      </p:sp>
      <p:sp>
        <p:nvSpPr>
          <p:cNvPr id="16387" name="Symbol zastępczy zawartości 2"/>
          <p:cNvSpPr>
            <a:spLocks noGrp="1"/>
          </p:cNvSpPr>
          <p:nvPr>
            <p:ph idx="1"/>
          </p:nvPr>
        </p:nvSpPr>
        <p:spPr>
          <a:xfrm>
            <a:off x="1272074" y="1763528"/>
            <a:ext cx="3708400" cy="3644416"/>
          </a:xfrm>
        </p:spPr>
        <p:txBody>
          <a:bodyPr/>
          <a:lstStyle/>
          <a:p>
            <a:pPr eaLnBrk="1" hangingPunct="1"/>
            <a:r>
              <a:rPr lang="pl-PL" altLang="pl-PL" dirty="0">
                <a:effectLst/>
              </a:rPr>
              <a:t>W oparciu o dostępne źródła przygotuj informacje o  Adamie Mickiewiczu. </a:t>
            </a:r>
          </a:p>
          <a:p>
            <a:pPr eaLnBrk="1" hangingPunct="1"/>
            <a:r>
              <a:rPr lang="pl-PL" altLang="pl-PL" dirty="0">
                <a:effectLst/>
              </a:rPr>
              <a:t>Praca winna zawierać przypisy i bibliografię.</a:t>
            </a:r>
          </a:p>
          <a:p>
            <a:pPr eaLnBrk="1" hangingPunct="1"/>
            <a:r>
              <a:rPr lang="pl-PL" altLang="pl-PL" dirty="0">
                <a:effectLst/>
              </a:rPr>
              <a:t>Nie kopiuj! Jeśli cytujesz – zaznacz to.</a:t>
            </a:r>
          </a:p>
          <a:p>
            <a:pPr eaLnBrk="1" hangingPunct="1"/>
            <a:r>
              <a:rPr lang="pl-PL" altLang="pl-PL" dirty="0"/>
              <a:t>Przygotuj się do prezentacji swojej pracy.</a:t>
            </a:r>
          </a:p>
        </p:txBody>
      </p:sp>
      <p:pic>
        <p:nvPicPr>
          <p:cNvPr id="5122" name="Picture 2" descr="Znalezione obrazy dla zapytania mickiewic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896" y="1340768"/>
            <a:ext cx="5162550" cy="4067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695793"/>
      </p:ext>
    </p:extLst>
  </p:cSld>
  <p:clrMapOvr>
    <a:masterClrMapping/>
  </p:clrMapOvr>
</p:sld>
</file>

<file path=ppt/theme/theme1.xml><?xml version="1.0" encoding="utf-8"?>
<a:theme xmlns:a="http://schemas.openxmlformats.org/drawingml/2006/main" name="Motyw pakietu Office">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6414_TF16411250.potx" id="{482CC0A0-17F1-49AD-8E7D-4F8D32618043}" vid="{C0060354-2FDD-402D-95A0-9400E98DA428}"/>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9" ma:contentTypeDescription="Create a new document." ma:contentTypeScope="" ma:versionID="76e25e1730b4532ab1d5e5b131a96a5a">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d1e9281a84c4949647088091c718de3"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2218FC-8412-44B9-9E82-D51F1F531141}">
  <ds:schemaRefs>
    <ds:schemaRef ds:uri="http://schemas.microsoft.com/office/2006/metadata/properties"/>
    <ds:schemaRef ds:uri="http://schemas.openxmlformats.org/package/2006/metadata/core-properties"/>
    <ds:schemaRef ds:uri="http://purl.org/dc/elements/1.1/"/>
    <ds:schemaRef ds:uri="http://purl.org/dc/dcmitype/"/>
    <ds:schemaRef ds:uri="http://www.w3.org/XML/1998/namespace"/>
    <ds:schemaRef ds:uri="http://schemas.microsoft.com/office/2006/documentManagement/types"/>
    <ds:schemaRef ds:uri="http://purl.org/dc/terms/"/>
    <ds:schemaRef ds:uri="http://schemas.microsoft.com/office/infopath/2007/PartnerControls"/>
    <ds:schemaRef ds:uri="fb0879af-3eba-417a-a55a-ffe6dcd6ca77"/>
    <ds:schemaRef ds:uri="6dc4bcd6-49db-4c07-9060-8acfc67cef9f"/>
    <ds:schemaRef ds:uri="http://schemas.microsoft.com/sharepoint/v3"/>
  </ds:schemaRefs>
</ds:datastoreItem>
</file>

<file path=customXml/itemProps2.xml><?xml version="1.0" encoding="utf-8"?>
<ds:datastoreItem xmlns:ds="http://schemas.openxmlformats.org/officeDocument/2006/customXml" ds:itemID="{B64A4C9D-F801-4923-BC6D-E0006F5123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{5E35088C-992C-43FC-B22D-D842A9B9C4F6}tf16411250_win32</Template>
  <TotalTime>1904</TotalTime>
  <Words>2306</Words>
  <Application>Microsoft Office PowerPoint</Application>
  <PresentationFormat>Panoramiczny</PresentationFormat>
  <Paragraphs>250</Paragraphs>
  <Slides>28</Slides>
  <Notes>2</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28</vt:i4>
      </vt:variant>
    </vt:vector>
  </HeadingPairs>
  <TitlesOfParts>
    <vt:vector size="36" baseType="lpstr">
      <vt:lpstr>Arial</vt:lpstr>
      <vt:lpstr>Calibri</vt:lpstr>
      <vt:lpstr>Candara</vt:lpstr>
      <vt:lpstr>Corbel</vt:lpstr>
      <vt:lpstr>Times New Roman</vt:lpstr>
      <vt:lpstr>Wingdings</vt:lpstr>
      <vt:lpstr>Wingdings 2</vt:lpstr>
      <vt:lpstr>Motyw pakietu Office</vt:lpstr>
      <vt:lpstr>Romantyzm – wprowadzenie </vt:lpstr>
      <vt:lpstr>Prezentacja programu PowerPoint</vt:lpstr>
      <vt:lpstr>Romantyzm – wprowadzenie do epoki</vt:lpstr>
      <vt:lpstr>nazwa</vt:lpstr>
      <vt:lpstr>chronologia</vt:lpstr>
      <vt:lpstr>geneza</vt:lpstr>
      <vt:lpstr>Geneza c.d.</vt:lpstr>
      <vt:lpstr>twórczość preromantyczna: śmierć, duchy zmarłych, grobowce, ruiny -&gt; nastrój grozy, tajemnicy, co dało początek gotycyzmowi </vt:lpstr>
      <vt:lpstr>filozofia</vt:lpstr>
      <vt:lpstr>Prezentacja programu PowerPoint</vt:lpstr>
      <vt:lpstr>literatura</vt:lpstr>
      <vt:lpstr>inspiracje i tematy</vt:lpstr>
      <vt:lpstr>poeta i poezja</vt:lpstr>
      <vt:lpstr>gatunki synkretyczne – takie, w których występują elementy dwóch lub trzech rodzajów literackich</vt:lpstr>
      <vt:lpstr>Rewolucja estetyczna</vt:lpstr>
      <vt:lpstr>Mitologia</vt:lpstr>
      <vt:lpstr>Religia</vt:lpstr>
      <vt:lpstr>Idea wolności „ludzie rodzą się i pozostają wolni” </vt:lpstr>
      <vt:lpstr>muzyka</vt:lpstr>
      <vt:lpstr>malarstwo</vt:lpstr>
      <vt:lpstr>malarstwo</vt:lpstr>
      <vt:lpstr>teatr</vt:lpstr>
      <vt:lpstr>na ziemiach polskich</vt:lpstr>
      <vt:lpstr>literatura</vt:lpstr>
      <vt:lpstr>malarstwo polskie</vt:lpstr>
      <vt:lpstr>muzyka polska</vt:lpstr>
      <vt:lpstr>Prezentacja programu PowerPoint</vt:lpstr>
      <vt:lpstr>Dla chętnych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Izabela Drężek</dc:creator>
  <cp:lastModifiedBy>Izabela Drężek</cp:lastModifiedBy>
  <cp:revision>14</cp:revision>
  <dcterms:created xsi:type="dcterms:W3CDTF">2024-08-16T10:33:06Z</dcterms:created>
  <dcterms:modified xsi:type="dcterms:W3CDTF">2025-07-02T10:02:25Z</dcterms:modified>
</cp:coreProperties>
</file>