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handoutMasterIdLst>
    <p:handoutMasterId r:id="rId14"/>
  </p:handoutMasterIdLst>
  <p:sldIdLst>
    <p:sldId id="269" r:id="rId2"/>
    <p:sldId id="274" r:id="rId3"/>
    <p:sldId id="275" r:id="rId4"/>
    <p:sldId id="276" r:id="rId5"/>
    <p:sldId id="277" r:id="rId6"/>
    <p:sldId id="270" r:id="rId7"/>
    <p:sldId id="271" r:id="rId8"/>
    <p:sldId id="272" r:id="rId9"/>
    <p:sldId id="273" r:id="rId10"/>
    <p:sldId id="278" r:id="rId11"/>
    <p:sldId id="279" r:id="rId12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C41D526-68D0-464A-A0A2-6E73CAC45563}" type="datetime1">
              <a:rPr lang="pl-PL" smtClean="0"/>
              <a:t>11.09.2025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FDC7F4F-41CA-4B09-9309-82952A673BC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3BB8F-9176-420B-803C-F3DE59B655B0}" type="datetime1">
              <a:rPr lang="pl-PL" smtClean="0"/>
              <a:pPr/>
              <a:t>11.09.2025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F945297-9661-4111-AC4D-7C1869DFF06C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F945297-9661-4111-AC4D-7C1869DFF06C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198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F945297-9661-4111-AC4D-7C1869DFF06C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4471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 hasCustomPrompt="1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87B4E4F9-2046-4FCF-A38B-BD14B55EF662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2FB8604-3E91-4806-A5CC-428F0C480F73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7D23FE-8EAD-4006-A444-CA906938B7F5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E69844-9F1A-47DD-BD4E-534899A783D0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2F9C9A-D781-4593-A6DA-C2189B8F513F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31850" y="274638"/>
            <a:ext cx="10515600" cy="1143000"/>
          </a:xfrm>
        </p:spPr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 hasCustomPrompt="1"/>
          </p:nvPr>
        </p:nvSpPr>
        <p:spPr>
          <a:xfrm>
            <a:off x="831850" y="1489075"/>
            <a:ext cx="515620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 hasCustomPrompt="1"/>
          </p:nvPr>
        </p:nvSpPr>
        <p:spPr>
          <a:xfrm>
            <a:off x="831850" y="2193925"/>
            <a:ext cx="515620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 hasCustomPrompt="1"/>
          </p:nvPr>
        </p:nvSpPr>
        <p:spPr>
          <a:xfrm>
            <a:off x="6189663" y="1489075"/>
            <a:ext cx="5157787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 hasCustomPrompt="1"/>
          </p:nvPr>
        </p:nvSpPr>
        <p:spPr>
          <a:xfrm>
            <a:off x="6189663" y="2193925"/>
            <a:ext cx="5157787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127E782-98B1-48C1-8C50-F94E834081D5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968ACB0-F153-4A2E-BE47-B3ABEC6E566A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283C64-3592-4D03-B1E3-963DE65FE25C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D6CC0D-710A-45E3-8C49-0954AAC934BD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Obraz — symbol zastępczy 2" descr="Pusty symbol zastępczy pozwalający dodać obraz. Kliknij symbol zastępczy i wybierz obraz, który chcesz dodać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AB74C9-26DA-4CF4-8BAB-23717B2A5B6A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8D1615-3632-4AC7-83E5-3991BF524295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04FC61-37B5-4A95-A0F1-675D3B6AF7F5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2FB8604-3E91-4806-A5CC-428F0C480F73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ED15957-5B78-4718-B04F-FE460EB467DF}" type="datetime1">
              <a:rPr lang="pl-PL" noProof="0" smtClean="0"/>
              <a:t>11.09.2025</a:t>
            </a:fld>
            <a:endParaRPr lang="pl-PL" noProof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2FB8604-3E91-4806-A5CC-428F0C480F73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" y="854366"/>
            <a:ext cx="9144000" cy="2387600"/>
          </a:xfrm>
        </p:spPr>
        <p:txBody>
          <a:bodyPr rtlCol="0"/>
          <a:lstStyle/>
          <a:p>
            <a:pPr rtl="0"/>
            <a:r>
              <a:rPr lang="pl-PL" dirty="0"/>
              <a:t>Przekroczyć granice ludzkiego poznania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379029" cy="1655762"/>
          </a:xfrm>
        </p:spPr>
        <p:txBody>
          <a:bodyPr rtlCol="0"/>
          <a:lstStyle/>
          <a:p>
            <a:pPr rtl="0"/>
            <a:r>
              <a:rPr lang="pl-PL" dirty="0"/>
              <a:t>Johann Wolfgang Goethe </a:t>
            </a:r>
            <a:r>
              <a:rPr lang="pl-PL" i="1" dirty="0"/>
              <a:t>Faust</a:t>
            </a:r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F291112-5E7F-D1C8-6B2A-CA4CD5819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78" y="12603"/>
            <a:ext cx="10400522" cy="68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8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423A78C-2754-255E-4C8C-4D9D70F9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915" y="5635074"/>
            <a:ext cx="5334000" cy="1325563"/>
          </a:xfrm>
        </p:spPr>
        <p:txBody>
          <a:bodyPr>
            <a:noAutofit/>
          </a:bodyPr>
          <a:lstStyle/>
          <a:p>
            <a:pPr algn="r"/>
            <a:r>
              <a:rPr lang="pl-PL" sz="2800" dirty="0"/>
              <a:t>CECHY DRAMATU</a:t>
            </a:r>
            <a:br>
              <a:rPr lang="pl-PL" sz="2800" dirty="0"/>
            </a:br>
            <a:r>
              <a:rPr lang="pl-PL" sz="2800" dirty="0"/>
              <a:t> ROMANTYCZNEGO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EDCF0C95-C978-2540-989C-8F4C49C25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98614"/>
            <a:ext cx="4792825" cy="6091400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SYNKRETYZM RODZAJOWY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SYNKRETYZM GATUNKOWY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LUŹNA KOMPOZYCJA – fragmentaryczność fabuły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KOMPOZYCJA OTWARTA (brak jednoznacznego rozstrzygnięcia akcji, losów bohaterów)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ZERWANIE Z ZASADĄ DECORUM (łączenie scen tragicznych z komicznymi, lirycznych z prozaicznymi, wzniosłych z groteskowymi, 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stylu podniosłego i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styu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potocznego)</a:t>
            </a:r>
          </a:p>
          <a:p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9D9E592-B34F-A3DD-5910-FF5022FD8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68416" y="346722"/>
            <a:ext cx="7128588" cy="4562767"/>
          </a:xfrm>
        </p:spPr>
        <p:txBody>
          <a:bodyPr>
            <a:normAutofit fontScale="92500" lnSpcReduction="10000"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DWUPŁASZCZYNOWOŚĆ ŚWIATA PRZEDTSAWIONEGO (świat realistyczny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świat fantastyczny)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BOHATER DYNAMICZNY, INDYWIDUALISTA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METAFIZYCZNY, DUCHOWY WYMIAR WYDARZEŃ I LUDZKIEJ EGZYSTENCJI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NIESCENICZNOŚĆ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ODRZUCENIE ZASADY </a:t>
            </a:r>
          </a:p>
          <a:p>
            <a:pPr marL="0" indent="0">
              <a:buNone/>
            </a:pP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TRZECH JEDNOŚCI</a:t>
            </a:r>
          </a:p>
          <a:p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447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450D65-B396-D26D-9AD9-1DC0E3F2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BA4ED8-7945-8C3E-9DB2-3BE4A17F5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F8096E0-9852-B1B5-D91E-8D9C7666A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387" y="85258"/>
            <a:ext cx="10031225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1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545AF5-72D9-24F0-36FF-2C4BC085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BBC546-80F4-B570-4434-04885E478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9F0BBAE-7916-B07E-0188-B61628156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89" y="299278"/>
            <a:ext cx="4124901" cy="6258798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B4D87B1C-1B9D-4136-CA93-EAF21618D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190" y="299924"/>
            <a:ext cx="7334250" cy="615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28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3778898" y="619823"/>
            <a:ext cx="8413102" cy="1470234"/>
          </a:xfrm>
        </p:spPr>
        <p:txBody>
          <a:bodyPr rtlCol="0">
            <a:normAutofit/>
          </a:bodyPr>
          <a:lstStyle/>
          <a:p>
            <a:pPr lvl="0" rtl="0"/>
            <a:r>
              <a:rPr lang="pl-PL" sz="2400" dirty="0"/>
              <a:t>Co ogranicza człowieka w jego dążeniach i pragnieniach?</a:t>
            </a:r>
          </a:p>
          <a:p>
            <a:pPr lvl="0" rtl="0"/>
            <a:r>
              <a:rPr lang="pl-PL" sz="2400" dirty="0"/>
              <a:t>Jak ludzie próbują pokonać te ograniczenia?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1731736-ED6F-217E-803C-C08B68A49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52662" cy="50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C98E9CD-65CC-057E-53F4-F657F5864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62" y="2066251"/>
            <a:ext cx="4669250" cy="293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2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C031FF-50A2-BFCD-7CFC-D7A7712E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652" y="868978"/>
            <a:ext cx="4767943" cy="1325563"/>
          </a:xfrm>
        </p:spPr>
        <p:txBody>
          <a:bodyPr>
            <a:normAutofit fontScale="90000"/>
          </a:bodyPr>
          <a:lstStyle/>
          <a:p>
            <a:pPr algn="r"/>
            <a:r>
              <a:rPr lang="pl-PL" dirty="0"/>
              <a:t>Człowiek faustyczny, </a:t>
            </a:r>
            <a:br>
              <a:rPr lang="pl-PL" dirty="0"/>
            </a:br>
            <a:r>
              <a:rPr lang="pl-PL" dirty="0"/>
              <a:t>czyli jaki?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C69956-C3A7-651C-92D3-62A5DE4A4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665"/>
            <a:ext cx="8210939" cy="646621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człowiek pokonuje ograniczenia! 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ryzyko lub czyny wątpliwe z racjonalnego lub etycznego punktu widzenia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pozarozumowe źródła poznania, kontakt ze światem metafizycznym, wtajemniczenie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MAGIA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legenda jakoby Johannes Faust, niemiecki uczony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alchemik, zaprzedał duszę diabłu, </a:t>
            </a:r>
            <a:r>
              <a:rPr lang="pl-P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Mefistelesowi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Żądza wiedzy i pycha doprowadziły do jego upadku moralnego. 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ludowa opowieść z warstwą filozoficzną, rozważaniami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Bogu, ludzkiej naturze, istocie dobra i zła, prawach</a:t>
            </a:r>
            <a:b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powinnościach uczonego, zmaganiach z ograniczeniami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poszukiwania wiedzy absolutnej, odsłaniającej tajniki świata</a:t>
            </a:r>
          </a:p>
          <a:p>
            <a:pPr algn="just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schyłku życia poświęca się pracy dla innych i wyzwala się spod wpływu Mefistofelesa </a:t>
            </a:r>
          </a:p>
          <a:p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38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7307CC-29A7-6861-6115-BEC119CA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D6E32A-4677-BCF0-7748-90E51B46D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FD91B6E-5D62-EDA3-EB01-347D739F1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3" y="0"/>
            <a:ext cx="10544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80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226C8-8427-D7E0-AD88-FEAEA0C0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Czytamy, s. 75-77.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AA625C0-4E6A-2015-9D0F-FAD3B47D3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928" y="1968455"/>
            <a:ext cx="5401826" cy="3839493"/>
          </a:xfrm>
        </p:spPr>
        <p:txBody>
          <a:bodyPr>
            <a:normAutofit fontScale="92500"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Obraz Stwórcy i jego dzieła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Podniosły ton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Stosunek do Boga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Porównaj wypowiedź Archaniołów z tym, co mówi Mefistofeles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 jest jednocześnie siłą i słabością człowieka?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Jak Mefistofeles ocenia człowieka?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89B772B-EEF5-63DB-3B7F-A310421AD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150" y="473075"/>
            <a:ext cx="603885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81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61529-7B82-7AF7-85E5-7CC4AF485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7E336D-2738-26FC-420E-708E103A9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151" y="1881609"/>
            <a:ext cx="5851849" cy="435133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ocena Fausta w oczach Boga i Mefistofelesa</a:t>
            </a:r>
          </a:p>
          <a:p>
            <a:r>
              <a:rPr lang="pl-PL" dirty="0"/>
              <a:t>zakład w utworze, a zakład w Księdze Hioba</a:t>
            </a:r>
          </a:p>
          <a:p>
            <a:r>
              <a:rPr lang="pl-PL" dirty="0"/>
              <a:t>„człowiek błądzi, póki dokądś zmierza”</a:t>
            </a:r>
          </a:p>
          <a:p>
            <a:endParaRPr lang="pl-PL" dirty="0"/>
          </a:p>
          <a:p>
            <a:r>
              <a:rPr lang="pl-PL" dirty="0"/>
              <a:t>romantyzm kontra oświecenie</a:t>
            </a:r>
          </a:p>
          <a:p>
            <a:r>
              <a:rPr lang="pl-PL" dirty="0"/>
              <a:t>Mefistofeles jako filozof i jako „typowy” diabeł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BA637E7-A1DE-5D76-4319-6B3A049CF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0"/>
            <a:ext cx="54197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3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F73FB4-935A-49B9-5C4A-D87E56AAD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299964D-1A60-A813-7480-F232AC1A2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84474"/>
            <a:ext cx="11906250" cy="666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3D7F2FF-46B3-EBD6-78C0-99AFF1190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4925"/>
            <a:ext cx="12192000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16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zablon (projekt Wyspa)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50399034_TF03460526_Win32.potx" id="{38C00E7E-2CEE-4504-8204-A7A537BB4AB6}" vid="{71663A28-2B2C-407A-BA4F-820FA520F877}"/>
    </a:ext>
  </a:extLst>
</a:theme>
</file>

<file path=ppt/theme/theme2.xml><?xml version="1.0" encoding="utf-8"?>
<a:theme xmlns:a="http://schemas.openxmlformats.org/drawingml/2006/main" name="Motyw pakietu Offic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Slajdy (projekt Wyspa)</Template>
  <TotalTime>151</TotalTime>
  <Words>293</Words>
  <Application>Microsoft Office PowerPoint</Application>
  <PresentationFormat>Panoramiczny</PresentationFormat>
  <Paragraphs>41</Paragraphs>
  <Slides>11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Szablon (projekt Wyspa)</vt:lpstr>
      <vt:lpstr>Przekroczyć granice ludzkiego poznania</vt:lpstr>
      <vt:lpstr>Prezentacja programu PowerPoint</vt:lpstr>
      <vt:lpstr>CECHY DRAMATU  ROMANTYCZNEGO</vt:lpstr>
      <vt:lpstr>Prezentacja programu PowerPoint</vt:lpstr>
      <vt:lpstr>Prezentacja programu PowerPoint</vt:lpstr>
      <vt:lpstr>Prezentacja programu PowerPoint</vt:lpstr>
      <vt:lpstr>Człowiek faustyczny,  czyli jaki?</vt:lpstr>
      <vt:lpstr>Prezentacja programu PowerPoint</vt:lpstr>
      <vt:lpstr>Czytamy, s. 75-77.</vt:lpstr>
      <vt:lpstr>Porozmawiajmy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4</cp:revision>
  <dcterms:created xsi:type="dcterms:W3CDTF">2024-12-10T15:46:20Z</dcterms:created>
  <dcterms:modified xsi:type="dcterms:W3CDTF">2025-09-11T09:32:38Z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