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3" r:id="rId16"/>
    <p:sldId id="274" r:id="rId17"/>
    <p:sldId id="258" r:id="rId18"/>
    <p:sldId id="259" r:id="rId19"/>
    <p:sldId id="275" r:id="rId20"/>
    <p:sldId id="276" r:id="rId21"/>
    <p:sldId id="282" r:id="rId22"/>
    <p:sldId id="278" r:id="rId23"/>
    <p:sldId id="283" r:id="rId24"/>
    <p:sldId id="279" r:id="rId25"/>
    <p:sldId id="284" r:id="rId26"/>
    <p:sldId id="277" r:id="rId27"/>
    <p:sldId id="280" r:id="rId28"/>
    <p:sldId id="260" r:id="rId29"/>
    <p:sldId id="281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itamy" id="{E75E278A-FF0E-49A4-B170-79828D63BBAD}">
          <p14:sldIdLst>
            <p14:sldId id="256"/>
            <p14:sldId id="257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  <p14:sldId id="271"/>
            <p14:sldId id="273"/>
            <p14:sldId id="274"/>
            <p14:sldId id="258"/>
            <p14:sldId id="259"/>
            <p14:sldId id="275"/>
            <p14:sldId id="276"/>
            <p14:sldId id="282"/>
            <p14:sldId id="278"/>
            <p14:sldId id="283"/>
            <p14:sldId id="279"/>
            <p14:sldId id="284"/>
            <p14:sldId id="277"/>
            <p14:sldId id="280"/>
            <p14:sldId id="260"/>
            <p14:sldId id="281"/>
            <p14:sldId id="285"/>
            <p14:sldId id="286"/>
            <p14:sldId id="287"/>
            <p14:sldId id="288"/>
          </p14:sldIdLst>
        </p14:section>
        <p14:section name="Projektowanie, Płynna zmiana, adnotacje, współpraca, funkcja Powiedz mi" id="{B9B51309-D148-4332-87C2-07BE32FBCA3B}">
          <p14:sldIdLst/>
        </p14:section>
        <p14:section name="Dowiedz się więcej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8" autoAdjust="0"/>
    <p:restoredTop sz="94241" autoAdjust="0"/>
  </p:normalViewPr>
  <p:slideViewPr>
    <p:cSldViewPr snapToGrid="0">
      <p:cViewPr varScale="1">
        <p:scale>
          <a:sx n="73" d="100"/>
          <a:sy n="73" d="100"/>
        </p:scale>
        <p:origin x="82" y="16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C2012E8-F613-4F7C-BB02-B1E010FFBCAA}" type="datetime1">
              <a:rPr lang="pl-PL" smtClean="0"/>
              <a:t>20.04.2026</a:t>
            </a:fld>
            <a:endParaRPr lang="pl-PL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9BCF28-408B-4B10-BB78-E6815C1B7D3A}" type="datetime1">
              <a:rPr lang="pl-PL" noProof="0" smtClean="0"/>
              <a:t>20.04.2026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4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643870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6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762077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7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17080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8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1681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12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11538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13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733938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15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85852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16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180149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9261-A4A8-99A7-B1E0-609D2EBE2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>
            <a:extLst>
              <a:ext uri="{FF2B5EF4-FFF2-40B4-BE49-F238E27FC236}">
                <a16:creationId xmlns:a16="http://schemas.microsoft.com/office/drawing/2014/main" id="{C38C5AAC-9954-4CE0-7A31-2DB371A7D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>
            <a:extLst>
              <a:ext uri="{FF2B5EF4-FFF2-40B4-BE49-F238E27FC236}">
                <a16:creationId xmlns:a16="http://schemas.microsoft.com/office/drawing/2014/main" id="{9C379346-5602-F676-DD86-631733673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16119194-C2E9-A22F-9898-55ACDCB2ED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5533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19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2796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20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190763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3852B-D1F8-9F8B-88F1-112ADDAB0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>
            <a:extLst>
              <a:ext uri="{FF2B5EF4-FFF2-40B4-BE49-F238E27FC236}">
                <a16:creationId xmlns:a16="http://schemas.microsoft.com/office/drawing/2014/main" id="{3E4A465F-B640-3BC0-B853-EC6ED050D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>
            <a:extLst>
              <a:ext uri="{FF2B5EF4-FFF2-40B4-BE49-F238E27FC236}">
                <a16:creationId xmlns:a16="http://schemas.microsoft.com/office/drawing/2014/main" id="{F8F952BE-464E-269D-3AD5-0FE7C0273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D66507D2-9924-34F8-FA1B-23C06E4DC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6541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l-PL" noProof="0" smtClean="0"/>
              <a:t>30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42739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l-PL" sz="1800" noProof="0"/>
          </a:p>
        </p:txBody>
      </p:sp>
      <p:cxnSp>
        <p:nvCxnSpPr>
          <p:cNvPr id="12" name="Łącznik prosty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Kliknij, aby edytować style wzorców tekstu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Drugi poziom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Trzeci poziom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Czwarty poziom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Piąty poziom</a:t>
            </a:r>
          </a:p>
        </p:txBody>
      </p:sp>
      <p:sp>
        <p:nvSpPr>
          <p:cNvPr id="6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5A46F0-8C4E-4435-ADA6-15E70DBB933D}" type="datetime1">
              <a:rPr lang="pl-PL" noProof="0" smtClean="0"/>
              <a:t>20.04.2026</a:t>
            </a:fld>
            <a:endParaRPr lang="pl-PL" noProof="0"/>
          </a:p>
        </p:txBody>
      </p:sp>
      <p:sp>
        <p:nvSpPr>
          <p:cNvPr id="7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8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10" name="Prostokąt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7" name="Zawartość — symbol zastępczy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Kliknij, aby edytować style wzorców tekstu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Drugi poziom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Trzeci poziom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Czwarty poziom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l-PL" sz="1800" noProof="0"/>
          </a:p>
        </p:txBody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68FF55AA-DEC2-469D-951B-D9D6F6BBDDB6}" type="datetime1">
              <a:rPr lang="pl-PL" noProof="0" smtClean="0"/>
              <a:t>20.04.2026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8" name="Łącznik prosty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uueBOfV43a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3510" y="240092"/>
            <a:ext cx="10515600" cy="1372399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pl-PL" sz="4800" dirty="0">
                <a:solidFill>
                  <a:schemeClr val="bg1"/>
                </a:solidFill>
              </a:rPr>
              <a:t>Dwudziestolecie międzywojenne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pl-PL" sz="2400" dirty="0">
                <a:solidFill>
                  <a:schemeClr val="bg1"/>
                </a:solidFill>
                <a:latin typeface="+mj-lt"/>
              </a:rPr>
              <a:t>Wprowadzenie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674B268-2598-F804-AB3E-0A7DAAC8F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45" y="1844485"/>
            <a:ext cx="10640910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27BF56-AB0F-FD00-26B3-FEC4E62A6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1918-1939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C8B330-58AE-B547-69B9-656CFFFE37B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5471" y="1088136"/>
            <a:ext cx="8465574" cy="5628968"/>
          </a:xfrm>
        </p:spPr>
        <p:txBody>
          <a:bodyPr>
            <a:normAutofit lnSpcReduction="10000"/>
          </a:bodyPr>
          <a:lstStyle/>
          <a:p>
            <a:r>
              <a:rPr lang="pl-PL" dirty="0">
                <a:hlinkClick r:id="rId2"/>
              </a:rPr>
              <a:t>https://www.youtube.com/watch?v=uueBOfV43as</a:t>
            </a:r>
            <a:endParaRPr lang="pl-PL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dirty="0"/>
              <a:t>-rozpad monarchii austro-węgierskiej, Niemcy stały się republiką, powstały nowe państwa, np. Czechosłowacja, inne odzyskały niepodległość, np. Polska czy Litwa;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dirty="0"/>
              <a:t>-rewolucja październikowa w Imperium Rosyjskim w 1917 r., przejęcie władzy przez bolszewików, zmiana ustroju – powstało komunistyczne państwo Związek Radziecki.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dirty="0"/>
              <a:t>-kryzys ekonomiczny w wyniku krachu na nowojorskiej giełdzie w 1929 r.; doszło do spadku produkcji, hiperinflacji, bezrobocia, umocnienia się ruchów populistycznych, których reprezentanci posługiwali się demagogicznymi hasłami i domagali się rewizji postanowień traktatu wersalskiego (1919).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dirty="0"/>
              <a:t>-kultura masowa, radio, kinematograf, tanie wydawnictwa;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pl-PL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1600" dirty="0"/>
              <a:t>-emancypacja kobiet, prawo do pracy, własności, uczestnictwa w wyborach (1918).</a:t>
            </a:r>
          </a:p>
          <a:p>
            <a:endParaRPr lang="pl-PL" dirty="0"/>
          </a:p>
          <a:p>
            <a:pPr marL="228600" indent="-228600">
              <a:buAutoNum type="arabicPeriod"/>
            </a:pPr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86E28D-6E93-F1A7-A6F6-8644D0A1D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639" y="0"/>
            <a:ext cx="3152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73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D621F2-2971-E247-6890-39F9172A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4" y="448056"/>
            <a:ext cx="5333552" cy="640080"/>
          </a:xfrm>
        </p:spPr>
        <p:txBody>
          <a:bodyPr/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ruchy totalitarne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43AA07-FADD-E4C4-990F-33B4A704DB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7850824" cy="3977640"/>
          </a:xfrm>
        </p:spPr>
        <p:txBody>
          <a:bodyPr/>
          <a:lstStyle/>
          <a:p>
            <a:r>
              <a:rPr lang="pl-PL" sz="2000" dirty="0"/>
              <a:t>-</a:t>
            </a:r>
            <a:r>
              <a:rPr lang="pl-PL" sz="2000" b="1" dirty="0"/>
              <a:t>komunizm, faszyzm i nazizm</a:t>
            </a:r>
            <a:r>
              <a:rPr lang="pl-PL" sz="2000" dirty="0"/>
              <a:t>; </a:t>
            </a:r>
          </a:p>
          <a:p>
            <a:r>
              <a:rPr lang="pl-PL" sz="2000" dirty="0"/>
              <a:t>-w Rosji: Józef Stalin, we Włoszech: Benito Mussolini, w Niemczech: Adolf Hitler. </a:t>
            </a:r>
          </a:p>
          <a:p>
            <a:endParaRPr lang="pl-PL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94C8298-94FA-3775-1242-C9A52D3A0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51" y="4332444"/>
            <a:ext cx="11657298" cy="240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B4692D6-F15C-DB80-B1E4-17870799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493" y="0"/>
            <a:ext cx="2931156" cy="421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00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F24468-42D6-89AC-B829-B95C35262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Filozofia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8C67FB-8D5B-3450-11CB-743EF67B53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5176" y="1310083"/>
            <a:ext cx="2874264" cy="5263436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228600" indent="-228600">
              <a:lnSpc>
                <a:spcPct val="100000"/>
              </a:lnSpc>
              <a:buAutoNum type="arabicPeriod"/>
            </a:pPr>
            <a:r>
              <a:rPr lang="pl-PL" sz="1600" b="1" dirty="0"/>
              <a:t>William James, PRAGMATYZM 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-ukierunkowanie na cele praktyczne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-utylitaryzm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-działanie ważniejsze niż poznanie, myślenie – by wypracować reguły postępowania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-pluralizm (wielość poglądów i sądów)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-personalizm (indywidualne doświadczenie)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7CA342F-CAFF-480D-2767-F9B46F921EEE}"/>
              </a:ext>
            </a:extLst>
          </p:cNvPr>
          <p:cNvSpPr txBox="1">
            <a:spLocks/>
          </p:cNvSpPr>
          <p:nvPr/>
        </p:nvSpPr>
        <p:spPr>
          <a:xfrm>
            <a:off x="3300290" y="1310082"/>
            <a:ext cx="3588190" cy="52634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1600" b="1" dirty="0"/>
              <a:t>2. Edmund Husserl, FENOMENOLOGIA 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-świat jako zbiór fenomenów (zjawisk, które da się bezpośrednio zaobserwować)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-fenomen jest czymś ulotnym i zmiennym, należy więc pominąć jego cechy jednostkowe i wychwycić to, co stanowi o jego istocie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-skupienie na tym, co obserwowalne</a:t>
            </a:r>
            <a:br>
              <a:rPr lang="pl-PL" sz="1600" dirty="0"/>
            </a:br>
            <a:r>
              <a:rPr lang="pl-PL" sz="1600" dirty="0"/>
              <a:t> i oczywiste -&gt; tworzenie teorii, kryterium prawdy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-dzięki metodom naukowym badano istotę przedmiotów, nie bacząc na ich psychologiczne czy historyczne uwarunkowania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97F58FA1-CD1C-A9AF-9823-D139CAA38AA3}"/>
              </a:ext>
            </a:extLst>
          </p:cNvPr>
          <p:cNvSpPr txBox="1">
            <a:spLocks/>
          </p:cNvSpPr>
          <p:nvPr/>
        </p:nvSpPr>
        <p:spPr>
          <a:xfrm>
            <a:off x="7049330" y="1310082"/>
            <a:ext cx="4877494" cy="52634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1600" b="1" dirty="0"/>
              <a:t>3. Zygmunt Freud, PSYCHOANALIZA 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-w obrębie psychiki istnieją dwie sfery: nieuświadomiona i uświadomiona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-w nieświadomości: traumy i fantazje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-id – sfera psychiki, która obejmuje pragnienia</a:t>
            </a:r>
            <a:br>
              <a:rPr lang="pl-PL" sz="1600" dirty="0"/>
            </a:br>
            <a:r>
              <a:rPr lang="pl-PL" sz="1600" dirty="0"/>
              <a:t> i popędy, domaga się zaspokojenia, pozostaje</a:t>
            </a:r>
            <a:br>
              <a:rPr lang="pl-PL" sz="1600" dirty="0"/>
            </a:br>
            <a:r>
              <a:rPr lang="pl-PL" sz="1600" dirty="0"/>
              <a:t> w konflikcie z kulturą i system moralno-obyczajowym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-superego – psychiczna reprezentacja tego systemu</a:t>
            </a:r>
          </a:p>
          <a:p>
            <a:pPr>
              <a:lnSpc>
                <a:spcPct val="100000"/>
              </a:lnSpc>
            </a:pPr>
            <a:r>
              <a:rPr lang="pl-PL" sz="1600" dirty="0"/>
              <a:t>-ego – pośrednik między id a superego, decyduje o tym, które popędy i pragnienia można zaspokoić, a które zostaną wyparte do podświadomości</a:t>
            </a:r>
          </a:p>
        </p:txBody>
      </p:sp>
    </p:spTree>
    <p:extLst>
      <p:ext uri="{BB962C8B-B14F-4D97-AF65-F5344CB8AC3E}">
        <p14:creationId xmlns:p14="http://schemas.microsoft.com/office/powerpoint/2010/main" val="4294444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A21DC6-E0EC-CF49-67E1-BF85F176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Filozofia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13EFF5FC-7812-3302-6464-07A99C4E513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5176" y="1310082"/>
            <a:ext cx="3766050" cy="5263437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800" b="1" dirty="0"/>
              <a:t>4. Carl Gustav Jung, PSYCHOLOGIA GŁĘBI</a:t>
            </a:r>
          </a:p>
          <a:p>
            <a:pPr>
              <a:lnSpc>
                <a:spcPct val="100000"/>
              </a:lnSpc>
            </a:pPr>
            <a:r>
              <a:rPr lang="pl-PL" sz="1800" dirty="0"/>
              <a:t>-badanie procesów psychicznych ukrytych w nieświadomości, ale wpływających na świadomość i zachowanie człowieka</a:t>
            </a:r>
          </a:p>
          <a:p>
            <a:pPr>
              <a:lnSpc>
                <a:spcPct val="100000"/>
              </a:lnSpc>
            </a:pPr>
            <a:r>
              <a:rPr lang="pl-PL" sz="1800" dirty="0"/>
              <a:t>-nieświadomość zbiorowa – niezależna od czasu i miejsca, na którą składają się wzorce reakcji na powszechne sytuacje – archetypy, wyróżniające uniwersalne postawy, potrzeby i tęsknoty człowieka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FFC16E87-AD15-FEA3-C0BC-2A0F8579C035}"/>
              </a:ext>
            </a:extLst>
          </p:cNvPr>
          <p:cNvSpPr txBox="1">
            <a:spLocks/>
          </p:cNvSpPr>
          <p:nvPr/>
        </p:nvSpPr>
        <p:spPr>
          <a:xfrm>
            <a:off x="5273241" y="1310082"/>
            <a:ext cx="4765495" cy="526343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1800" b="1" dirty="0"/>
              <a:t>5. John </a:t>
            </a:r>
            <a:r>
              <a:rPr lang="pl-PL" sz="1800" b="1" dirty="0" err="1"/>
              <a:t>Broadus</a:t>
            </a:r>
            <a:r>
              <a:rPr lang="pl-PL" sz="1800" b="1" dirty="0"/>
              <a:t> Watson, BEHAWIORYZM </a:t>
            </a:r>
          </a:p>
          <a:p>
            <a:pPr>
              <a:lnSpc>
                <a:spcPct val="100000"/>
              </a:lnSpc>
            </a:pPr>
            <a:r>
              <a:rPr lang="pl-PL" sz="1800" dirty="0"/>
              <a:t>-spojrzenie na człowieka przez pryzmat jego </a:t>
            </a:r>
            <a:r>
              <a:rPr lang="pl-PL" sz="1800" dirty="0" err="1"/>
              <a:t>zachowań</a:t>
            </a:r>
            <a:endParaRPr lang="pl-PL" sz="1800" dirty="0"/>
          </a:p>
          <a:p>
            <a:pPr>
              <a:lnSpc>
                <a:spcPct val="100000"/>
              </a:lnSpc>
            </a:pPr>
            <a:r>
              <a:rPr lang="pl-PL" sz="1800" dirty="0"/>
              <a:t>-skupienie się na analizie reakcji i </a:t>
            </a:r>
            <a:r>
              <a:rPr lang="pl-PL" sz="1800" dirty="0" err="1"/>
              <a:t>zachowań</a:t>
            </a:r>
            <a:r>
              <a:rPr lang="pl-PL" sz="1800" dirty="0"/>
              <a:t> człowieka</a:t>
            </a:r>
          </a:p>
          <a:p>
            <a:pPr>
              <a:lnSpc>
                <a:spcPct val="100000"/>
              </a:lnSpc>
            </a:pPr>
            <a:r>
              <a:rPr lang="pl-PL" sz="1800" dirty="0"/>
              <a:t>-to, co materialne i mechaniczne, nawet myślenie to wynik fizycznych czynności organizmu</a:t>
            </a:r>
          </a:p>
          <a:p>
            <a:pPr>
              <a:lnSpc>
                <a:spcPct val="100000"/>
              </a:lnSpc>
            </a:pPr>
            <a:r>
              <a:rPr lang="pl-PL" sz="1800" dirty="0"/>
              <a:t>-analiza bodźców i wywołanych przez nie reakcji</a:t>
            </a:r>
          </a:p>
          <a:p>
            <a:pPr>
              <a:lnSpc>
                <a:spcPct val="100000"/>
              </a:lnSpc>
            </a:pPr>
            <a:r>
              <a:rPr lang="pl-PL" sz="1800" dirty="0"/>
              <a:t>-bodziec stanowi podstawę uwarunkowania ludzkich </a:t>
            </a:r>
            <a:r>
              <a:rPr lang="pl-PL" sz="1800" dirty="0" err="1"/>
              <a:t>zachowań</a:t>
            </a:r>
            <a:r>
              <a:rPr lang="pl-PL" sz="1800" dirty="0"/>
              <a:t>, zachowania zaś to wyuczone i utrwalone w ciągu życia reakcje na bodźce</a:t>
            </a:r>
          </a:p>
        </p:txBody>
      </p:sp>
    </p:spTree>
    <p:extLst>
      <p:ext uri="{BB962C8B-B14F-4D97-AF65-F5344CB8AC3E}">
        <p14:creationId xmlns:p14="http://schemas.microsoft.com/office/powerpoint/2010/main" val="1176850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5C8D60-460F-7D13-5D93-B9720683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0B1CF4-80F0-AB98-F786-159B3DDDCD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8412" y="1338586"/>
            <a:ext cx="5452619" cy="551941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sz="2100" dirty="0"/>
              <a:t>-awangarda – rozwijające się po I wojnie światowej nowatorskie nurty i zjawiska artystyczne i literackie</a:t>
            </a:r>
          </a:p>
          <a:p>
            <a:pPr algn="just"/>
            <a:r>
              <a:rPr lang="pl-PL" sz="2100" dirty="0"/>
              <a:t>-różnorodność, oryginalność, bunt wobec tradycji, ale też kontynuacja symbolizmu, ekspresjonizmu i klasycyzmu</a:t>
            </a:r>
          </a:p>
          <a:p>
            <a:pPr algn="just"/>
            <a:r>
              <a:rPr lang="pl-PL" sz="2100" dirty="0"/>
              <a:t>-strumień świadomości – rodzaj monologu wewnętrznego będący zapisem niekontrolowanego ciągu skojarzeń </a:t>
            </a:r>
          </a:p>
          <a:p>
            <a:pPr algn="just"/>
            <a:r>
              <a:rPr lang="pl-PL" sz="2100" dirty="0"/>
              <a:t>-poetyka marzenia sennego – łączenie stanu świadomości z irracjonalnością snu</a:t>
            </a:r>
          </a:p>
          <a:p>
            <a:pPr algn="just"/>
            <a:r>
              <a:rPr lang="pl-PL" sz="2100" dirty="0"/>
              <a:t>-subiektywizacja postrzegania świata – narracja z punktu widzenia bohatera, który opisany obraz społeczeństwa poddaje głębokiej analizie psychologicznej ujętej w rytmie nieuporządkowanych chronologicznie wspomnień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A420FBC-4C0D-DECB-BA2C-F8B673208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476" y="1891862"/>
            <a:ext cx="5969725" cy="376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2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C7E7D4-1EB1-B8D5-E1A6-47F732E9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WAŻNE!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9712C3-1806-1B4A-F38F-CFE37F2DC4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826" y="1276585"/>
            <a:ext cx="6426567" cy="5581415"/>
          </a:xfrm>
        </p:spPr>
        <p:txBody>
          <a:bodyPr>
            <a:normAutofit lnSpcReduction="10000"/>
          </a:bodyPr>
          <a:lstStyle/>
          <a:p>
            <a:pPr marL="228600" indent="-228600" algn="just">
              <a:lnSpc>
                <a:spcPct val="110000"/>
              </a:lnSpc>
              <a:buAutoNum type="arabicPeriod"/>
            </a:pPr>
            <a:r>
              <a:rPr lang="pl-PL" sz="1600" dirty="0"/>
              <a:t>Futuryzm – kierunek sztuki odrzucający tradycję, akcentujący fascynację </a:t>
            </a:r>
            <a:r>
              <a:rPr lang="pl-PL" sz="1600" u="sng" dirty="0"/>
              <a:t>dynamizmem, rozwojem, szybkością, ruchem</a:t>
            </a:r>
            <a:r>
              <a:rPr lang="pl-PL" sz="1600" dirty="0"/>
              <a:t>.</a:t>
            </a:r>
          </a:p>
          <a:p>
            <a:pPr marL="228600" indent="-228600" algn="just">
              <a:lnSpc>
                <a:spcPct val="110000"/>
              </a:lnSpc>
              <a:buAutoNum type="arabicPeriod"/>
            </a:pPr>
            <a:r>
              <a:rPr lang="pl-PL" sz="1600" dirty="0"/>
              <a:t>Kubizm – kierunek artystyczny, rzeczywistość przedstawiano za pomocą </a:t>
            </a:r>
            <a:r>
              <a:rPr lang="pl-PL" sz="1600" u="sng" dirty="0"/>
              <a:t>zgeometryzowanych kształtów</a:t>
            </a:r>
            <a:r>
              <a:rPr lang="pl-PL" sz="1600" dirty="0"/>
              <a:t>, wyrażano na płaszczyźnie różne punkty widzenia, eliminowano perspektywę.</a:t>
            </a:r>
          </a:p>
          <a:p>
            <a:pPr marL="228600" indent="-228600" algn="just">
              <a:lnSpc>
                <a:spcPct val="110000"/>
              </a:lnSpc>
              <a:buAutoNum type="arabicPeriod"/>
            </a:pPr>
            <a:r>
              <a:rPr lang="pl-PL" sz="1600" dirty="0"/>
              <a:t>Abstrakcjonizm – kierunek artystyczny wykluczający obecność w dziele bezpośrednich odniesień do świata rzeczywistego, </a:t>
            </a:r>
            <a:r>
              <a:rPr lang="pl-PL" sz="1600" u="sng" dirty="0"/>
              <a:t>unikający przestawiania realnie istniejących form i obiektów</a:t>
            </a:r>
            <a:r>
              <a:rPr lang="pl-PL" sz="1600" dirty="0"/>
              <a:t>. Sztuka jako zapis emocji.</a:t>
            </a:r>
          </a:p>
          <a:p>
            <a:pPr marL="228600" indent="-228600" algn="just">
              <a:lnSpc>
                <a:spcPct val="110000"/>
              </a:lnSpc>
              <a:buAutoNum type="arabicPeriod"/>
            </a:pPr>
            <a:r>
              <a:rPr lang="pl-PL" sz="1600" dirty="0"/>
              <a:t>Dadaizm – ruch artystyczny, których cechowały </a:t>
            </a:r>
            <a:r>
              <a:rPr lang="pl-PL" sz="1600" u="sng" dirty="0"/>
              <a:t>artystyczne prowokacje, dzieła </a:t>
            </a:r>
            <a:r>
              <a:rPr lang="pl-PL" sz="1600" i="1" u="sng" dirty="0" err="1"/>
              <a:t>ready-made</a:t>
            </a:r>
            <a:r>
              <a:rPr lang="pl-PL" sz="1600" u="sng" dirty="0"/>
              <a:t>, powstałe z przedmiotów codziennego użytku</a:t>
            </a:r>
            <a:r>
              <a:rPr lang="pl-PL" sz="1600" dirty="0"/>
              <a:t>. </a:t>
            </a:r>
            <a:r>
              <a:rPr lang="pl-PL" sz="1600" i="1" dirty="0"/>
              <a:t>Dada</a:t>
            </a:r>
            <a:r>
              <a:rPr lang="pl-PL" sz="1600" dirty="0"/>
              <a:t> – dziecięce gaworzenie, pozarozumowe cechy sztuki. </a:t>
            </a:r>
          </a:p>
          <a:p>
            <a:pPr marL="228600" indent="-228600" algn="just">
              <a:lnSpc>
                <a:spcPct val="110000"/>
              </a:lnSpc>
              <a:buAutoNum type="arabicPeriod"/>
            </a:pPr>
            <a:r>
              <a:rPr lang="pl-PL" sz="1600" dirty="0"/>
              <a:t>Surrealizm – prąd artystyczny inspirowany </a:t>
            </a:r>
            <a:r>
              <a:rPr lang="pl-PL" sz="1600" u="sng" dirty="0"/>
              <a:t>odrealnioną rzeczywistością marzenia sennego i teorią podświadomoś</a:t>
            </a:r>
            <a:r>
              <a:rPr lang="pl-PL" sz="1600" dirty="0"/>
              <a:t>ci, akcentował niezależność sztuki od zasad logiki.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endParaRPr lang="pl-PL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77FCA97F-AFA1-B2B4-351E-2F41D9874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741" y="0"/>
            <a:ext cx="4104259" cy="465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752C75BD-DA6F-1F60-8AC9-A7AD125AD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59" y="4651494"/>
            <a:ext cx="3712122" cy="220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50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486D67-A3C4-4BD6-FD36-B2FD7B2F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681" y="417327"/>
            <a:ext cx="5827041" cy="640080"/>
          </a:xfrm>
        </p:spPr>
        <p:txBody>
          <a:bodyPr/>
          <a:lstStyle/>
          <a:p>
            <a:r>
              <a:rPr lang="pl-PL" dirty="0"/>
              <a:t>abstrakcjonizm i surrealizm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0AF226-5B88-AA5D-C693-B3A7CA940F0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5756C4F-DFF9-85E5-5C34-C9B1BED5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1273393"/>
            <a:ext cx="6419850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C68B0EA-BC5B-AF65-044E-745F3DD8B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78" y="571500"/>
            <a:ext cx="54483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54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D18304-1249-2780-A480-97DF62BD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Polsce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4C46BB-9EAE-A4DB-1F7B-24F8326EDD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7299" y="1321690"/>
            <a:ext cx="7785507" cy="5385606"/>
          </a:xfrm>
        </p:spPr>
        <p:txBody>
          <a:bodyPr>
            <a:noAutofit/>
          </a:bodyPr>
          <a:lstStyle/>
          <a:p>
            <a:pPr algn="just"/>
            <a:r>
              <a:rPr lang="pl-PL" sz="1600" dirty="0"/>
              <a:t>-po 123 latach – odzyskanie niepodległości, euforia, budowa portu w Gdyni, nowe uczelnie wyższe: KUL, Akademia Górnicza czy Uniwersytet Polski w Poznaniu</a:t>
            </a:r>
          </a:p>
          <a:p>
            <a:pPr algn="just"/>
            <a:r>
              <a:rPr lang="pl-PL" sz="1600" dirty="0"/>
              <a:t>-walka o kształt granic, lokalne powstania ( w Wielkopolsce i na Śląsku), spory przygraniczne, wojna polsko-bolszewicka 1919-1921;</a:t>
            </a:r>
          </a:p>
          <a:p>
            <a:pPr algn="just"/>
            <a:r>
              <a:rPr lang="pl-PL" sz="1600" dirty="0"/>
              <a:t>-problemy ekonomiczne, polityczne, rozwarstwione społeczeństwo, spory</a:t>
            </a:r>
            <a:br>
              <a:rPr lang="pl-PL" sz="1600" dirty="0"/>
            </a:br>
            <a:r>
              <a:rPr lang="pl-PL" sz="1600" dirty="0"/>
              <a:t> i zmiany rządu, 1926 – zamach stanu z Piłsudskim na czele, sanacja – rządy, w których główną rolę odgrywali wysocy rangą wojskowi</a:t>
            </a:r>
          </a:p>
          <a:p>
            <a:pPr algn="just"/>
            <a:r>
              <a:rPr lang="pl-PL" sz="1600" dirty="0"/>
              <a:t>-II Rzeczpospolita była krajem wielonarodowym, narastał antysemityzm, Żydów obwiniano o rozpowszechniający się komunizm i kryzys gospodarczy, prześladowania.</a:t>
            </a:r>
          </a:p>
          <a:p>
            <a:pPr algn="just"/>
            <a:r>
              <a:rPr lang="pl-PL" sz="1600" dirty="0"/>
              <a:t>-1932 r. – program walki z kryzysem;1936-1939 – Centralny Okręg Przemysłowy, powstała Stalowa Wola, rozwinęła się sieć kolejowa.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93914AB7-F5B7-6559-19F6-E67F5AA1D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948" y="1275460"/>
            <a:ext cx="4100052" cy="316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06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900378-6C65-FF7D-8AB1-51688655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okresy w polskiej literaturze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180D5E-90E7-248A-580D-5E39F85C83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3856" y="1333904"/>
            <a:ext cx="7109105" cy="51815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b="1" dirty="0"/>
              <a:t>-lata 20. – euforia</a:t>
            </a:r>
            <a:r>
              <a:rPr lang="pl-PL" sz="1600" dirty="0"/>
              <a:t>, wiara w nową rzeczywistość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b="1" dirty="0"/>
              <a:t>-lata 30. – niepokój </a:t>
            </a:r>
            <a:r>
              <a:rPr lang="pl-PL" sz="1600" dirty="0"/>
              <a:t>związany z biedą, bezrobociem czy antysemityzmem, a także przeczuciem nadchodzącej wojny.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-problematyka społeczno-polityczna: Żeromski, Kaden-Bandrowski, Dołęga-Mostowicz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-grupy poetyckie: </a:t>
            </a:r>
            <a:r>
              <a:rPr lang="pl-PL" sz="1600" b="1" dirty="0"/>
              <a:t>Skamander</a:t>
            </a:r>
            <a:r>
              <a:rPr lang="pl-PL" sz="1600" dirty="0"/>
              <a:t> (tradycyjna poetyka), </a:t>
            </a:r>
            <a:r>
              <a:rPr lang="pl-PL" sz="1600" b="1" dirty="0"/>
              <a:t>futuryści</a:t>
            </a:r>
            <a:r>
              <a:rPr lang="pl-PL" sz="1600" dirty="0"/>
              <a:t> (eksperymenty formalne), </a:t>
            </a:r>
            <a:r>
              <a:rPr lang="pl-PL" sz="1600" b="1" dirty="0"/>
              <a:t>Awangarda Krakowska </a:t>
            </a:r>
            <a:r>
              <a:rPr lang="pl-PL" sz="1600" dirty="0"/>
              <a:t>(nowoczesna poetyka)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</a:t>
            </a:r>
            <a:r>
              <a:rPr lang="pl-PL" sz="1600" b="1" dirty="0"/>
              <a:t>Druga Awangarda </a:t>
            </a:r>
            <a:r>
              <a:rPr lang="pl-PL" sz="1600" dirty="0"/>
              <a:t>(twórcy Awangardy Wileńskiej, Awangardy Lubelskiej</a:t>
            </a:r>
            <a:br>
              <a:rPr lang="pl-PL" sz="1600" dirty="0"/>
            </a:br>
            <a:r>
              <a:rPr lang="pl-PL" sz="1600" dirty="0"/>
              <a:t> i Kwadrygi)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-Tuwim, Broniewski, Nałkowska, Kuncewiczowa, Choromański, Schulz, Witkiewicz, Gombrowicz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-katastrofizm: Czechowicz, Miłosz, Witkiewicz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</a:t>
            </a:r>
            <a:r>
              <a:rPr lang="pl-PL" sz="1600" b="1" dirty="0"/>
              <a:t>czasopisma</a:t>
            </a:r>
            <a:r>
              <a:rPr lang="pl-PL" sz="1600" dirty="0"/>
              <a:t>: „Skamander”, „Wiadomości Literackie”, „Zwrotnica”, „Linia”, „Żagary”, „Reflektor”, „Kwadryga”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-krytyk literacki – oceniał zjawiska literackie i kształtował gusta czytelnicze; Karol Irzykowski, Tadeusz Boy-Żeleński, Jerzy Stempowski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-wydawca, Mieczysław Grydzewski, krytyk, założyciel „Wiadomości Literackich”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1F2D5F4-DF75-65F9-A783-C8E77EAEB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62" y="2998837"/>
            <a:ext cx="4629923" cy="351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151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F03EA-34EF-B7FD-6DB1-C116AFC7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Sztuka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0A223F-34AC-3724-46EC-B91693BBCF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9621" y="1288124"/>
            <a:ext cx="4982820" cy="3977640"/>
          </a:xfrm>
        </p:spPr>
        <p:txBody>
          <a:bodyPr/>
          <a:lstStyle/>
          <a:p>
            <a:r>
              <a:rPr lang="pl-PL" dirty="0"/>
              <a:t>-modernistyczny symbolizm czy ekspresjonizm oraz awangardowe </a:t>
            </a:r>
            <a:r>
              <a:rPr lang="pl-PL" b="1" dirty="0"/>
              <a:t>formizm, konstruktywizm i kapizm</a:t>
            </a:r>
          </a:p>
          <a:p>
            <a:r>
              <a:rPr lang="pl-PL" dirty="0"/>
              <a:t>-formizm- inspirowany kubizmem i futuryzmem, odchodzi od realizmu</a:t>
            </a:r>
            <a:br>
              <a:rPr lang="pl-PL" dirty="0"/>
            </a:br>
            <a:r>
              <a:rPr lang="pl-PL" dirty="0"/>
              <a:t> i skupia się na formie</a:t>
            </a:r>
          </a:p>
          <a:p>
            <a:r>
              <a:rPr lang="pl-PL" dirty="0"/>
              <a:t>-konstruktywizm – nurt, w którym operowano prostymi, geometrycznymi kształtami organizowanymi w przestrzenne kompozycje</a:t>
            </a:r>
          </a:p>
          <a:p>
            <a:endParaRPr lang="pl-PL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6CA35B2-8B96-0BC1-90A6-D656A43D2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878" y="0"/>
            <a:ext cx="4982820" cy="397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38A64F8C-7EFD-28E4-79D2-87E9CBA44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297" y="2467497"/>
            <a:ext cx="4237703" cy="376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7C34E6FE-E26B-921D-B30B-8756CF2B9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6" y="3598606"/>
            <a:ext cx="3512881" cy="316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88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5F41FE-52BE-7749-2E8B-5262577CC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Sztuka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E6286D-919F-FFAA-F658-EF3561CBA3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4967" y="1206368"/>
            <a:ext cx="5476567" cy="5351747"/>
          </a:xfrm>
        </p:spPr>
        <p:txBody>
          <a:bodyPr>
            <a:normAutofit/>
          </a:bodyPr>
          <a:lstStyle/>
          <a:p>
            <a:r>
              <a:rPr lang="pl-PL" sz="1500" dirty="0"/>
              <a:t>-kapizm (koloryzm) – nurt, w którym skupiano się na wzajemnych relacjach między barwami, do faktury; kolor miał decydować o formie obrazu i o nastroju</a:t>
            </a:r>
          </a:p>
          <a:p>
            <a:r>
              <a:rPr lang="pl-PL" sz="1500" dirty="0"/>
              <a:t>-twórczość artystów „Rytm”, którzy nawiązywali do klasycznego kanonu piękna i renesansowych reguł piękna, </a:t>
            </a:r>
            <a:br>
              <a:rPr lang="pl-PL" sz="1500" dirty="0"/>
            </a:br>
            <a:r>
              <a:rPr lang="pl-PL" sz="1500" dirty="0"/>
              <a:t>a ich twórczość miała być pochwałą polskości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75ACCB26-3EA6-F7E7-E92B-E2AEA178F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780" y="0"/>
            <a:ext cx="3580220" cy="535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984ACC9D-1A73-A846-B169-6409EA498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448" y="12814"/>
            <a:ext cx="4069824" cy="341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1FFFE4B8-3788-5D1D-A1A8-CD3DDEA88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4256"/>
            <a:ext cx="4339713" cy="298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45DBAC48-9C71-6FDE-CE94-5B4EE5F15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713" y="3504407"/>
            <a:ext cx="3580220" cy="334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667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DE8AEB-208B-E7BC-2494-A847D9AA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3F530E-83F4-4DE6-1D8C-A7FFC52796E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1872A502-9587-C407-F5CA-36EDADF28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7" y="-4572"/>
            <a:ext cx="5319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ressglobal">
            <a:extLst>
              <a:ext uri="{FF2B5EF4-FFF2-40B4-BE49-F238E27FC236}">
                <a16:creationId xmlns:a16="http://schemas.microsoft.com/office/drawing/2014/main" id="{4B41E0C0-444F-D3B8-5ED1-F8A80EBE8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619" y="5856392"/>
            <a:ext cx="1848234" cy="100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41AAB899-C967-09C6-057F-892DD303B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3" y="27039"/>
            <a:ext cx="6158433" cy="397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>
            <a:extLst>
              <a:ext uri="{FF2B5EF4-FFF2-40B4-BE49-F238E27FC236}">
                <a16:creationId xmlns:a16="http://schemas.microsoft.com/office/drawing/2014/main" id="{9E69DC2B-86C3-5E6F-D38E-D95D0EAB4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2" y="4000097"/>
            <a:ext cx="7804048" cy="201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679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A51BFC-9761-2D4E-6769-36691C1D0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DC7BF7-DCAC-FE17-688B-62FBB7632A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2BFEC6E8-3A96-2589-EBBD-D1E07A0C5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7" y="-4572"/>
            <a:ext cx="5818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CB76573F-8DE5-ADE0-6831-A208F3DEE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239" y="-4572"/>
            <a:ext cx="6236474" cy="271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59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6E38FE-DA86-5FCA-C210-9AC27A22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AB988E-7B7E-3F0C-834F-E125618EB96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5802F4A-5557-E72C-989A-3EB5A93EF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56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18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5AE831-FA9E-9C62-6227-AEAE0190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 </a:t>
            </a:r>
            <a:r>
              <a:rPr lang="pl-PL" dirty="0" err="1"/>
              <a:t>Picadorem</a:t>
            </a:r>
            <a:r>
              <a:rPr lang="pl-PL" dirty="0"/>
              <a:t>, Mała Ziemiańska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644965-E229-DB90-8180-64625547C8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7DFD0DE-1C50-0E12-448A-C52D10771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32" y="2635045"/>
            <a:ext cx="11671239" cy="4222955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AADB0C19-6BB8-6ED7-5F9E-4CD4C04B8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5" y="1563329"/>
            <a:ext cx="9059748" cy="91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D040C02-F6B1-3D45-E7D1-893386B6C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048" y="0"/>
            <a:ext cx="3057952" cy="21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89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98A29-AA7C-BBD6-3372-DE04C974F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744BD5-878E-29EC-3F1F-55CAAE386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607" y="668429"/>
            <a:ext cx="10515600" cy="2264676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pl-PL" sz="4800" dirty="0">
                <a:solidFill>
                  <a:schemeClr val="bg1"/>
                </a:solidFill>
              </a:rPr>
              <a:t>„A wiosną – niechaj wiosnę, a nie Polskę zobaczę”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1D7F35A-97AB-7825-5A42-DAFBE9A8427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pl-PL" sz="2400" dirty="0">
                <a:solidFill>
                  <a:schemeClr val="bg1"/>
                </a:solidFill>
                <a:latin typeface="+mj-lt"/>
              </a:rPr>
              <a:t>Skamandryci wobec Polski i niepodległości.</a:t>
            </a:r>
          </a:p>
        </p:txBody>
      </p:sp>
    </p:spTree>
    <p:extLst>
      <p:ext uri="{BB962C8B-B14F-4D97-AF65-F5344CB8AC3E}">
        <p14:creationId xmlns:p14="http://schemas.microsoft.com/office/powerpoint/2010/main" val="1755040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36ECAE-9E53-C229-EC20-21F1D663D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Poezja skamandrytów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44B79-5453-665F-F6D9-2EDEBF92784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3891936" cy="3977640"/>
          </a:xfrm>
        </p:spPr>
        <p:txBody>
          <a:bodyPr>
            <a:normAutofit/>
          </a:bodyPr>
          <a:lstStyle/>
          <a:p>
            <a:r>
              <a:rPr lang="pl-PL" sz="1600" dirty="0"/>
              <a:t>Kiedy Polska odzyskała niepodległość(doświadczenie pokoleniowe)  Tuwim miał 24 lata, Lechoń – 19, a Słonimski – 23.</a:t>
            </a:r>
          </a:p>
          <a:p>
            <a:r>
              <a:rPr lang="pl-PL" sz="1600" dirty="0"/>
              <a:t>Wychowali się w tradycji romantycznej, doświadczyli zniewolenia, czuli, że Polska kultura potrzebuje rewolucji, transformacji na potrzeby nowych odbiorców.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6FE5707-EE8E-DE63-C9A3-5A278B644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850" y="0"/>
            <a:ext cx="7315200" cy="132257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397B7FE-2E70-25C6-A87D-1EEAFCA93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268" y="4988338"/>
            <a:ext cx="6554115" cy="1705213"/>
          </a:xfrm>
          <a:prstGeom prst="rect">
            <a:avLst/>
          </a:prstGeom>
        </p:spPr>
      </p:pic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D1DE4DD3-8043-2F4B-D4A8-B33805606421}"/>
              </a:ext>
            </a:extLst>
          </p:cNvPr>
          <p:cNvSpPr txBox="1">
            <a:spLocks/>
          </p:cNvSpPr>
          <p:nvPr/>
        </p:nvSpPr>
        <p:spPr>
          <a:xfrm>
            <a:off x="5313058" y="4640865"/>
            <a:ext cx="4416552" cy="2052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Młodzi vs starzy – jak zawsze ;)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2B4D18C-F79C-C132-0A04-EDA50F8DF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610" y="1199777"/>
            <a:ext cx="2353506" cy="366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615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E45967-CC57-0531-EE07-107B00A0E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8" y="699786"/>
            <a:ext cx="12064083" cy="566880"/>
          </a:xfrm>
        </p:spPr>
        <p:txBody>
          <a:bodyPr>
            <a:normAutofit fontScale="90000"/>
          </a:bodyPr>
          <a:lstStyle/>
          <a:p>
            <a:r>
              <a:rPr lang="pl-PL" dirty="0"/>
              <a:t> Wiosna jako znak buntu wobec podporządkowania</a:t>
            </a:r>
            <a:br>
              <a:rPr lang="pl-PL" dirty="0"/>
            </a:br>
            <a:r>
              <a:rPr lang="pl-PL" dirty="0"/>
              <a:t> literatury problematyce patriotycznej,</a:t>
            </a:r>
            <a:br>
              <a:rPr lang="pl-PL" dirty="0"/>
            </a:br>
            <a:r>
              <a:rPr lang="pl-PL" dirty="0"/>
              <a:t> symbol odrodzenia sił natury, oznaka witalności i radości.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FE1C59-D2E6-52BA-F016-5F0A290DF3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D89E995-DF4E-7C13-61D7-2EEF17330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5883"/>
            <a:ext cx="4024204" cy="489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C25FC7A3-ECDD-12B5-50E0-5721464CD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613" y="0"/>
            <a:ext cx="3481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3EAA81C-23B9-AD99-E721-CA3C2338B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4204" y="1855883"/>
            <a:ext cx="4611329" cy="106714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7C652C3-0703-5309-E350-C6D23592C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9309" y="5365007"/>
            <a:ext cx="4703764" cy="12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29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B5443F-D6BF-4F07-CA00-B51B2AEC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Interpretujemy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3F559-DBD0-4459-49E8-D26371F178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3888815" cy="3977640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pl-PL" sz="1800" dirty="0"/>
              <a:t>Obraz Polski i Polaków</a:t>
            </a:r>
          </a:p>
          <a:p>
            <a:pPr marL="228600" indent="-228600">
              <a:buAutoNum type="arabicPeriod"/>
            </a:pPr>
            <a:r>
              <a:rPr lang="pl-PL" sz="1800" dirty="0"/>
              <a:t>Ironia i oskarżenie</a:t>
            </a:r>
          </a:p>
          <a:p>
            <a:pPr marL="228600" indent="-228600">
              <a:buAutoNum type="arabicPeriod"/>
            </a:pPr>
            <a:r>
              <a:rPr lang="pl-PL" sz="1800" dirty="0"/>
              <a:t>Osoba mówiąca – do czego nawołuje?</a:t>
            </a:r>
          </a:p>
          <a:p>
            <a:pPr marL="228600" indent="-228600">
              <a:buAutoNum type="arabicPeriod"/>
            </a:pPr>
            <a:r>
              <a:rPr lang="pl-PL" sz="1800" dirty="0"/>
              <a:t>Ekspresja i apel</a:t>
            </a:r>
          </a:p>
          <a:p>
            <a:pPr marL="228600" indent="-228600">
              <a:buAutoNum type="arabicPeriod"/>
            </a:pPr>
            <a:r>
              <a:rPr lang="pl-PL" sz="1800" dirty="0"/>
              <a:t>Niechaj wiosnę zobaczę, tzn.?</a:t>
            </a:r>
          </a:p>
          <a:p>
            <a:pPr marL="228600" indent="-228600">
              <a:buAutoNum type="arabicPeriod"/>
            </a:pPr>
            <a:endParaRPr lang="pl-PL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46ED28C0-23F7-5DF6-0289-FF91A0D49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425" y="-4572"/>
            <a:ext cx="193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4C02C78-495E-24A1-9E2D-5D99ED6B8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311" y="1306115"/>
            <a:ext cx="5830114" cy="49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40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1AAAAF-BECA-B210-C94A-8F4FBBFD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 Polaków – co mają robić?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858BD2-7658-C9B7-B367-F45D3F0AA02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9603" y="1507764"/>
            <a:ext cx="5104220" cy="5053682"/>
          </a:xfrm>
        </p:spPr>
        <p:txBody>
          <a:bodyPr>
            <a:normAutofit fontScale="92500" lnSpcReduction="20000"/>
          </a:bodyPr>
          <a:lstStyle/>
          <a:p>
            <a:r>
              <a:rPr lang="pl-PL" sz="1800" dirty="0"/>
              <a:t>-przestać analizować przeszłość</a:t>
            </a:r>
          </a:p>
          <a:p>
            <a:r>
              <a:rPr lang="pl-PL" sz="1800" dirty="0"/>
              <a:t>-skupić się na teraźniejszości i przyszłości</a:t>
            </a:r>
          </a:p>
          <a:p>
            <a:r>
              <a:rPr lang="pl-PL" sz="1800" dirty="0"/>
              <a:t>-zerwać z ideą martyrologii i mesjanizmu</a:t>
            </a:r>
          </a:p>
          <a:p>
            <a:r>
              <a:rPr lang="pl-PL" sz="1800" dirty="0"/>
              <a:t>-przestać idealizować przeszłość i gloryfikować cierpienie</a:t>
            </a:r>
          </a:p>
          <a:p>
            <a:r>
              <a:rPr lang="pl-PL" sz="1800" dirty="0"/>
              <a:t>-znaleźć ukojenie w naturze</a:t>
            </a:r>
          </a:p>
          <a:p>
            <a:r>
              <a:rPr lang="pl-PL" sz="1800" dirty="0"/>
              <a:t>-samodzielnie interpretować historię, zamiast powtarzać utarte frazesy</a:t>
            </a:r>
          </a:p>
          <a:p>
            <a:r>
              <a:rPr lang="pl-PL" sz="1800" dirty="0"/>
              <a:t>-cieszyć się życiem, wiosną, odrodzeniem</a:t>
            </a:r>
          </a:p>
          <a:p>
            <a:endParaRPr lang="pl-PL" sz="1800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9E7DEBC-77FE-B8C5-5D44-D27055A30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674" y="879892"/>
            <a:ext cx="6992326" cy="2638793"/>
          </a:xfrm>
          <a:prstGeom prst="rect">
            <a:avLst/>
          </a:prstGeom>
        </p:spPr>
      </p:pic>
      <p:pic>
        <p:nvPicPr>
          <p:cNvPr id="22530" name="Picture 2" descr="Zdaniem Szota">
            <a:extLst>
              <a:ext uri="{FF2B5EF4-FFF2-40B4-BE49-F238E27FC236}">
                <a16:creationId xmlns:a16="http://schemas.microsoft.com/office/drawing/2014/main" id="{F16DE0D3-6FF3-7A6C-A53B-3731850AF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74" y="3687898"/>
            <a:ext cx="6992326" cy="282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768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CA9EE1-1DB4-7505-A40D-E3660F55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sdfds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FDA56B-4EB9-9041-8802-A224ACA1A57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772CDA6E-058B-EE02-C0BA-E333BD7B7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793" y="0"/>
            <a:ext cx="2857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id="{ED4F5F7F-CD17-22A0-4A2A-2F9390724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3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A57E3821-B584-E377-8346-52BF3822A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644" y="4705731"/>
            <a:ext cx="6043152" cy="114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>
            <a:extLst>
              <a:ext uri="{FF2B5EF4-FFF2-40B4-BE49-F238E27FC236}">
                <a16:creationId xmlns:a16="http://schemas.microsoft.com/office/drawing/2014/main" id="{1192FEB0-0BD2-2164-2F43-ED79D2CF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62" y="448056"/>
            <a:ext cx="361955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>
            <a:extLst>
              <a:ext uri="{FF2B5EF4-FFF2-40B4-BE49-F238E27FC236}">
                <a16:creationId xmlns:a16="http://schemas.microsoft.com/office/drawing/2014/main" id="{BF15F62A-5604-C2E7-8C35-77EAB2896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90" y="5996241"/>
            <a:ext cx="6187255" cy="81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7919AC8-B662-E4A3-BF00-EF5FC270586A}"/>
              </a:ext>
            </a:extLst>
          </p:cNvPr>
          <p:cNvSpPr txBox="1"/>
          <p:nvPr/>
        </p:nvSpPr>
        <p:spPr>
          <a:xfrm>
            <a:off x="8504904" y="1533831"/>
            <a:ext cx="3057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Poeta</a:t>
            </a:r>
          </a:p>
          <a:p>
            <a:r>
              <a:rPr lang="pl-PL" dirty="0"/>
              <a:t>Sytuacja historyczna</a:t>
            </a:r>
          </a:p>
          <a:p>
            <a:r>
              <a:rPr lang="pl-PL" dirty="0"/>
              <a:t>Co odrzuca?</a:t>
            </a:r>
          </a:p>
          <a:p>
            <a:r>
              <a:rPr lang="pl-PL" dirty="0"/>
              <a:t>Czym jest zainteresowany?</a:t>
            </a:r>
          </a:p>
          <a:p>
            <a:r>
              <a:rPr lang="pl-PL" dirty="0"/>
              <a:t>Tytuł </a:t>
            </a:r>
          </a:p>
        </p:txBody>
      </p:sp>
    </p:spTree>
    <p:extLst>
      <p:ext uri="{BB962C8B-B14F-4D97-AF65-F5344CB8AC3E}">
        <p14:creationId xmlns:p14="http://schemas.microsoft.com/office/powerpoint/2010/main" val="182456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CBBE17-B8C3-E250-8DDB-8F63F2DEE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078" y="467721"/>
            <a:ext cx="6877119" cy="640080"/>
          </a:xfrm>
        </p:spPr>
        <p:txBody>
          <a:bodyPr/>
          <a:lstStyle/>
          <a:p>
            <a:pPr algn="ctr"/>
            <a:r>
              <a:rPr lang="pl-PL" dirty="0"/>
              <a:t>Wiosna, niezbyt kolorowa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264FEF-C8A9-B029-7AAB-D2AE5CCEF4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4747207" cy="5059785"/>
          </a:xfrm>
        </p:spPr>
        <p:txBody>
          <a:bodyPr>
            <a:normAutofit/>
          </a:bodyPr>
          <a:lstStyle/>
          <a:p>
            <a:r>
              <a:rPr lang="pl-PL" sz="2400" dirty="0"/>
              <a:t>-czerń – symbol żałoby</a:t>
            </a:r>
          </a:p>
          <a:p>
            <a:r>
              <a:rPr lang="pl-PL" sz="2400" dirty="0"/>
              <a:t>-ojczyzna jest wolna, można odrzucić tematykę patriotyczną</a:t>
            </a:r>
          </a:p>
          <a:p>
            <a:r>
              <a:rPr lang="pl-PL" sz="2400" dirty="0"/>
              <a:t>-należy zmienić sposób myślenia, „zrzucić płaszcz Konrada”</a:t>
            </a:r>
          </a:p>
          <a:p>
            <a:r>
              <a:rPr lang="pl-PL" sz="2400" dirty="0"/>
              <a:t>-można pisać innych językiem</a:t>
            </a:r>
          </a:p>
        </p:txBody>
      </p:sp>
      <p:pic>
        <p:nvPicPr>
          <p:cNvPr id="23554" name="Picture 2" descr="Czarna wiosna Fototapeta – Smart">
            <a:extLst>
              <a:ext uri="{FF2B5EF4-FFF2-40B4-BE49-F238E27FC236}">
                <a16:creationId xmlns:a16="http://schemas.microsoft.com/office/drawing/2014/main" id="{77E1ED39-03B7-50FA-3E73-6217DBA78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152" y="1303282"/>
            <a:ext cx="4950209" cy="495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148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73797B-FC4C-7027-BA43-8E1026B793C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3324581" cy="39776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Do kogo się zwraca? W jakiej sytuacji?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Funkcja partykuły „a”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Słownictwo potoczne i oficjalne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Charakter prowokacyjny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Postawa wobec tradycji literackiej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Motyw wiosny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Klamra kompozycyjna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1600" dirty="0"/>
              <a:t>Środki stylistyczne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l-PL" sz="16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2628F0B-BB84-97D7-4B30-F8341F29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766" y="0"/>
            <a:ext cx="8115449" cy="6858000"/>
          </a:xfrm>
          <a:prstGeom prst="rect">
            <a:avLst/>
          </a:prstGeom>
        </p:spPr>
      </p:pic>
      <p:pic>
        <p:nvPicPr>
          <p:cNvPr id="19458" name="Picture 2">
            <a:extLst>
              <a:ext uri="{FF2B5EF4-FFF2-40B4-BE49-F238E27FC236}">
                <a16:creationId xmlns:a16="http://schemas.microsoft.com/office/drawing/2014/main" id="{C54E5812-A993-C383-D539-EA61516AB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4733"/>
            <a:ext cx="7236235" cy="111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405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87E945-EAFF-6808-0968-5432E641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Wiosna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BDD55C-63DC-0C43-5E1B-D8430CC0D5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730594" cy="5191334"/>
          </a:xfrm>
        </p:spPr>
        <p:txBody>
          <a:bodyPr>
            <a:normAutofit fontScale="85000" lnSpcReduction="10000"/>
          </a:bodyPr>
          <a:lstStyle/>
          <a:p>
            <a:r>
              <a:rPr lang="pl-PL" sz="2000" dirty="0"/>
              <a:t>-radość, beztroska, kolory i zapachy</a:t>
            </a:r>
          </a:p>
          <a:p>
            <a:r>
              <a:rPr lang="pl-PL" sz="2000" dirty="0"/>
              <a:t>-cieszy się konkretną teraźniejszą chwilą, raduje przejażdżką</a:t>
            </a:r>
          </a:p>
          <a:p>
            <a:r>
              <a:rPr lang="pl-PL" sz="2000" dirty="0"/>
              <a:t>-manifest, pochwała codzienności, miasta i wiosny, afirmacja życia – tego codziennego, zwykłego</a:t>
            </a:r>
          </a:p>
          <a:p>
            <a:r>
              <a:rPr lang="pl-PL" sz="2000" dirty="0"/>
              <a:t>-poeta nie jest jednostką wybitną z boskim darem, wyalienowaną i osamotnioną; jest teraz częścią tłumu;</a:t>
            </a:r>
          </a:p>
          <a:p>
            <a:r>
              <a:rPr lang="pl-PL" sz="2000" dirty="0"/>
              <a:t>-pochwała witalizmu, dynamizmu, młodości, entuzjazmu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8C5B93D-7E0C-C17B-ED5D-51154A111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107" y="1209366"/>
            <a:ext cx="6372675" cy="372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81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E1F9B3-C2E1-C539-488D-332C5BDE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401" y="527942"/>
            <a:ext cx="6877119" cy="640080"/>
          </a:xfrm>
        </p:spPr>
        <p:txBody>
          <a:bodyPr>
            <a:normAutofit fontScale="90000"/>
          </a:bodyPr>
          <a:lstStyle/>
          <a:p>
            <a:pPr algn="r"/>
            <a:r>
              <a:rPr lang="pl-PL" dirty="0"/>
              <a:t>Skamandryci wobec przeszłości i niepodległości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F09CAB-B128-D86A-1E5D-0A787C1169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CDD9557-090D-D63C-1C91-76938526D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8022"/>
            <a:ext cx="7398326" cy="233159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48115FE-4F51-19EC-A928-387F52846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048" y="3309200"/>
            <a:ext cx="7140878" cy="35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F5E50-DAD4-44BF-BCB5-4E7DA3CA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28BDCE-281A-331F-3D8B-C33D6B0C85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03D9D074-780F-13FD-14AD-7574B4A4B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8077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340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64BC6-F7C0-D9DA-617D-E145EAE85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9322AC-3880-AF7B-E2B4-EACAF261A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607" y="668429"/>
            <a:ext cx="10515600" cy="2264676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pl-PL" sz="4800" dirty="0">
                <a:solidFill>
                  <a:schemeClr val="bg1"/>
                </a:solidFill>
              </a:rPr>
              <a:t>„Poezjo, na ulicę!”</a:t>
            </a:r>
            <a:br>
              <a:rPr lang="pl-PL" sz="4800" dirty="0">
                <a:solidFill>
                  <a:schemeClr val="bg1"/>
                </a:solidFill>
              </a:rPr>
            </a:br>
            <a:endParaRPr lang="pl-PL" sz="4800" dirty="0">
              <a:solidFill>
                <a:schemeClr val="bg1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A1C1668-69BB-FB35-D155-928E8B2282A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pl-PL" sz="2400" dirty="0">
                <a:solidFill>
                  <a:schemeClr val="bg1"/>
                </a:solidFill>
                <a:latin typeface="+mj-lt"/>
              </a:rPr>
              <a:t>Codzienność w poezji Skamandrytów.</a:t>
            </a:r>
          </a:p>
        </p:txBody>
      </p:sp>
    </p:spTree>
    <p:extLst>
      <p:ext uri="{BB962C8B-B14F-4D97-AF65-F5344CB8AC3E}">
        <p14:creationId xmlns:p14="http://schemas.microsoft.com/office/powerpoint/2010/main" val="2280273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B7E617-B924-935D-F7A3-2493D9FA2C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Codzienność i zwyczajność…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0D027DD-676B-1785-1639-DBE6DF1C7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716" y="0"/>
            <a:ext cx="6517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99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B0F630-534A-C4AE-3EA0-05A5004BA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B06873-768E-93FB-62E2-AE2BD0279AD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83ECCF-F335-5C45-91D3-1D5CAAFDF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6" y="-4572"/>
            <a:ext cx="5556503" cy="673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099001C-9038-5576-7CC5-FF59708FF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296" y="1684564"/>
            <a:ext cx="3651707" cy="516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CF9C2E2-FEC6-497F-0AE0-CDE6EF38D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896" y="-145315"/>
            <a:ext cx="7316221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18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282192-16B3-E69A-ED49-ADCFAA1AC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57940C-3CAA-9937-F89E-A8852B0BCE6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6230017-71CC-9A44-B4EA-6C4FC8A09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"/>
            <a:ext cx="8441324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8F3CFF3-F3FB-7258-FF45-7A2206379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605" y="118728"/>
            <a:ext cx="3581900" cy="479174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9D66898-74AA-8863-3D4A-8E43EF72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185" y="40150"/>
            <a:ext cx="6293726" cy="23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154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0927B3-3F35-C689-077E-E3D7ED95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FBED4-18A2-2E4F-9056-E55DA5E257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2B313D7-FA06-5F28-2B6A-62D37CF12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59" y="116132"/>
            <a:ext cx="11886139" cy="651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429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45D5B3-BE28-89A9-75FC-372C1CC7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„Cwaniary” </a:t>
            </a:r>
            <a:r>
              <a:rPr lang="pl-PL"/>
              <a:t>- kontekst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107723-2D79-15BB-E026-FB37A8433ED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57892"/>
      </p:ext>
    </p:extLst>
  </p:cSld>
  <p:clrMapOvr>
    <a:masterClrMapping/>
  </p:clrMapOvr>
</p:sld>
</file>

<file path=ppt/theme/theme1.xml><?xml version="1.0" encoding="utf-8"?>
<a:theme xmlns:a="http://schemas.openxmlformats.org/drawingml/2006/main" name="Dokument powitaln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27_TF10001108_Win32" id="{8A3B89E0-784D-4F84-B23C-7A78E9274750}" vid="{5D37CE29-7058-4BFE-9731-9832083626C1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{D8206034-C96A-48B5-93D7-E945F31E6D6D}TF2989475c-5427-4edb-9ec1-00f4ce72165b90611cc0_win32-1f5b152a29a7</Template>
  <TotalTime>334</TotalTime>
  <Words>1451</Words>
  <Application>Microsoft Office PowerPoint</Application>
  <PresentationFormat>Panoramiczny</PresentationFormat>
  <Paragraphs>147</Paragraphs>
  <Slides>33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Calibri</vt:lpstr>
      <vt:lpstr>Segoe UI</vt:lpstr>
      <vt:lpstr>Segoe UI Light</vt:lpstr>
      <vt:lpstr>Times New Roman</vt:lpstr>
      <vt:lpstr>Dokument powitalny</vt:lpstr>
      <vt:lpstr>Dwudziestolecie międzywojenne</vt:lpstr>
      <vt:lpstr>1918-1939</vt:lpstr>
      <vt:lpstr>ruchy totalitarne</vt:lpstr>
      <vt:lpstr>Filozofia</vt:lpstr>
      <vt:lpstr>Filozofia</vt:lpstr>
      <vt:lpstr>Literatura</vt:lpstr>
      <vt:lpstr>WAŻNE!</vt:lpstr>
      <vt:lpstr>abstrakcjonizm i surrealizm</vt:lpstr>
      <vt:lpstr>W Polsce </vt:lpstr>
      <vt:lpstr>Dwa okresy w polskiej literaturze</vt:lpstr>
      <vt:lpstr>Sztuka w Polsce</vt:lpstr>
      <vt:lpstr>Sztuka w Polsce</vt:lpstr>
      <vt:lpstr>Prezentacja programu PowerPoint</vt:lpstr>
      <vt:lpstr>Prezentacja programu PowerPoint</vt:lpstr>
      <vt:lpstr>Prezentacja programu PowerPoint</vt:lpstr>
      <vt:lpstr>Pod Picadorem, Mała Ziemiańska</vt:lpstr>
      <vt:lpstr>„A wiosną – niechaj wiosnę, a nie Polskę zobaczę”</vt:lpstr>
      <vt:lpstr>Poezja skamandrytów</vt:lpstr>
      <vt:lpstr> Wiosna jako znak buntu wobec podporządkowania  literatury problematyce patriotycznej,  symbol odrodzenia sił natury, oznaka witalności i radości.</vt:lpstr>
      <vt:lpstr>Interpretujemy</vt:lpstr>
      <vt:lpstr>Do Polaków – co mają robić?</vt:lpstr>
      <vt:lpstr>sdfds</vt:lpstr>
      <vt:lpstr>Wiosna, niezbyt kolorowa</vt:lpstr>
      <vt:lpstr>Prezentacja programu PowerPoint</vt:lpstr>
      <vt:lpstr>Wiosna</vt:lpstr>
      <vt:lpstr>Skamandryci wobec przeszłości i niepodległości</vt:lpstr>
      <vt:lpstr>Prezentacja programu PowerPoint</vt:lpstr>
      <vt:lpstr>„Poezjo, na ulicę!” </vt:lpstr>
      <vt:lpstr>Prezentacja programu PowerPoint</vt:lpstr>
      <vt:lpstr>Prezentacja programu PowerPoint</vt:lpstr>
      <vt:lpstr>Prezentacja programu PowerPoint</vt:lpstr>
      <vt:lpstr>Prezentacja programu PowerPoint</vt:lpstr>
      <vt:lpstr>„Cwaniary” - kontekst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keywords/>
  <cp:lastModifiedBy>Izabela Drężek</cp:lastModifiedBy>
  <cp:revision>6</cp:revision>
  <dcterms:created xsi:type="dcterms:W3CDTF">2026-03-11T12:15:40Z</dcterms:created>
  <dcterms:modified xsi:type="dcterms:W3CDTF">2026-04-20T11:38:56Z</dcterms:modified>
  <cp:version/>
</cp:coreProperties>
</file>