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3" r:id="rId17"/>
    <p:sldId id="274" r:id="rId18"/>
    <p:sldId id="275" r:id="rId19"/>
    <p:sldId id="269" r:id="rId20"/>
    <p:sldId id="270" r:id="rId21"/>
    <p:sldId id="276" r:id="rId22"/>
    <p:sldId id="278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88825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44" autoAdjust="0"/>
  </p:normalViewPr>
  <p:slideViewPr>
    <p:cSldViewPr>
      <p:cViewPr varScale="1">
        <p:scale>
          <a:sx n="78" d="100"/>
          <a:sy n="78" d="100"/>
        </p:scale>
        <p:origin x="878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072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3BB1435-26FF-43B0-B934-232BA76F76E9}" type="datetime1">
              <a:rPr lang="pl-PL" smtClean="0"/>
              <a:t>31.10.2025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50423A-8BCE-448E-A97B-03A88B2B12C1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2F1F3F2-AD81-443F-9233-3AB1B89AE9CC}" type="datetime1">
              <a:rPr lang="pl-PL" smtClean="0"/>
              <a:t>31.10.2025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dirty="0"/>
              <a:t>Kliknij, aby edytować style wzorca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F2A70B-78F2-4DCF-B53B-C990D2FAFB8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260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pl-PL" smtClean="0"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88525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pl-PL" smtClean="0"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87348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pl-PL" smtClean="0"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56372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pl-PL" smtClean="0"/>
              <a:t>23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8989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pl-PL" smtClean="0"/>
              <a:t>24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90042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F2A70B-78F2-4DCF-B53B-C990D2FAFB8A}" type="slidenum">
              <a:rPr lang="pl-PL" smtClean="0"/>
              <a:t>25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0992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grpSp>
        <p:nvGrpSpPr>
          <p:cNvPr id="256" name="linia" descr="Grafika linii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Dowolny kształt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58" name="Dowolny kształt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59" name="Dowolny kształt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0" name="Dowolny kształt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1" name="Dowolny kształt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2" name="Dowolny kształt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3" name="Dowolny kształt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4" name="Dowolny kształt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5" name="Dowolny kształt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6" name="Dowolny kształt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7" name="Dowolny kształt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8" name="Dowolny kształt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9" name="Dowolny kształt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0" name="Dowolny kształt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1" name="Dowolny kształt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2" name="Dowolny kształt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3" name="Dowolny kształt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4" name="Dowolny kształt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5" name="Dowolny kształt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6" name="Dowolny kształt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7" name="Dowolny kształt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8" name="Dowolny kształt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9" name="Dowolny kształt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0" name="Dowolny kształt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1" name="Dowolny kształt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2" name="Dowolny kształt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3" name="Dowolny kształt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4" name="Dowolny kształt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5" name="Dowolny kształt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6" name="Dowolny kształt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7" name="Dowolny kształt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8" name="Dowolny kształt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9" name="Dowolny kształt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0" name="Dowolny kształt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1" name="Dowolny kształt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2" name="Dowolny kształt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3" name="Dowolny kształt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4" name="Dowolny kształt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5" name="Dowolny kształt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6" name="Dowolny kształt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7" name="Dowolny kształt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8" name="Dowolny kształt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9" name="Dowolny kształt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0" name="Dowolny kształt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1" name="Dowolny kształt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2" name="Dowolny kształt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3" name="Dowolny kształt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4" name="Dowolny kształt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5" name="Dowolny kształt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6" name="Dowolny kształt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7" name="Dowolny kształt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8" name="Dowolny kształt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9" name="Dowolny kształt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0" name="Dowolny kształt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1" name="Dowolny kształt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2" name="Dowolny kształt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3" name="Dowolny kształt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4" name="Dowolny kształt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5" name="Dowolny kształt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6" name="Dowolny kształt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7" name="Dowolny kształt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8" name="Dowolny kształt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9" name="Dowolny kształt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0" name="Dowolny kształt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1" name="Dowolny kształt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2" name="Dowolny kształt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3" name="Dowolny kształt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4" name="Dowolny kształt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5" name="Dowolny kształt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6" name="Dowolny kształt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7" name="Dowolny kształt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8" name="Dowolny kształt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9" name="Dowolny kształt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0" name="Dowolny kształt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1" name="Dowolny kształt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2" name="Dowolny kształt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3" name="Dowolny kształt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4" name="Dowolny kształt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5" name="Dowolny kształt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6" name="Dowolny kształt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7" name="Dowolny kształt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8" name="Dowolny kształt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9" name="Dowolny kształt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0" name="Dowolny kształt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1" name="Dowolny kształt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2" name="Dowolny kształt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3" name="Dowolny kształt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4" name="Dowolny kształt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5" name="Dowolny kształt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6" name="Dowolny kształt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7" name="Dowolny kształt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8" name="Dowolny kształt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9" name="Dowolny kształt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0" name="Dowolny kształt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1" name="Dowolny kształt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2" name="Dowolny kształt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3" name="Dowolny kształt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4" name="Dowolny kształt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5" name="Dowolny kształt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6" name="Dowolny kształt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7" name="Dowolny kształt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8" name="Dowolny kształt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9" name="Dowolny kształt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0" name="Dowolny kształt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1" name="Dowolny kształt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2" name="Dowolny kształt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3" name="Dowolny kształt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4" name="Dowolny kształt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5" name="Dowolny kształt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6" name="Dowolny kształt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7" name="Dowolny kształt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8" name="Dowolny kształt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9" name="Dowolny kształt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0" name="Dowolny kształt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1" name="Dowolny kształt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2" name="Dowolny kształt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3" name="Dowolny kształt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4" name="Dowolny kształt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5" name="Dowolny kształt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6" name="Dowolny kształt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7" name="Dowolny kształt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8" name="Dowolny kształt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9" name="Dowolny kształt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</p:grp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grpSp>
        <p:nvGrpSpPr>
          <p:cNvPr id="167" name="linia" descr="Grafika linii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Dowolny kształt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9" name="Dowolny kształt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0" name="Dowolny kształt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1" name="Dowolny kształt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2" name="Dowolny kształt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3" name="Dowolny kształt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4" name="Dowolny kształt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5" name="Dowolny kształt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6" name="Dowolny kształt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7" name="Dowolny kształt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8" name="Dowolny kształt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9" name="Dowolny kształt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0" name="Dowolny kształt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1" name="Dowolny kształt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2" name="Dowolny kształt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3" name="Dowolny kształt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4" name="Dowolny kształt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5" name="Dowolny kształt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6" name="Dowolny kształt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7" name="Dowolny kształt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8" name="Dowolny kształt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9" name="Dowolny kształt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0" name="Dowolny kształt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1" name="Dowolny kształt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2" name="Dowolny kształt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3" name="Dowolny kształt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4" name="Dowolny kształt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5" name="Dowolny kształt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6" name="Dowolny kształt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7" name="Dowolny kształt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8" name="Dowolny kształt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9" name="Dowolny kształt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0" name="Dowolny kształt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1" name="Dowolny kształt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2" name="Dowolny kształt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3" name="Dowolny kształt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4" name="Dowolny kształt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5" name="Dowolny kształt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6" name="Dowolny kształt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7" name="Dowolny kształt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8" name="Dowolny kształt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9" name="Dowolny kształt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0" name="Dowolny kształt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1" name="Dowolny kształt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2" name="Dowolny kształt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3" name="Dowolny kształt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4" name="Dowolny kształt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5" name="Dowolny kształt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6" name="Dowolny kształt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7" name="Dowolny kształt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8" name="Dowolny kształt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9" name="Dowolny kształt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0" name="Dowolny kształt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1" name="Dowolny kształt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2" name="Dowolny kształt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3" name="Dowolny kształt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4" name="Dowolny kształt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5" name="Dowolny kształt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6" name="Dowolny kształt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7" name="Dowolny kształt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8" name="Dowolny kształt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9" name="Dowolny kształt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0" name="Dowolny kształt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1" name="Dowolny kształt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2" name="Dowolny kształt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3" name="Dowolny kształt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4" name="Dowolny kształt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5" name="Dowolny kształt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6" name="Dowolny kształt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7" name="Dowolny kształt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8" name="Dowolny kształt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9" name="Dowolny kształt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40" name="Dowolny kształt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41" name="Dowolny kształt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</p:grp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22C426-BE82-4BBF-A7E8-5EBB385F9A51}" type="datetime1">
              <a:rPr lang="pl-PL" smtClean="0"/>
              <a:t>31.10.2025</a:t>
            </a:fld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Autofit/>
          </a:bodyPr>
          <a:lstStyle>
            <a:lvl1pPr algn="l">
              <a:defRPr sz="4400" b="0" cap="none" baseline="0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grpSp>
        <p:nvGrpSpPr>
          <p:cNvPr id="255" name="linia" descr="Grafika linii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Dowolny kształt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57" name="Dowolny kształt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58" name="Dowolny kształt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59" name="Dowolny kształt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0" name="Dowolny kształt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1" name="Dowolny kształt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2" name="Dowolny kształt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3" name="Dowolny kształt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4" name="Dowolny kształt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5" name="Dowolny kształt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6" name="Dowolny kształt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7" name="Dowolny kształt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8" name="Dowolny kształt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69" name="Dowolny kształt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0" name="Dowolny kształt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1" name="Dowolny kształt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2" name="Dowolny kształt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3" name="Dowolny kształt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4" name="Dowolny kształt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5" name="Dowolny kształt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6" name="Dowolny kształt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7" name="Dowolny kształt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8" name="Dowolny kształt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79" name="Dowolny kształt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0" name="Dowolny kształt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1" name="Dowolny kształt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2" name="Dowolny kształt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3" name="Dowolny kształt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4" name="Dowolny kształt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5" name="Dowolny kształt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6" name="Dowolny kształt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7" name="Dowolny kształt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8" name="Dowolny kształt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89" name="Dowolny kształt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0" name="Dowolny kształt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1" name="Dowolny kształt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2" name="Dowolny kształt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3" name="Dowolny kształt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4" name="Dowolny kształt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5" name="Dowolny kształt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6" name="Dowolny kształt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7" name="Dowolny kształt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8" name="Dowolny kształt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299" name="Dowolny kształt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0" name="Dowolny kształt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1" name="Dowolny kształt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2" name="Dowolny kształt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3" name="Dowolny kształt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4" name="Dowolny kształt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5" name="Dowolny kształt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6" name="Dowolny kształt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7" name="Dowolny kształt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8" name="Dowolny kształt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09" name="Dowolny kształt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0" name="Dowolny kształt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1" name="Dowolny kształt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2" name="Dowolny kształt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3" name="Dowolny kształt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4" name="Dowolny kształt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5" name="Dowolny kształt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6" name="Dowolny kształt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7" name="Dowolny kształt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8" name="Dowolny kształt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19" name="Dowolny kształt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0" name="Dowolny kształt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1" name="Dowolny kształt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2" name="Dowolny kształt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3" name="Dowolny kształt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4" name="Dowolny kształt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5" name="Dowolny kształt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6" name="Dowolny kształt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7" name="Dowolny kształt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8" name="Dowolny kształt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29" name="Dowolny kształt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0" name="Dowolny kształt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1" name="Dowolny kształt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2" name="Dowolny kształt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3" name="Dowolny kształt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4" name="Dowolny kształt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5" name="Dowolny kształt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6" name="Dowolny kształt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7" name="Dowolny kształt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8" name="Dowolny kształt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39" name="Dowolny kształt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0" name="Dowolny kształt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1" name="Dowolny kształt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2" name="Dowolny kształt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3" name="Dowolny kształt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4" name="Dowolny kształt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5" name="Dowolny kształt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6" name="Dowolny kształt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7" name="Dowolny kształt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8" name="Dowolny kształt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49" name="Dowolny kształt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0" name="Dowolny kształt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1" name="Dowolny kształt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2" name="Dowolny kształt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3" name="Dowolny kształt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4" name="Dowolny kształt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5" name="Dowolny kształt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6" name="Dowolny kształt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7" name="Dowolny kształt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8" name="Dowolny kształt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59" name="Dowolny kształt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0" name="Dowolny kształt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1" name="Dowolny kształt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2" name="Dowolny kształt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3" name="Dowolny kształt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4" name="Dowolny kształt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5" name="Dowolny kształt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6" name="Dowolny kształt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7" name="Dowolny kształt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8" name="Dowolny kształt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69" name="Dowolny kształt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0" name="Dowolny kształt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1" name="Dowolny kształt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2" name="Dowolny kształt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3" name="Dowolny kształt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4" name="Dowolny kształt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5" name="Dowolny kształt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6" name="Dowolny kształt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7" name="Dowolny kształt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  <p:sp>
          <p:nvSpPr>
            <p:cNvPr id="378" name="Dowolny kształt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/>
            </a:p>
          </p:txBody>
        </p:sp>
      </p:grp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2CC1AC-2EA9-46A4-979E-0CC91157F751}" type="datetime1">
              <a:rPr lang="pl-PL" smtClean="0"/>
              <a:t>31.10.2025</a:t>
            </a:fld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grpSp>
        <p:nvGrpSpPr>
          <p:cNvPr id="158" name="linia" descr="Grafika linii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Dowolny kształt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0" name="Dowolny kształt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1" name="Dowolny kształt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2" name="Dowolny kształt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3" name="Dowolny kształt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4" name="Dowolny kształt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5" name="Dowolny kształt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6" name="Dowolny kształt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7" name="Dowolny kształt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8" name="Dowolny kształt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9" name="Dowolny kształt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0" name="Dowolny kształt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1" name="Dowolny kształt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2" name="Dowolny kształt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3" name="Dowolny kształt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4" name="Dowolny kształt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5" name="Dowolny kształt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6" name="Dowolny kształt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7" name="Dowolny kształt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8" name="Dowolny kształt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9" name="Dowolny kształt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0" name="Dowolny kształt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1" name="Dowolny kształt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2" name="Dowolny kształt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3" name="Dowolny kształt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4" name="Dowolny kształt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5" name="Dowolny kształt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6" name="Dowolny kształt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7" name="Dowolny kształt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8" name="Dowolny kształt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9" name="Dowolny kształt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0" name="Dowolny kształt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1" name="Dowolny kształt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2" name="Dowolny kształt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3" name="Dowolny kształt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4" name="Dowolny kształt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5" name="Dowolny kształt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6" name="Dowolny kształt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7" name="Dowolny kształt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8" name="Dowolny kształt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9" name="Dowolny kształt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0" name="Dowolny kształt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1" name="Dowolny kształt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2" name="Dowolny kształt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3" name="Dowolny kształt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4" name="Dowolny kształt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5" name="Dowolny kształt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6" name="Dowolny kształt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7" name="Dowolny kształt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8" name="Dowolny kształt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9" name="Dowolny kształt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0" name="Dowolny kształt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1" name="Dowolny kształt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2" name="Dowolny kształt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3" name="Dowolny kształt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4" name="Dowolny kształt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5" name="Dowolny kształt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6" name="Dowolny kształt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7" name="Dowolny kształt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8" name="Dowolny kształt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9" name="Dowolny kształt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0" name="Dowolny kształt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1" name="Dowolny kształt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2" name="Dowolny kształt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3" name="Dowolny kształt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4" name="Dowolny kształt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5" name="Dowolny kształt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6" name="Dowolny kształt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7" name="Dowolny kształt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8" name="Dowolny kształt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9" name="Dowolny kształt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0" name="Dowolny kształt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1" name="Dowolny kształt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2" name="Dowolny kształt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</p:grp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DCC613-FE3B-4C22-AEEB-28E778C08C0C}" type="datetime1">
              <a:rPr lang="pl-PL" smtClean="0"/>
              <a:t>31.10.2025</a:t>
            </a:fld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grpSp>
        <p:nvGrpSpPr>
          <p:cNvPr id="160" name="linia" descr="Grafika linii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Dowolny kształt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2" name="Dowolny kształt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3" name="Dowolny kształt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4" name="Dowolny kształt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5" name="Dowolny kształt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6" name="Dowolny kształt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7" name="Dowolny kształt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8" name="Dowolny kształt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9" name="Dowolny kształt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0" name="Dowolny kształt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1" name="Dowolny kształt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2" name="Dowolny kształt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3" name="Dowolny kształt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4" name="Dowolny kształt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5" name="Dowolny kształt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6" name="Dowolny kształt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7" name="Dowolny kształt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8" name="Dowolny kształt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9" name="Dowolny kształt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0" name="Dowolny kształt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1" name="Dowolny kształt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2" name="Dowolny kształt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3" name="Dowolny kształt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4" name="Dowolny kształt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5" name="Dowolny kształt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6" name="Dowolny kształt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7" name="Dowolny kształt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8" name="Dowolny kształt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9" name="Dowolny kształt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0" name="Dowolny kształt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1" name="Dowolny kształt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2" name="Dowolny kształt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3" name="Dowolny kształt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4" name="Dowolny kształt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5" name="Dowolny kształt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6" name="Dowolny kształt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7" name="Dowolny kształt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8" name="Dowolny kształt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9" name="Dowolny kształt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0" name="Dowolny kształt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1" name="Dowolny kształt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2" name="Dowolny kształt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3" name="Dowolny kształt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4" name="Dowolny kształt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5" name="Dowolny kształt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6" name="Dowolny kształt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7" name="Dowolny kształt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8" name="Dowolny kształt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9" name="Dowolny kształt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0" name="Dowolny kształt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1" name="Dowolny kształt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2" name="Dowolny kształt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3" name="Dowolny kształt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4" name="Dowolny kształt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5" name="Dowolny kształt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6" name="Dowolny kształt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7" name="Dowolny kształt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8" name="Dowolny kształt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9" name="Dowolny kształt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0" name="Dowolny kształt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1" name="Dowolny kształt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2" name="Dowolny kształt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3" name="Dowolny kształt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4" name="Dowolny kształt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5" name="Dowolny kształt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6" name="Dowolny kształt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7" name="Dowolny kształt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8" name="Dowolny kształt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9" name="Dowolny kształt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0" name="Dowolny kształt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1" name="Dowolny kształt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2" name="Dowolny kształt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3" name="Dowolny kształt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4" name="Dowolny kształt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</p:grp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5E05A6-FB92-4B93-96E0-66FC69E3DA5C}" type="datetime1">
              <a:rPr lang="pl-PL" smtClean="0"/>
              <a:t>31.10.2025</a:t>
            </a:fld>
            <a:endParaRPr lang="pl-PL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85" name="Zawartość — symbol zastępczy 3"/>
          <p:cNvSpPr>
            <a:spLocks noGrp="1"/>
          </p:cNvSpPr>
          <p:nvPr>
            <p:ph sz="half" idx="13"/>
          </p:nvPr>
        </p:nvSpPr>
        <p:spPr>
          <a:xfrm>
            <a:off x="6246812" y="2819400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grpSp>
        <p:nvGrpSpPr>
          <p:cNvPr id="156" name="linia" descr="Grafika linii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Dowolny kształt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58" name="Dowolny kształt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59" name="Dowolny kształt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0" name="Dowolny kształt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1" name="Dowolny kształt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2" name="Dowolny kształt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3" name="Dowolny kształt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4" name="Dowolny kształt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5" name="Dowolny kształt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6" name="Dowolny kształt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7" name="Dowolny kształt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8" name="Dowolny kształt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9" name="Dowolny kształt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0" name="Dowolny kształt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1" name="Dowolny kształt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2" name="Dowolny kształt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3" name="Dowolny kształt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4" name="Dowolny kształt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5" name="Dowolny kształt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6" name="Dowolny kształt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7" name="Dowolny kształt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8" name="Dowolny kształt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9" name="Dowolny kształt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0" name="Dowolny kształt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1" name="Dowolny kształt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2" name="Dowolny kształt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3" name="Dowolny kształt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4" name="Dowolny kształt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5" name="Dowolny kształt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6" name="Dowolny kształt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7" name="Dowolny kształt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8" name="Dowolny kształt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9" name="Dowolny kształt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0" name="Dowolny kształt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1" name="Dowolny kształt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2" name="Dowolny kształt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3" name="Dowolny kształt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4" name="Dowolny kształt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5" name="Dowolny kształt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6" name="Dowolny kształt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7" name="Dowolny kształt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8" name="Dowolny kształt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9" name="Dowolny kształt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0" name="Dowolny kształt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1" name="Dowolny kształt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2" name="Dowolny kształt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3" name="Dowolny kształt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4" name="Dowolny kształt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5" name="Dowolny kształt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6" name="Dowolny kształt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7" name="Dowolny kształt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8" name="Dowolny kształt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9" name="Dowolny kształt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0" name="Dowolny kształt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1" name="Dowolny kształt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2" name="Dowolny kształt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3" name="Dowolny kształt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4" name="Dowolny kształt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5" name="Dowolny kształt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6" name="Dowolny kształt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7" name="Dowolny kształt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8" name="Dowolny kształt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9" name="Dowolny kształt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0" name="Dowolny kształt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1" name="Dowolny kształt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2" name="Dowolny kształt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3" name="Dowolny kształt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4" name="Dowolny kształt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5" name="Dowolny kształt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6" name="Dowolny kształt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7" name="Dowolny kształt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8" name="Dowolny kształt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9" name="Dowolny kształt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0" name="Dowolny kształt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</p:grp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3B8107-1558-4355-BD00-7072B82C4D92}" type="datetime1">
              <a:rPr lang="pl-PL" smtClean="0"/>
              <a:t>31.10.2025</a:t>
            </a:fld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692038-42AB-44DB-B19F-A44D13DD4984}" type="datetime1">
              <a:rPr lang="pl-PL" smtClean="0"/>
              <a:t>31.10.2025</a:t>
            </a:fld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>
              <a:defRPr sz="3200" b="0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grpSp>
        <p:nvGrpSpPr>
          <p:cNvPr id="615" name="ramka" descr="Grafika ramki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upa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upa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Dowolny kształt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Dowolny kształt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Dowolny kształt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Dowolny kształt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Dowolny kształt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Dowolny kształt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Dowolny kształt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Dowolny kształt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Dowolny kształt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Dowolny kształt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Dowolny kształt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Dowolny kształt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Dowolny kształt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Dowolny kształt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Dowolny kształt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Dowolny kształt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Dowolny kształt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Dowolny kształt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Dowolny kształt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Dowolny kształt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Dowolny kształt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Dowolny kształt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Dowolny kształt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Dowolny kształt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Dowolny kształt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Dowolny kształt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Dowolny kształt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Dowolny kształt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Dowolny kształt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Dowolny kształt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Dowolny kształt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Dowolny kształt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Dowolny kształt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Dowolny kształt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Dowolny kształt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Dowolny kształt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Dowolny kształt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Dowolny kształt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Dowolny kształt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Dowolny kształt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Dowolny kształt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Dowolny kształt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Dowolny kształt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Dowolny kształt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Dowolny kształt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Dowolny kształt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Dowolny kształt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Dowolny kształt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Dowolny kształt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Dowolny kształt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Dowolny kształt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Dowolny kształt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Dowolny kształt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Dowolny kształt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Dowolny kształt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Dowolny kształt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Dowolny kształt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Dowolny kształt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Dowolny kształt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Dowolny kształt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Dowolny kształt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Dowolny kształt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Dowolny kształt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Dowolny kształt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Dowolny kształt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Dowolny kształt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Dowolny kształt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Dowolny kształt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Dowolny kształt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Dowolny kształt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Dowolny kształt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Dowolny kształt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Dowolny kształt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7" name="Dowolny kształt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upa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Dowolny kształt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Dowolny kształt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Dowolny kształt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Dowolny kształt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Dowolny kształt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Dowolny kształt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Dowolny kształt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Dowolny kształt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Dowolny kształt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Dowolny kształt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Dowolny kształt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Dowolny kształt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Dowolny kształt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Dowolny kształt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Dowolny kształt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Dowolny kształt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Dowolny kształt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Dowolny kształt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Dowolny kształt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Dowolny kształt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Dowolny kształt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Dowolny kształt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Dowolny kształt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Dowolny kształt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Dowolny kształt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Dowolny kształt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Dowolny kształt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Dowolny kształt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Dowolny kształt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Dowolny kształt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Dowolny kształt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Dowolny kształt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Dowolny kształt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Dowolny kształt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Dowolny kształt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Dowolny kształt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Dowolny kształt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Dowolny kształt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Dowolny kształt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Dowolny kształt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Dowolny kształt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Dowolny kształt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Dowolny kształt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Dowolny kształt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Dowolny kształt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Dowolny kształt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Dowolny kształt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Dowolny kształt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Dowolny kształt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Dowolny kształt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Dowolny kształt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Dowolny kształt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Dowolny kształt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Dowolny kształt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Dowolny kształt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Dowolny kształt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Dowolny kształt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Dowolny kształt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Dowolny kształt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Dowolny kształt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Dowolny kształt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Dowolny kształt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Dowolny kształt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Dowolny kształt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Dowolny kształt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Dowolny kształt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Dowolny kształt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Dowolny kształt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Dowolny kształt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Dowolny kształt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Dowolny kształt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Dowolny kształt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Dowolny kształt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3" name="Dowolny kształt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upa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upa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Dowolny kształt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Dowolny kształt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Dowolny kształt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Dowolny kształt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Dowolny kształt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Dowolny kształt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Dowolny kształt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Dowolny kształt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Dowolny kształt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Dowolny kształt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Dowolny kształt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Dowolny kształt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Dowolny kształt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Dowolny kształt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Dowolny kształt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Dowolny kształt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Dowolny kształt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Dowolny kształt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Dowolny kształt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Dowolny kształt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Dowolny kształt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Dowolny kształt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Dowolny kształt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Dowolny kształt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Dowolny kształt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Dowolny kształt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Dowolny kształt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Dowolny kształt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Dowolny kształt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Dowolny kształt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Dowolny kształt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Dowolny kształt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Dowolny kształt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Dowolny kształt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Dowolny kształt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Dowolny kształt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Dowolny kształt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Dowolny kształt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Dowolny kształt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Dowolny kształt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Dowolny kształt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Dowolny kształt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Dowolny kształt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Dowolny kształt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Dowolny kształt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Dowolny kształt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Dowolny kształt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Dowolny kształt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Dowolny kształt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Dowolny kształt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Dowolny kształt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Dowolny kształt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Dowolny kształt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Dowolny kształt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Dowolny kształt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Dowolny kształt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Dowolny kształt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Dowolny kształt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Dowolny kształt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Dowolny kształt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Dowolny kształt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Dowolny kształt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Dowolny kształt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Dowolny kształt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Dowolny kształt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Dowolny kształt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Dowolny kształt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Dowolny kształt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Dowolny kształt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Dowolny kształt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Dowolny kształt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Dowolny kształt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Dowolny kształt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7" name="Dowolny kształt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upa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Dowolny kształt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Dowolny kształt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Dowolny kształt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Dowolny kształt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Dowolny kształt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Dowolny kształt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Dowolny kształt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Dowolny kształt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Dowolny kształt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Dowolny kształt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Dowolny kształt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Dowolny kształt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Dowolny kształt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Dowolny kształt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Dowolny kształt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Dowolny kształt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Dowolny kształt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Dowolny kształt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Dowolny kształt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Dowolny kształt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Dowolny kształt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Dowolny kształt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Dowolny kształt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Dowolny kształt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Dowolny kształt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Dowolny kształt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Dowolny kształt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Dowolny kształt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Dowolny kształt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Dowolny kształt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Dowolny kształt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Dowolny kształt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Dowolny kształt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Dowolny kształt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Dowolny kształt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Dowolny kształt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Dowolny kształt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Dowolny kształt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Dowolny kształt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Dowolny kształt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Dowolny kształt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Dowolny kształt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Dowolny kształt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Dowolny kształt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Dowolny kształt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Dowolny kształt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Dowolny kształt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Dowolny kształt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Dowolny kształt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Dowolny kształt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Dowolny kształt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Dowolny kształt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Dowolny kształt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Dowolny kształt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Dowolny kształt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Dowolny kształt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Dowolny kształt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Dowolny kształt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Dowolny kształt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Dowolny kształt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Dowolny kształt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Dowolny kształt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Dowolny kształt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Dowolny kształt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Dowolny kształt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Dowolny kształt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Dowolny kształt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Dowolny kształt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Dowolny kształt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Dowolny kształt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Dowolny kształt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Dowolny kształt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Dowolny kształt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3" name="Dowolny kształt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79318D-F4E1-46E7-BAD4-732E7BA81888}" type="datetime1">
              <a:rPr lang="pl-PL" smtClean="0"/>
              <a:t>31.10.2025</a:t>
            </a:fld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>
              <a:defRPr sz="3200" b="0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Obraz — symbol zastępczy 2" descr="Pusty symbol zastępczy pozwalający dodać obraz. Kliknij symbol zastępczy i wybierz obraz, który chcesz dodać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/>
              <a:t>Kliknij ikonę, aby dodać obraz</a:t>
            </a:r>
            <a:endParaRPr lang="pl-PL" dirty="0"/>
          </a:p>
        </p:txBody>
      </p:sp>
      <p:grpSp>
        <p:nvGrpSpPr>
          <p:cNvPr id="614" name="ramka" descr="Grafika ramki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upa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upa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Dowolny kształt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4" name="Dowolny kształt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Dowolny kształt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Dowolny kształt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Dowolny kształt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Dowolny kształt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Dowolny kształt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Dowolny kształt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Dowolny kształt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Dowolny kształt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Dowolny kształt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Dowolny kształt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Dowolny kształt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Dowolny kształt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Dowolny kształt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Dowolny kształt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Dowolny kształt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Dowolny kształt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Dowolny kształt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Dowolny kształt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Dowolny kształt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Dowolny kształt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Dowolny kształt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Dowolny kształt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Dowolny kształt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Dowolny kształt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Dowolny kształt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Dowolny kształt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Dowolny kształt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Dowolny kształt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Dowolny kształt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Dowolny kształt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Dowolny kształt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Dowolny kształt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Dowolny kształt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Dowolny kształt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Dowolny kształt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Dowolny kształt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Dowolny kształt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Dowolny kształt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Dowolny kształt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Dowolny kształt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Dowolny kształt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Dowolny kształt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Dowolny kształt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Dowolny kształt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Dowolny kształt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Dowolny kształt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Dowolny kształt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Dowolny kształt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Dowolny kształt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Dowolny kształt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Dowolny kształt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Dowolny kształt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Dowolny kształt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Dowolny kształt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Dowolny kształt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Dowolny kształt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Dowolny kształt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Dowolny kształt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Dowolny kształt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Dowolny kształt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Dowolny kształt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Dowolny kształt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Dowolny kształt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Dowolny kształt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Dowolny kształt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Dowolny kształt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Dowolny kształt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Dowolny kształt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Dowolny kształt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Dowolny kształt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Dowolny kształt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Dowolny kształt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upa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Dowolny kształt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0" name="Dowolny kształt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Dowolny kształt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Dowolny kształt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Dowolny kształt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Dowolny kształt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Dowolny kształt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Dowolny kształt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Dowolny kształt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Dowolny kształt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Dowolny kształt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Dowolny kształt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Dowolny kształt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Dowolny kształt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Dowolny kształt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Dowolny kształt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Dowolny kształt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Dowolny kształt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Dowolny kształt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Dowolny kształt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Dowolny kształt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Dowolny kształt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Dowolny kształt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Dowolny kształt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Dowolny kształt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Dowolny kształt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Dowolny kształt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Dowolny kształt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Dowolny kształt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Dowolny kształt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Dowolny kształt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Dowolny kształt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Dowolny kształt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Dowolny kształt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Dowolny kształt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Dowolny kształt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Dowolny kształt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Dowolny kształt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Dowolny kształt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Dowolny kształt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Dowolny kształt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Dowolny kształt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Dowolny kształt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Dowolny kształt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Dowolny kształt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Dowolny kształt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Dowolny kształt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Dowolny kształt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Dowolny kształt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Dowolny kształt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Dowolny kształt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Dowolny kształt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Dowolny kształt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Dowolny kształt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Dowolny kształt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Dowolny kształt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Dowolny kształt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Dowolny kształt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Dowolny kształt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Dowolny kształt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Dowolny kształt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Dowolny kształt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Dowolny kształt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Dowolny kształt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Dowolny kształt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Dowolny kształt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Dowolny kształt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Dowolny kształt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Dowolny kształt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Dowolny kształt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Dowolny kształt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Dowolny kształt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Dowolny kształt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Dowolny kształt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upa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upa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Dowolny kształt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4" name="Dowolny kształt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Dowolny kształt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Dowolny kształt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Dowolny kształt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Dowolny kształt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Dowolny kształt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Dowolny kształt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Dowolny kształt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Dowolny kształt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Dowolny kształt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Dowolny kształt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Dowolny kształt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Dowolny kształt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Dowolny kształt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Dowolny kształt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Dowolny kształt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Dowolny kształt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Dowolny kształt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Dowolny kształt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Dowolny kształt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Dowolny kształt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Dowolny kształt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Dowolny kształt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Dowolny kształt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Dowolny kształt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Dowolny kształt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Dowolny kształt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Dowolny kształt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Dowolny kształt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Dowolny kształt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Dowolny kształt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Dowolny kształt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Dowolny kształt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Dowolny kształt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Dowolny kształt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Dowolny kształt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Dowolny kształt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Dowolny kształt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Dowolny kształt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Dowolny kształt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Dowolny kształt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Dowolny kształt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Dowolny kształt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Dowolny kształt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Dowolny kształt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Dowolny kształt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Dowolny kształt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Dowolny kształt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Dowolny kształt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Dowolny kształt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Dowolny kształt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Dowolny kształt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Dowolny kształt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Dowolny kształt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Dowolny kształt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Dowolny kształt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Dowolny kształt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Dowolny kształt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Dowolny kształt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Dowolny kształt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Dowolny kształt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Dowolny kształt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Dowolny kształt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Dowolny kształt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Dowolny kształt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Dowolny kształt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Dowolny kształt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Dowolny kształt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Dowolny kształt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Dowolny kształt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Dowolny kształt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Dowolny kształt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Dowolny kształt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upa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Dowolny kształt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0" name="Dowolny kształt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Dowolny kształt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Dowolny kształt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Dowolny kształt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Dowolny kształt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Dowolny kształt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Dowolny kształt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Dowolny kształt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Dowolny kształt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Dowolny kształt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Dowolny kształt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Dowolny kształt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Dowolny kształt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Dowolny kształt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Dowolny kształt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Dowolny kształt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Dowolny kształt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Dowolny kształt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Dowolny kształt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Dowolny kształt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Dowolny kształt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Dowolny kształt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Dowolny kształt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Dowolny kształt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Dowolny kształt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Dowolny kształt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Dowolny kształt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Dowolny kształt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Dowolny kształt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Dowolny kształt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Dowolny kształt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Dowolny kształt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Dowolny kształt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Dowolny kształt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Dowolny kształt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Dowolny kształt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Dowolny kształt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Dowolny kształt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Dowolny kształt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Dowolny kształt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Dowolny kształt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Dowolny kształt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Dowolny kształt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Dowolny kształt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Dowolny kształt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Dowolny kształt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Dowolny kształt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Dowolny kształt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Dowolny kształt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Dowolny kształt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Dowolny kształt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Dowolny kształt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Dowolny kształt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Dowolny kształt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Dowolny kształt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Dowolny kształt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Dowolny kształt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Dowolny kształt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Dowolny kształt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Dowolny kształt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Dowolny kształt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Dowolny kształt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Dowolny kształt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Dowolny kształt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Dowolny kształt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Dowolny kształt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Dowolny kształt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Dowolny kształt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Dowolny kształt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Dowolny kształt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Dowolny kształt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Dowolny kształt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Dowolny kształt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l-PL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534BA3-2385-43C0-A14A-2331EC9BE71A}" type="datetime1">
              <a:rPr lang="pl-PL" smtClean="0"/>
              <a:t>31.10.2025</a:t>
            </a:fld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grpSp>
        <p:nvGrpSpPr>
          <p:cNvPr id="7" name="linia" descr="Grafika linii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Dowolny kształt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9" name="Dowolny kształt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0" name="Dowolny kształt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1" name="Dowolny kształt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2" name="Dowolny kształt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3" name="Dowolny kształt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4" name="Dowolny kształt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5" name="Dowolny kształt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" name="Dowolny kształt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" name="Dowolny kształt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" name="Dowolny kształt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" name="Dowolny kształt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" name="Dowolny kształt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" name="Dowolny kształt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" name="Dowolny kształt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" name="Dowolny kształt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4" name="Dowolny kształt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5" name="Dowolny kształt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6" name="Dowolny kształt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7" name="Dowolny kształt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8" name="Dowolny kształt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9" name="Dowolny kształt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0" name="Dowolny kształt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1" name="Dowolny kształt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2" name="Dowolny kształt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3" name="Dowolny kształt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4" name="Dowolny kształt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5" name="Dowolny kształt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6" name="Dowolny kształt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7" name="Dowolny kształt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8" name="Dowolny kształt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9" name="Dowolny kształt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0" name="Dowolny kształt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1" name="Dowolny kształt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2" name="Dowolny kształt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3" name="Dowolny kształt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4" name="Dowolny kształt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5" name="Dowolny kształt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6" name="Dowolny kształt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7" name="Dowolny kształt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8" name="Dowolny kształt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9" name="Dowolny kształt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0" name="Dowolny kształt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1" name="Dowolny kształt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2" name="Dowolny kształt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3" name="Dowolny kształt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4" name="Dowolny kształt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5" name="Dowolny kształt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6" name="Dowolny kształt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7" name="Dowolny kształt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8" name="Dowolny kształt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9" name="Dowolny kształt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0" name="Dowolny kształt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1" name="Dowolny kształt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2" name="Dowolny kształt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3" name="Dowolny kształt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4" name="Dowolny kształt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5" name="Dowolny kształt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6" name="Dowolny kształt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7" name="Dowolny kształt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8" name="Dowolny kształt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9" name="Dowolny kształt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0" name="Dowolny kształt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1" name="Dowolny kształt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2" name="Dowolny kształt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3" name="Dowolny kształt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4" name="Dowolny kształt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5" name="Dowolny kształt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6" name="Dowolny kształt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7" name="Dowolny kształt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8" name="Dowolny kształt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9" name="Dowolny kształt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80" name="Dowolny kształt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81" name="Dowolny kształt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</p:grp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D2790F-42FB-447C-A0FA-BB4DA495FC29}" type="datetime1">
              <a:rPr lang="pl-PL" smtClean="0"/>
              <a:t>31.10.2025</a:t>
            </a:fld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grpSp>
        <p:nvGrpSpPr>
          <p:cNvPr id="7" name="linia" descr="Grafika linii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Dowolny kształt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9" name="Dowolny kształt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0" name="Dowolny kształt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1" name="Dowolny kształt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2" name="Dowolny kształt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3" name="Dowolny kształt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4" name="Dowolny kształt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5" name="Dowolny kształt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6" name="Dowolny kształt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7" name="Dowolny kształt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8" name="Dowolny kształt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19" name="Dowolny kształt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0" name="Dowolny kształt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1" name="Dowolny kształt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2" name="Dowolny kształt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3" name="Dowolny kształt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4" name="Dowolny kształt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5" name="Dowolny kształt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6" name="Dowolny kształt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7" name="Dowolny kształt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8" name="Dowolny kształt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29" name="Dowolny kształt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0" name="Dowolny kształt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1" name="Dowolny kształt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2" name="Dowolny kształt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3" name="Dowolny kształt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4" name="Dowolny kształt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5" name="Dowolny kształt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6" name="Dowolny kształt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7" name="Dowolny kształt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8" name="Dowolny kształt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39" name="Dowolny kształt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0" name="Dowolny kształt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1" name="Dowolny kształt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2" name="Dowolny kształt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3" name="Dowolny kształt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4" name="Dowolny kształt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5" name="Dowolny kształt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6" name="Dowolny kształt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7" name="Dowolny kształt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8" name="Dowolny kształt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49" name="Dowolny kształt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0" name="Dowolny kształt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1" name="Dowolny kształt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2" name="Dowolny kształt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3" name="Dowolny kształt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4" name="Dowolny kształt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5" name="Dowolny kształt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6" name="Dowolny kształt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7" name="Dowolny kształt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8" name="Dowolny kształt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59" name="Dowolny kształt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0" name="Dowolny kształt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1" name="Dowolny kształt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2" name="Dowolny kształt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3" name="Dowolny kształt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4" name="Dowolny kształt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5" name="Dowolny kształt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6" name="Dowolny kształt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7" name="Dowolny kształt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8" name="Dowolny kształt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69" name="Dowolny kształt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0" name="Dowolny kształt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1" name="Dowolny kształt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2" name="Dowolny kształt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3" name="Dowolny kształt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4" name="Dowolny kształt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5" name="Dowolny kształt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6" name="Dowolny kształt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7" name="Dowolny kształt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8" name="Dowolny kształt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79" name="Dowolny kształt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80" name="Dowolny kształt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  <p:sp>
          <p:nvSpPr>
            <p:cNvPr id="81" name="Dowolny kształt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dirty="0">
                <a:ln>
                  <a:noFill/>
                </a:ln>
              </a:endParaRPr>
            </a:p>
          </p:txBody>
        </p:sp>
      </p:grpSp>
      <p:sp>
        <p:nvSpPr>
          <p:cNvPr id="3" name="Tekst pionowy — symbol zastępczy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277813"/>
            <a:ext cx="9144001" cy="5898573"/>
          </a:xfrm>
        </p:spPr>
        <p:txBody>
          <a:bodyPr vert="eaVert" rtlCol="0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pl-PL" dirty="0"/>
              <a:t>Kliknij, aby edytować style wzorca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AA0249-7135-4306-9E8E-3963C8AF18A8}" type="datetime1">
              <a:rPr lang="pl-PL" smtClean="0"/>
              <a:t>31.10.2025</a:t>
            </a:fld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0BB7BC-BBB2-49EB-8F49-2F902B9F46A4}" type="datetime1">
              <a:rPr lang="pl-PL" noProof="0" smtClean="0"/>
              <a:t>31.10.2025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5BA54BD-C84D-46CE-8B72-31BFB26ABA43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pl-PL" dirty="0"/>
              <a:t>Wprowadzenie do epoki modernizmu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419944"/>
          </a:xfrm>
        </p:spPr>
        <p:txBody>
          <a:bodyPr rtlCol="0">
            <a:normAutofit/>
          </a:bodyPr>
          <a:lstStyle/>
          <a:p>
            <a:pPr rtl="0"/>
            <a:r>
              <a:rPr lang="pl-PL" dirty="0"/>
              <a:t>Główne motywy i wątki sztuki</a:t>
            </a:r>
          </a:p>
          <a:p>
            <a:pPr rtl="0"/>
            <a:r>
              <a:rPr lang="pl-PL" dirty="0"/>
              <a:t>Malarska synteza polskich losów</a:t>
            </a:r>
          </a:p>
          <a:p>
            <a:pPr rtl="0"/>
            <a:r>
              <a:rPr lang="pl-PL" dirty="0"/>
              <a:t>Cyganeria krakowska</a:t>
            </a:r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AE561B-959E-6C33-0D23-57EAB0FC0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0676" y="274638"/>
            <a:ext cx="3528392" cy="1020762"/>
          </a:xfrm>
        </p:spPr>
        <p:txBody>
          <a:bodyPr/>
          <a:lstStyle/>
          <a:p>
            <a:r>
              <a:rPr lang="pl-PL" dirty="0"/>
              <a:t>Młoda Polska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F8535A-22A8-799F-6C64-5B038C44C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8971" y="1584628"/>
            <a:ext cx="3874500" cy="5273372"/>
          </a:xfrm>
        </p:spPr>
        <p:txBody>
          <a:bodyPr>
            <a:normAutofit fontScale="77500" lnSpcReduction="20000"/>
          </a:bodyPr>
          <a:lstStyle/>
          <a:p>
            <a:r>
              <a:rPr lang="pl-PL" dirty="0"/>
              <a:t>Artur Górski, cykl felietonów w krakowskim czasopiśmie ”Życie”;</a:t>
            </a:r>
          </a:p>
          <a:p>
            <a:r>
              <a:rPr lang="pl-PL" dirty="0"/>
              <a:t>Młode Niemcy, Młoda Skandynawia, Młoda Francja -&gt; konflikt pokoleniowy, „młodzi” vs „starzy”;</a:t>
            </a:r>
          </a:p>
          <a:p>
            <a:r>
              <a:rPr lang="pl-PL" dirty="0"/>
              <a:t>modernizm – nowe zjawiska artystyczne, zrywające z pozytywistycznym realizmem i obiektywizmem; konflikt tego, co nowoczesne z tym, co tradycyjne;</a:t>
            </a:r>
          </a:p>
          <a:p>
            <a:r>
              <a:rPr lang="pl-PL" dirty="0"/>
              <a:t>neoromantyzm -&gt;nawiązania do romantyzmu, metafizyki, indywidualizmu, liryzmu, tematyki patriotycznej;</a:t>
            </a:r>
          </a:p>
          <a:p>
            <a:r>
              <a:rPr lang="pl-PL" dirty="0"/>
              <a:t>fin de siècle, koniec wieku, rozpad tradycyjnych wartości – religii, moralności, rodziny, obowiązującego ładu społecznego.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FC16EB7-BCAE-CCFD-6523-0C23E6230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" y="0"/>
            <a:ext cx="8258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46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50278D-5536-38E9-01B0-45BDD40D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2644" y="-25046"/>
            <a:ext cx="3024336" cy="1490910"/>
          </a:xfrm>
        </p:spPr>
        <p:txBody>
          <a:bodyPr/>
          <a:lstStyle/>
          <a:p>
            <a:r>
              <a:rPr lang="pl-PL" dirty="0"/>
              <a:t>Chronologia</a:t>
            </a:r>
            <a:br>
              <a:rPr lang="pl-PL" dirty="0"/>
            </a:br>
            <a:r>
              <a:rPr lang="pl-PL" dirty="0"/>
              <a:t>1890-1918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03CC01-BA88-503A-2F3E-21ECE6EB9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52" y="1844824"/>
            <a:ext cx="3252988" cy="4824536"/>
          </a:xfrm>
        </p:spPr>
        <p:txBody>
          <a:bodyPr>
            <a:normAutofit/>
          </a:bodyPr>
          <a:lstStyle/>
          <a:p>
            <a:r>
              <a:rPr lang="pl-PL" dirty="0"/>
              <a:t>Europa: wydanie „Kwiatów zła” Charles’a </a:t>
            </a:r>
            <a:r>
              <a:rPr lang="pl-PL" dirty="0" err="1"/>
              <a:t>Baudelaire”a</a:t>
            </a:r>
            <a:r>
              <a:rPr lang="pl-PL" dirty="0"/>
              <a:t> w 1857 r.</a:t>
            </a:r>
          </a:p>
          <a:p>
            <a:r>
              <a:rPr lang="pl-PL" dirty="0"/>
              <a:t>subiektywizm</a:t>
            </a:r>
            <a:br>
              <a:rPr lang="pl-PL" dirty="0"/>
            </a:br>
            <a:r>
              <a:rPr lang="pl-PL" dirty="0"/>
              <a:t> i zerwanie z realizmem (Paul </a:t>
            </a:r>
            <a:r>
              <a:rPr lang="pl-PL" dirty="0" err="1"/>
              <a:t>Verlaine</a:t>
            </a:r>
            <a:r>
              <a:rPr lang="pl-PL" dirty="0"/>
              <a:t>, Arthur Rimbaud, malarze: </a:t>
            </a:r>
            <a:r>
              <a:rPr lang="pl-PL" dirty="0" err="1"/>
              <a:t>Camille</a:t>
            </a:r>
            <a:r>
              <a:rPr lang="pl-PL" dirty="0"/>
              <a:t> Pissarro, Claude Monet, August Renoir, Edgar Degas)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24185A5-3FED-D0A6-0ABF-4ABC8CDEB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139" y="0"/>
            <a:ext cx="3562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3D619AE7-7DCF-087A-01DB-31B53F1B1E8D}"/>
              </a:ext>
            </a:extLst>
          </p:cNvPr>
          <p:cNvSpPr txBox="1">
            <a:spLocks/>
          </p:cNvSpPr>
          <p:nvPr/>
        </p:nvSpPr>
        <p:spPr>
          <a:xfrm>
            <a:off x="7534572" y="1844824"/>
            <a:ext cx="4464496" cy="475252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krytyka założeń pozytywizmu, propagowanie nowych prądów -&gt; czasopismo „Życie”</a:t>
            </a:r>
          </a:p>
          <a:p>
            <a:r>
              <a:rPr lang="pl-PL" dirty="0"/>
              <a:t>twórcy urodzeni w latach 60.</a:t>
            </a:r>
          </a:p>
          <a:p>
            <a:r>
              <a:rPr lang="pl-PL" dirty="0"/>
              <a:t>Kazimierz Przerwa-Tetmajer, „Poezje”</a:t>
            </a:r>
          </a:p>
          <a:p>
            <a:r>
              <a:rPr lang="pl-PL" dirty="0"/>
              <a:t>3 fazy:</a:t>
            </a:r>
          </a:p>
          <a:p>
            <a:pPr marL="0" indent="0">
              <a:buNone/>
            </a:pPr>
            <a:r>
              <a:rPr lang="pl-PL" dirty="0"/>
              <a:t>-1890-ok.1900: pesymizm, poczucie schyłkowości</a:t>
            </a:r>
          </a:p>
          <a:p>
            <a:pPr marL="0" indent="0">
              <a:buNone/>
            </a:pPr>
            <a:r>
              <a:rPr lang="pl-PL" dirty="0"/>
              <a:t>-1901-1905: aktywizm, optymizm</a:t>
            </a:r>
          </a:p>
          <a:p>
            <a:pPr marL="0" indent="0">
              <a:buNone/>
            </a:pPr>
            <a:r>
              <a:rPr lang="pl-PL" dirty="0"/>
              <a:t>-1906-1918: społeczne i narodowe powinności literatury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1918 – zakończenie I wojny światowej, odzyskanie niepodległości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8269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128C82-4AD7-D3CC-FB9C-DDA9E3076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Tło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A8A845-D6B7-6865-EC53-1AACA85A5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56" y="1772816"/>
            <a:ext cx="6280168" cy="4464496"/>
          </a:xfrm>
        </p:spPr>
        <p:txBody>
          <a:bodyPr>
            <a:normAutofit/>
          </a:bodyPr>
          <a:lstStyle/>
          <a:p>
            <a:r>
              <a:rPr lang="pl-PL" dirty="0"/>
              <a:t>do 1914 r. pokój i dostatek, </a:t>
            </a:r>
            <a:r>
              <a:rPr lang="pl-PL" i="1" dirty="0" err="1"/>
              <a:t>belle</a:t>
            </a:r>
            <a:r>
              <a:rPr lang="pl-PL" i="1" dirty="0"/>
              <a:t> </a:t>
            </a:r>
            <a:r>
              <a:rPr lang="pl-PL" i="1" dirty="0" err="1"/>
              <a:t>epoque</a:t>
            </a:r>
            <a:r>
              <a:rPr lang="pl-PL" i="1" dirty="0"/>
              <a:t> </a:t>
            </a:r>
          </a:p>
          <a:p>
            <a:r>
              <a:rPr lang="pl-PL" dirty="0"/>
              <a:t>rozwój nauki, techniki -&gt; skok cywilizacyjny, tzw. druga rewolucja przemysłowa</a:t>
            </a:r>
          </a:p>
          <a:p>
            <a:r>
              <a:rPr lang="pl-PL" dirty="0"/>
              <a:t>Wielka Brytania jako najpotężniejsze państwo na świecie, rozwój miast (ośrodki życia gospodarczego i kulturalnego) – Paryż, Londyn, Berlin, Moskwa</a:t>
            </a:r>
          </a:p>
          <a:p>
            <a:r>
              <a:rPr lang="pl-PL" dirty="0"/>
              <a:t>burżuazja, inteligencja i robotnicy = odmienne potrzeby i ambicje, więc pojawiają się teatry rewiowe i kabarety, SZTUKA ŁATWA, LEKKA W ODBIORZE -&gt; początek kultury popularnej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AC22D98-8FCF-1E36-0946-237DC996E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182" y="1867421"/>
            <a:ext cx="5809643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15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956565-2FDF-35F3-E1B3-6F1808D6C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17BC8D-73DF-DECA-7A9C-E585B69DB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1C7E1B1-7425-333A-760D-1884F807C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" y="0"/>
            <a:ext cx="54721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95676678-C1C4-1EB6-83C0-117719D74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749" y="1052736"/>
            <a:ext cx="6560981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0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99ACCBF3-5B50-ADFF-FC7E-F454A49E7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35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D7C890AE-F8AC-E270-2602-08FB3F646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920" y="44624"/>
            <a:ext cx="4552950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C1D99EED-67F3-5C39-B625-60CC8E389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625" y="3127462"/>
            <a:ext cx="27432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267FBF29-CC3C-C371-AD08-CEFCB0C53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512" y="3350096"/>
            <a:ext cx="4710113" cy="3463280"/>
          </a:xfrm>
        </p:spPr>
        <p:txBody>
          <a:bodyPr>
            <a:normAutofit fontScale="85000" lnSpcReduction="10000"/>
          </a:bodyPr>
          <a:lstStyle/>
          <a:p>
            <a:r>
              <a:rPr lang="pl-PL" dirty="0"/>
              <a:t>koniec wieku, świadomość rozpadu dotychczasowego świata (fin de siècle)</a:t>
            </a:r>
          </a:p>
          <a:p>
            <a:r>
              <a:rPr lang="pl-PL" dirty="0"/>
              <a:t>idea ewolucjonizmu – następuje starość, degeneracja i śmierć</a:t>
            </a:r>
          </a:p>
          <a:p>
            <a:r>
              <a:rPr lang="pl-PL" dirty="0"/>
              <a:t>pesymistyczna wizja świata i człowieka, dekadentyzm</a:t>
            </a:r>
          </a:p>
          <a:p>
            <a:r>
              <a:rPr lang="pl-PL" dirty="0"/>
              <a:t>Artur Schopenhauer – cierpienie jako nieodłączny element życia</a:t>
            </a:r>
          </a:p>
          <a:p>
            <a:r>
              <a:rPr lang="pl-PL" dirty="0"/>
              <a:t>kryzys wartości, nieuchronnie zbliżająca się katastrofa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3262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DF569A-8BF1-9E60-92A5-264109C21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4" y="370528"/>
            <a:ext cx="9143998" cy="1020762"/>
          </a:xfrm>
        </p:spPr>
        <p:txBody>
          <a:bodyPr/>
          <a:lstStyle/>
          <a:p>
            <a:r>
              <a:rPr lang="pl-PL" dirty="0"/>
              <a:t>O dekadentach</a:t>
            </a:r>
            <a:br>
              <a:rPr lang="pl-PL" dirty="0"/>
            </a:br>
            <a:r>
              <a:rPr lang="pl-PL" dirty="0"/>
              <a:t> i cyganerii artystycznej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352222-DA5E-8223-1AD9-7E38EDBFC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164" y="2132856"/>
            <a:ext cx="8208912" cy="4267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-egotyzm</a:t>
            </a:r>
          </a:p>
          <a:p>
            <a:pPr marL="0" indent="0">
              <a:buNone/>
            </a:pPr>
            <a:r>
              <a:rPr lang="pl-PL" dirty="0"/>
              <a:t>-poczucie społecznego wyobcowania</a:t>
            </a:r>
          </a:p>
          <a:p>
            <a:pPr marL="0" indent="0">
              <a:buNone/>
            </a:pPr>
            <a:r>
              <a:rPr lang="pl-PL" dirty="0"/>
              <a:t>-pesymistyczna świadomość własnej niemocy</a:t>
            </a:r>
          </a:p>
          <a:p>
            <a:pPr marL="0" indent="0">
              <a:buNone/>
            </a:pPr>
            <a:r>
              <a:rPr lang="pl-PL" dirty="0"/>
              <a:t>-znużenie, zniechęcenie</a:t>
            </a:r>
          </a:p>
          <a:p>
            <a:pPr marL="0" indent="0">
              <a:buNone/>
            </a:pPr>
            <a:r>
              <a:rPr lang="pl-PL" dirty="0"/>
              <a:t>-potrzeba poszukiwania nowych inspiracji intelektualnych i duchowych (filozofie Wschodu, chrześcijański mistycyzm)</a:t>
            </a:r>
          </a:p>
          <a:p>
            <a:pPr marL="0" indent="0">
              <a:buNone/>
            </a:pPr>
            <a:r>
              <a:rPr lang="pl-PL" dirty="0"/>
              <a:t>-fascynacja satanizmem, demonizmem, </a:t>
            </a:r>
            <a:r>
              <a:rPr lang="pl-PL" dirty="0" err="1"/>
              <a:t>ezoteryką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-prowokowanie do anarchistycznych i ekstrawaganckich </a:t>
            </a:r>
            <a:r>
              <a:rPr lang="pl-PL" dirty="0" err="1"/>
              <a:t>zachowań</a:t>
            </a:r>
            <a:r>
              <a:rPr lang="pl-PL" dirty="0"/>
              <a:t> wymierzonych przeciw drobnomieszczańskiej moralności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CE06D00-8D7F-D683-3A39-52FBCB045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9358" y="3756680"/>
            <a:ext cx="2769467" cy="310132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D86CF7E-1EDC-7120-EDE7-D1588DFD8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516" y="0"/>
            <a:ext cx="4189091" cy="375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96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E9642A-53AA-65AB-A58F-90288242D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Niepokoje i filisterstwo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25F040-D031-9280-D699-F32DAC976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96" y="1988840"/>
            <a:ext cx="11521280" cy="48691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obawy związane z dążeniem niektórych krajów do umacniania swojej pozycji politycznej w Europie (zjednoczenie Włoch i zjednoczenie Niemiec) i poza kontynentem (walka o nowe kolonie) czy wewnętrznymi konfliktami w Austro-Węgrzech;</a:t>
            </a:r>
          </a:p>
          <a:p>
            <a:pPr>
              <a:lnSpc>
                <a:spcPct val="120000"/>
              </a:lnSpc>
            </a:pPr>
            <a:r>
              <a:rPr lang="pl-PL" dirty="0"/>
              <a:t>wzrost znaczenia proletariatu, który zaczął zagrażać panującemu systemowi społecznemu;</a:t>
            </a:r>
          </a:p>
          <a:p>
            <a:pPr>
              <a:lnSpc>
                <a:spcPct val="120000"/>
              </a:lnSpc>
            </a:pPr>
            <a:r>
              <a:rPr lang="pl-PL" dirty="0"/>
              <a:t>wielki skok demograficzny, rozwój komunikacji (telefon, radio, samochód, samolot) – poczucie zagrożenia indywidualizmu, obawa przed zatraceniem odrębności;</a:t>
            </a:r>
          </a:p>
          <a:p>
            <a:pPr>
              <a:lnSpc>
                <a:spcPct val="120000"/>
              </a:lnSpc>
            </a:pPr>
            <a:r>
              <a:rPr lang="pl-PL" dirty="0"/>
              <a:t>przekonanie o upadku zasad, wartości, religii, moralności, kultury, instytucji rodziny;</a:t>
            </a:r>
          </a:p>
          <a:p>
            <a:pPr>
              <a:lnSpc>
                <a:spcPct val="120000"/>
              </a:lnSpc>
            </a:pPr>
            <a:r>
              <a:rPr lang="pl-PL" dirty="0"/>
              <a:t>FILISTER – drobnomieszczanin skupiony na pomnażaniu majątku, człowiek o ograniczonych potrzebach duchowych i intelektualnych, a jego moralność to tylko zewnętrzna przyzwoitość; obłudny, bez ambicji – obiekt ataku.</a:t>
            </a:r>
          </a:p>
        </p:txBody>
      </p:sp>
    </p:spTree>
    <p:extLst>
      <p:ext uri="{BB962C8B-B14F-4D97-AF65-F5344CB8AC3E}">
        <p14:creationId xmlns:p14="http://schemas.microsoft.com/office/powerpoint/2010/main" val="11067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DB0AD0-50F0-2757-6589-DA9457F2F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Filozofia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327C43-E7E0-D42A-56A2-EE286C37A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56" y="1700808"/>
            <a:ext cx="5112568" cy="4882554"/>
          </a:xfrm>
        </p:spPr>
        <p:txBody>
          <a:bodyPr>
            <a:normAutofit lnSpcReduction="10000"/>
          </a:bodyPr>
          <a:lstStyle/>
          <a:p>
            <a:r>
              <a:rPr lang="pl-PL" dirty="0"/>
              <a:t>Nie istnieje żadna wspólna zasada organizująca istnienie świata. </a:t>
            </a:r>
          </a:p>
          <a:p>
            <a:r>
              <a:rPr lang="pl-PL" dirty="0"/>
              <a:t>Nauka okazała się zawodna – nie uwzględnia wyjątków, które podważają zasady uniwersalności.</a:t>
            </a:r>
          </a:p>
          <a:p>
            <a:r>
              <a:rPr lang="pl-PL" dirty="0"/>
              <a:t>Prawda, dobro, piękno – stały się względne.</a:t>
            </a:r>
          </a:p>
          <a:p>
            <a:r>
              <a:rPr lang="pl-PL" dirty="0"/>
              <a:t>Rzeczywistość jak wyobrażenie, które istnieje o tyle, o ile odbiera i kształtuje je człowiek.</a:t>
            </a:r>
          </a:p>
          <a:p>
            <a:r>
              <a:rPr lang="pl-PL" dirty="0"/>
              <a:t>Nie ma jednego obrazu świata, jest wiele jego wyobrażeń.</a:t>
            </a:r>
          </a:p>
        </p:txBody>
      </p:sp>
      <p:pic>
        <p:nvPicPr>
          <p:cNvPr id="5122" name="Picture 2" descr="Claude Monet - obrazy Moneta, które musisz znać! • Kultura &amp; Art">
            <a:extLst>
              <a:ext uri="{FF2B5EF4-FFF2-40B4-BE49-F238E27FC236}">
                <a16:creationId xmlns:a16="http://schemas.microsoft.com/office/drawing/2014/main" id="{2FCC831A-F799-37C0-3DAA-2E29BE322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376" y="404664"/>
            <a:ext cx="6731901" cy="523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9ABAC06-FA74-CFD1-5901-243147A44C92}"/>
              </a:ext>
            </a:extLst>
          </p:cNvPr>
          <p:cNvSpPr txBox="1"/>
          <p:nvPr/>
        </p:nvSpPr>
        <p:spPr>
          <a:xfrm>
            <a:off x="7174532" y="5275298"/>
            <a:ext cx="61345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i="0" dirty="0">
                <a:solidFill>
                  <a:srgbClr val="1E1E1E"/>
                </a:solidFill>
                <a:effectLst/>
                <a:latin typeface="-apple-system"/>
              </a:rPr>
              <a:t>„Impresja, wschód słońca”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6303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321E55-5358-F425-B422-D6FE4F766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36CCDB-5F4E-4CCD-A2BC-9DAE85BDE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1F8EF12-7C7C-5523-FD4F-32453BD7C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688" y="0"/>
            <a:ext cx="75674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7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0D7768CC-B3EF-B67A-C76A-9BFBE5F92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64" y="246559"/>
            <a:ext cx="7562850" cy="154305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0FAA437-5FCD-8FEC-424B-483FAB2C9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4" y="1968624"/>
            <a:ext cx="7562850" cy="18288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399756-B78C-2DFA-9DB8-072A0A885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64" y="4097449"/>
            <a:ext cx="7562850" cy="177165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6228107-C29C-1062-3E94-05C4F64721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6888" y="384423"/>
            <a:ext cx="4314825" cy="317182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51C3735-1494-2A59-B3A0-7B6FD920A9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7675" y="4087924"/>
            <a:ext cx="43815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3461BB-D7E4-19C6-C46D-7A91E0D4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CDACA4-FC95-ADD3-DFE0-40CAA665F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48" y="1610230"/>
            <a:ext cx="7992888" cy="5215221"/>
          </a:xfrm>
        </p:spPr>
        <p:txBody>
          <a:bodyPr>
            <a:normAutofit fontScale="92500" lnSpcReduction="10000"/>
          </a:bodyPr>
          <a:lstStyle/>
          <a:p>
            <a:r>
              <a:rPr lang="pl-PL" b="1" dirty="0">
                <a:solidFill>
                  <a:schemeClr val="accent5">
                    <a:lumMod val="75000"/>
                  </a:schemeClr>
                </a:solidFill>
              </a:rPr>
              <a:t>naturalizm</a:t>
            </a:r>
            <a:r>
              <a:rPr lang="pl-PL" dirty="0"/>
              <a:t> (Zola: człowiek jako część natury, pisarz badaczem, analizującym uwarunkowania, wpływające na jednostkę; odnosił się do determinizmu </a:t>
            </a:r>
            <a:r>
              <a:rPr lang="pl-PL" dirty="0" err="1"/>
              <a:t>Taine’a</a:t>
            </a:r>
            <a:r>
              <a:rPr lang="pl-PL" dirty="0"/>
              <a:t> i osiągnięć z zakresu nauk przyrodniczych, do darwinowskiej teorii walki o byt -&gt; zwyciężają najsilniejsi, najlepiej przystosowani, a człowiek jest zdeterminowany przez geny, instynkty i środowisko;</a:t>
            </a:r>
          </a:p>
          <a:p>
            <a:r>
              <a:rPr lang="pl-PL" dirty="0"/>
              <a:t>inspiracja romantyzmem;</a:t>
            </a:r>
          </a:p>
          <a:p>
            <a:r>
              <a:rPr lang="pl-PL" b="1" dirty="0">
                <a:solidFill>
                  <a:schemeClr val="accent5">
                    <a:lumMod val="75000"/>
                  </a:schemeClr>
                </a:solidFill>
              </a:rPr>
              <a:t>dekadentyzm</a:t>
            </a:r>
            <a:r>
              <a:rPr lang="pl-PL" dirty="0"/>
              <a:t> (nazwę upowszechnił August Baju (czyt. </a:t>
            </a:r>
            <a:r>
              <a:rPr lang="pl-PL" dirty="0" err="1"/>
              <a:t>ogist</a:t>
            </a:r>
            <a:r>
              <a:rPr lang="pl-PL" dirty="0"/>
              <a:t> bazi) w czasopiśmie „Le </a:t>
            </a:r>
            <a:r>
              <a:rPr lang="pl-PL" dirty="0" err="1"/>
              <a:t>Decadent</a:t>
            </a:r>
            <a:r>
              <a:rPr lang="pl-PL" dirty="0"/>
              <a:t>”;</a:t>
            </a:r>
          </a:p>
          <a:p>
            <a:r>
              <a:rPr lang="pl-PL" b="1" dirty="0">
                <a:solidFill>
                  <a:schemeClr val="accent5">
                    <a:lumMod val="75000"/>
                  </a:schemeClr>
                </a:solidFill>
              </a:rPr>
              <a:t>parnasizm</a:t>
            </a:r>
            <a:r>
              <a:rPr lang="pl-PL" dirty="0"/>
              <a:t> i odwoływanie się do wzorców klasycznych, dążenie do doskonałości formy; dzieło miało zachwycać </a:t>
            </a:r>
            <a:r>
              <a:rPr lang="pl-PL" u="sng" dirty="0"/>
              <a:t>– autonomia sztuki</a:t>
            </a:r>
            <a:r>
              <a:rPr lang="pl-PL" dirty="0"/>
              <a:t>, żadnych funkcji dydaktycznych; „sztuka dla sztuki”</a:t>
            </a:r>
          </a:p>
          <a:p>
            <a:r>
              <a:rPr lang="pl-PL" b="1" dirty="0">
                <a:solidFill>
                  <a:schemeClr val="accent5">
                    <a:lumMod val="75000"/>
                  </a:schemeClr>
                </a:solidFill>
              </a:rPr>
              <a:t>symbolizm</a:t>
            </a:r>
            <a:r>
              <a:rPr lang="pl-PL" dirty="0"/>
              <a:t> i przekonanie o ukrytej stronie rzeczywistości, sięgnięcie do tajemnicy istnienia; symbol – obraz otwierający przed odbiorcą przestrzeń skojarzeń; Jean </a:t>
            </a:r>
            <a:r>
              <a:rPr lang="pl-PL" dirty="0" err="1"/>
              <a:t>Moreas</a:t>
            </a:r>
            <a:endParaRPr lang="pl-PL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D8BE795-448D-A725-AC1F-C2EF4CF18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652" y="-32548"/>
            <a:ext cx="41513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98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22B1D0-3220-2C7F-1E3B-F29D11EDA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Impresjonizm i ekspresjonizm, czyli „wrażenie” i „wyrażenie”</a:t>
            </a:r>
          </a:p>
        </p:txBody>
      </p:sp>
      <p:pic>
        <p:nvPicPr>
          <p:cNvPr id="2054" name="Picture 6" descr="Claude Monet - Waterloo Bridge, Gray Day">
            <a:extLst>
              <a:ext uri="{FF2B5EF4-FFF2-40B4-BE49-F238E27FC236}">
                <a16:creationId xmlns:a16="http://schemas.microsoft.com/office/drawing/2014/main" id="{3FE3F612-7AF2-F4B8-8054-E2247787C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43" y="2492896"/>
            <a:ext cx="6740481" cy="434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B5BCDE-9B4A-4DFF-E640-B4243FF5C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56" y="1772816"/>
            <a:ext cx="9001000" cy="5085184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accent5">
                    <a:lumMod val="75000"/>
                  </a:schemeClr>
                </a:solidFill>
              </a:rPr>
              <a:t>impresjonizm</a:t>
            </a:r>
            <a:r>
              <a:rPr lang="pl-PL" dirty="0"/>
              <a:t> cechował się skupieniem na przelotnym wrażeniu, subiektywności doznań, nastrojowości;</a:t>
            </a:r>
          </a:p>
          <a:p>
            <a:r>
              <a:rPr lang="pl-PL" dirty="0">
                <a:solidFill>
                  <a:schemeClr val="accent5">
                    <a:lumMod val="75000"/>
                  </a:schemeClr>
                </a:solidFill>
              </a:rPr>
              <a:t>ekspresjonizm</a:t>
            </a:r>
            <a:r>
              <a:rPr lang="pl-PL" dirty="0"/>
              <a:t> cechował się zwróceniem się ku ludzkiemu wnętrzu, ku światu intensywnych przeżyć i emocji; człowieka postrzegano jako usposobienie człowieczeństwa -&gt; bunt wobec Boga, losu, natury, porządku społecznego; </a:t>
            </a:r>
          </a:p>
          <a:p>
            <a:endParaRPr lang="pl-PL" dirty="0"/>
          </a:p>
          <a:p>
            <a:r>
              <a:rPr lang="pl-PL" dirty="0"/>
              <a:t>kult nowości, oryginalności, ukazywanie niesamowitości życia, odkrywanie „nagiej duszy”, tematy religijne, metafizyczne, związane z ludowymi obrzędami, ale też głębią życia psychicznego i emocjonalnego;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B853934-DFD6-97ED-06B1-D9D12B52009A}"/>
              </a:ext>
            </a:extLst>
          </p:cNvPr>
          <p:cNvSpPr txBox="1"/>
          <p:nvPr/>
        </p:nvSpPr>
        <p:spPr>
          <a:xfrm>
            <a:off x="7102524" y="65055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i="0" dirty="0">
                <a:solidFill>
                  <a:srgbClr val="1E1E1E"/>
                </a:solidFill>
                <a:effectLst/>
                <a:latin typeface="-apple-system"/>
              </a:rPr>
              <a:t>„Most Waterloo”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1098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02DA50-DE38-E4DE-6653-05720F252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B580A7-A994-9BCF-5E5C-C8EDDEBF4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4" descr="Claude Monet - The Gare Saint-Lazare, Arrival of a Train">
            <a:extLst>
              <a:ext uri="{FF2B5EF4-FFF2-40B4-BE49-F238E27FC236}">
                <a16:creationId xmlns:a16="http://schemas.microsoft.com/office/drawing/2014/main" id="{561300A5-7043-B318-D6EA-07699BA15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603" y="764704"/>
            <a:ext cx="7536222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51A79EA-4664-3ECF-4C10-0344EC8DFADA}"/>
              </a:ext>
            </a:extLst>
          </p:cNvPr>
          <p:cNvSpPr txBox="1"/>
          <p:nvPr/>
        </p:nvSpPr>
        <p:spPr>
          <a:xfrm>
            <a:off x="5446340" y="821381"/>
            <a:ext cx="6135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i="1" dirty="0">
                <a:solidFill>
                  <a:srgbClr val="1E1E1E"/>
                </a:solidFill>
                <a:effectLst/>
                <a:latin typeface="-apple-system"/>
              </a:rPr>
              <a:t>Dworzec Saint-</a:t>
            </a:r>
            <a:r>
              <a:rPr lang="pl-PL" b="1" i="1" dirty="0" err="1">
                <a:solidFill>
                  <a:srgbClr val="1E1E1E"/>
                </a:solidFill>
                <a:effectLst/>
                <a:latin typeface="-apple-system"/>
              </a:rPr>
              <a:t>Lazare</a:t>
            </a:r>
            <a:r>
              <a:rPr lang="pl-PL" b="1" i="1" dirty="0">
                <a:solidFill>
                  <a:srgbClr val="1E1E1E"/>
                </a:solidFill>
                <a:effectLst/>
                <a:latin typeface="-apple-system"/>
              </a:rPr>
              <a:t> </a:t>
            </a:r>
            <a:r>
              <a:rPr lang="pl-PL" b="1" i="0" dirty="0">
                <a:solidFill>
                  <a:srgbClr val="1E1E1E"/>
                </a:solidFill>
                <a:effectLst/>
                <a:latin typeface="-apple-system"/>
              </a:rPr>
              <a:t>lub </a:t>
            </a:r>
            <a:r>
              <a:rPr lang="pl-PL" b="1" i="1" dirty="0">
                <a:solidFill>
                  <a:srgbClr val="1E1E1E"/>
                </a:solidFill>
                <a:effectLst/>
                <a:latin typeface="-apple-system"/>
              </a:rPr>
              <a:t>Pociągi na dworcu Saint-</a:t>
            </a:r>
            <a:r>
              <a:rPr lang="pl-PL" b="1" i="1" dirty="0" err="1">
                <a:solidFill>
                  <a:srgbClr val="1E1E1E"/>
                </a:solidFill>
                <a:effectLst/>
                <a:latin typeface="-apple-system"/>
              </a:rPr>
              <a:t>Lazare</a:t>
            </a:r>
            <a:r>
              <a:rPr lang="pl-PL" b="1" i="1" dirty="0">
                <a:solidFill>
                  <a:srgbClr val="1E1E1E"/>
                </a:solidFill>
                <a:effectLst/>
                <a:latin typeface="-apple-system"/>
              </a:rPr>
              <a:t> </a:t>
            </a:r>
            <a:endParaRPr lang="pl-PL" i="1" dirty="0"/>
          </a:p>
        </p:txBody>
      </p:sp>
      <p:pic>
        <p:nvPicPr>
          <p:cNvPr id="6146" name="Picture 2" descr="Monet Claude, The Beach at Pourville, 1882">
            <a:extLst>
              <a:ext uri="{FF2B5EF4-FFF2-40B4-BE49-F238E27FC236}">
                <a16:creationId xmlns:a16="http://schemas.microsoft.com/office/drawing/2014/main" id="{CC8CC320-7466-11ED-94F2-EFBB1F100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1" y="3906"/>
            <a:ext cx="5058132" cy="407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873D7BE1-D98D-47FC-231E-8DD220C7961A}"/>
              </a:ext>
            </a:extLst>
          </p:cNvPr>
          <p:cNvSpPr txBox="1"/>
          <p:nvPr/>
        </p:nvSpPr>
        <p:spPr>
          <a:xfrm>
            <a:off x="189756" y="3707740"/>
            <a:ext cx="61254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i="0" dirty="0">
                <a:solidFill>
                  <a:srgbClr val="1E1E1E"/>
                </a:solidFill>
                <a:effectLst/>
                <a:latin typeface="-apple-system"/>
              </a:rPr>
              <a:t>„Plaża w </a:t>
            </a:r>
            <a:r>
              <a:rPr lang="pl-PL" b="1" i="0" dirty="0" err="1">
                <a:solidFill>
                  <a:srgbClr val="1E1E1E"/>
                </a:solidFill>
                <a:effectLst/>
                <a:latin typeface="-apple-system"/>
              </a:rPr>
              <a:t>Pourville</a:t>
            </a:r>
            <a:r>
              <a:rPr lang="pl-PL" b="1" i="0" dirty="0">
                <a:solidFill>
                  <a:srgbClr val="1E1E1E"/>
                </a:solidFill>
                <a:effectLst/>
                <a:latin typeface="-apple-system"/>
              </a:rPr>
              <a:t>”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1069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A39B41-0152-8D1F-32E7-6E2BB34B9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A701DF-B2E1-60B6-BEA1-54A65FF4C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170" name="Picture 2" descr="Claude Monet 024">
            <a:extLst>
              <a:ext uri="{FF2B5EF4-FFF2-40B4-BE49-F238E27FC236}">
                <a16:creationId xmlns:a16="http://schemas.microsoft.com/office/drawing/2014/main" id="{FBE1F34E-01C0-B540-3B9B-EC64B4346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0" y="0"/>
            <a:ext cx="55737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78A29EF-06FE-833F-6B9D-BA65EE3C533A}"/>
              </a:ext>
            </a:extLst>
          </p:cNvPr>
          <p:cNvSpPr txBox="1"/>
          <p:nvPr/>
        </p:nvSpPr>
        <p:spPr>
          <a:xfrm>
            <a:off x="2638027" y="6362694"/>
            <a:ext cx="61107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i="0" dirty="0">
                <a:solidFill>
                  <a:srgbClr val="1E1E1E"/>
                </a:solidFill>
                <a:effectLst/>
                <a:latin typeface="-apple-system"/>
              </a:rPr>
              <a:t>„Kobiety w ogrodzie” </a:t>
            </a:r>
            <a:endParaRPr lang="pl-PL" dirty="0"/>
          </a:p>
        </p:txBody>
      </p:sp>
      <p:pic>
        <p:nvPicPr>
          <p:cNvPr id="7172" name="Picture 4" descr="Claude Monet - Rouen Cathedral, Facade and Tour d'AlbaneI">
            <a:extLst>
              <a:ext uri="{FF2B5EF4-FFF2-40B4-BE49-F238E27FC236}">
                <a16:creationId xmlns:a16="http://schemas.microsoft.com/office/drawing/2014/main" id="{11515463-48BE-63BA-598A-D2219AC99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385" y="12882"/>
            <a:ext cx="4584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B1011FD-3315-A1E6-99CF-B19493A32222}"/>
              </a:ext>
            </a:extLst>
          </p:cNvPr>
          <p:cNvSpPr txBox="1"/>
          <p:nvPr/>
        </p:nvSpPr>
        <p:spPr>
          <a:xfrm>
            <a:off x="7822604" y="125974"/>
            <a:ext cx="61107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i="0" dirty="0">
                <a:solidFill>
                  <a:srgbClr val="1E1E1E"/>
                </a:solidFill>
                <a:effectLst/>
                <a:latin typeface="-apple-system"/>
              </a:rPr>
              <a:t>„Katedra w Rouen. Popołudnie”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6378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9F6D28-06EF-2D03-3F37-8AD2161D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29A1620-9AA4-424E-337F-2C7DA4288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194" name="Picture 2" descr="Łąka z makami, Claude Monet">
            <a:extLst>
              <a:ext uri="{FF2B5EF4-FFF2-40B4-BE49-F238E27FC236}">
                <a16:creationId xmlns:a16="http://schemas.microsoft.com/office/drawing/2014/main" id="{94291B4B-00E3-A8C2-B8FA-71E46DA71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0"/>
            <a:ext cx="8223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867E9CD-E0C2-B6D7-D687-5FDF5E0016CE}"/>
              </a:ext>
            </a:extLst>
          </p:cNvPr>
          <p:cNvSpPr txBox="1"/>
          <p:nvPr/>
        </p:nvSpPr>
        <p:spPr>
          <a:xfrm>
            <a:off x="7246540" y="18864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i="0" dirty="0">
                <a:solidFill>
                  <a:srgbClr val="1E1E1E"/>
                </a:solidFill>
                <a:effectLst/>
                <a:latin typeface="-apple-system"/>
              </a:rPr>
              <a:t>„Pole Maków”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201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09542F-816B-6D80-D384-2A0D8F01C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4EA22D-5D87-679C-8F74-35AA38097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9218" name="Picture 2" descr="Monet - Monets Garten in Giverny">
            <a:extLst>
              <a:ext uri="{FF2B5EF4-FFF2-40B4-BE49-F238E27FC236}">
                <a16:creationId xmlns:a16="http://schemas.microsoft.com/office/drawing/2014/main" id="{4AC43C05-A856-0B53-AEE3-3C0205E24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80" y="116632"/>
            <a:ext cx="48672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BAF9FF1D-C254-4CE9-92B4-175C99F4DF00}"/>
              </a:ext>
            </a:extLst>
          </p:cNvPr>
          <p:cNvSpPr txBox="1"/>
          <p:nvPr/>
        </p:nvSpPr>
        <p:spPr>
          <a:xfrm>
            <a:off x="934516" y="47003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i="0" dirty="0">
                <a:solidFill>
                  <a:schemeClr val="accent5">
                    <a:lumMod val="75000"/>
                  </a:schemeClr>
                </a:solidFill>
                <a:effectLst/>
                <a:latin typeface="-apple-system"/>
              </a:rPr>
              <a:t>„Droga w ogrodzie </a:t>
            </a:r>
            <a:r>
              <a:rPr lang="pl-PL" b="1" i="0" dirty="0" err="1">
                <a:solidFill>
                  <a:schemeClr val="accent5">
                    <a:lumMod val="75000"/>
                  </a:schemeClr>
                </a:solidFill>
                <a:effectLst/>
                <a:latin typeface="-apple-system"/>
              </a:rPr>
              <a:t>Giverny</a:t>
            </a:r>
            <a:r>
              <a:rPr lang="pl-PL" b="1" i="0" dirty="0">
                <a:solidFill>
                  <a:schemeClr val="accent5">
                    <a:lumMod val="75000"/>
                  </a:schemeClr>
                </a:solidFill>
                <a:effectLst/>
                <a:latin typeface="-apple-system"/>
              </a:rPr>
              <a:t>”</a:t>
            </a:r>
            <a:endParaRPr lang="pl-PL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220" name="Picture 4" descr="Claude Monet Water Lilies Toledo">
            <a:extLst>
              <a:ext uri="{FF2B5EF4-FFF2-40B4-BE49-F238E27FC236}">
                <a16:creationId xmlns:a16="http://schemas.microsoft.com/office/drawing/2014/main" id="{6FB85165-DA23-0677-B158-531BFE8BC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516" y="764704"/>
            <a:ext cx="4876800" cy="461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3D38A91C-B9DF-97F8-6125-0975D075BE08}"/>
              </a:ext>
            </a:extLst>
          </p:cNvPr>
          <p:cNvSpPr txBox="1"/>
          <p:nvPr/>
        </p:nvSpPr>
        <p:spPr>
          <a:xfrm>
            <a:off x="7750596" y="5809263"/>
            <a:ext cx="4766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i="0" dirty="0">
                <a:solidFill>
                  <a:schemeClr val="accent5">
                    <a:lumMod val="75000"/>
                  </a:schemeClr>
                </a:solidFill>
                <a:effectLst/>
                <a:latin typeface="-apple-system"/>
              </a:rPr>
              <a:t>„Nenufary” </a:t>
            </a:r>
            <a:endParaRPr lang="pl-PL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59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14CAA3-A972-F8A7-350C-13ADAD3B4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DCD082C-E341-F840-522F-EF9B3B0C1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42" name="Picture 2" descr="Lilie wodne i japoński most Obraz Claude'a Oscara Moneta Reprodukcja zdjęcie 1">
            <a:extLst>
              <a:ext uri="{FF2B5EF4-FFF2-40B4-BE49-F238E27FC236}">
                <a16:creationId xmlns:a16="http://schemas.microsoft.com/office/drawing/2014/main" id="{37C92295-C84C-5EE4-B9B9-7DDA92C9A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4" y="24102"/>
            <a:ext cx="6123519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83D92AA-4A4A-F91E-BF47-305C2BEDA9DD}"/>
              </a:ext>
            </a:extLst>
          </p:cNvPr>
          <p:cNvSpPr txBox="1"/>
          <p:nvPr/>
        </p:nvSpPr>
        <p:spPr>
          <a:xfrm>
            <a:off x="29195" y="5901374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pl-PL" b="0" i="1" dirty="0">
                <a:solidFill>
                  <a:schemeClr val="accent5">
                    <a:lumMod val="75000"/>
                  </a:schemeClr>
                </a:solidFill>
                <a:effectLst/>
                <a:latin typeface="Graphik Webfont"/>
              </a:rPr>
              <a:t>Lilie wodne i japoński most</a:t>
            </a:r>
          </a:p>
        </p:txBody>
      </p:sp>
      <p:pic>
        <p:nvPicPr>
          <p:cNvPr id="10244" name="Picture 4" descr="Claude Monet Kobieta z parasolką zwrócona w prawo 1886, impresjonizm, Wysokiej jakości ręcznie malowana reprodukcja obrazu olejnego zdjęcie 1">
            <a:extLst>
              <a:ext uri="{FF2B5EF4-FFF2-40B4-BE49-F238E27FC236}">
                <a16:creationId xmlns:a16="http://schemas.microsoft.com/office/drawing/2014/main" id="{48019A34-0AB0-5A46-C87E-F1ACBF527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604" y="76200"/>
            <a:ext cx="4012453" cy="607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E100FB5-3291-C36E-E1F3-939F524FE93B}"/>
              </a:ext>
            </a:extLst>
          </p:cNvPr>
          <p:cNvSpPr txBox="1"/>
          <p:nvPr/>
        </p:nvSpPr>
        <p:spPr>
          <a:xfrm>
            <a:off x="7145338" y="6412468"/>
            <a:ext cx="6740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pl-PL" b="0" i="1" dirty="0">
                <a:solidFill>
                  <a:schemeClr val="accent5">
                    <a:lumMod val="75000"/>
                  </a:schemeClr>
                </a:solidFill>
                <a:effectLst/>
                <a:latin typeface="Graphik Webfont"/>
              </a:rPr>
              <a:t>Kobieta z parasolką zwrócona w prawo</a:t>
            </a:r>
          </a:p>
        </p:txBody>
      </p:sp>
    </p:spTree>
    <p:extLst>
      <p:ext uri="{BB962C8B-B14F-4D97-AF65-F5344CB8AC3E}">
        <p14:creationId xmlns:p14="http://schemas.microsoft.com/office/powerpoint/2010/main" val="32828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6F3F43-B341-ABE4-CBEB-6D0915750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 francuska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182C6F4-107F-C200-70CD-73305A434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83" y="1730115"/>
            <a:ext cx="5616624" cy="4882554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chemeClr val="accent5">
                    <a:lumMod val="75000"/>
                  </a:schemeClr>
                </a:solidFill>
              </a:rPr>
              <a:t>poeci przeklęci</a:t>
            </a:r>
            <a:r>
              <a:rPr lang="pl-PL" dirty="0"/>
              <a:t>: Charles Baudelaire, Paul </a:t>
            </a:r>
            <a:r>
              <a:rPr lang="pl-PL" dirty="0" err="1"/>
              <a:t>Verlaine</a:t>
            </a:r>
            <a:r>
              <a:rPr lang="pl-PL" dirty="0"/>
              <a:t>, Arthur Rimbaud, </a:t>
            </a:r>
            <a:r>
              <a:rPr lang="pl-PL" dirty="0" err="1"/>
              <a:t>Stephane</a:t>
            </a:r>
            <a:r>
              <a:rPr lang="pl-PL" dirty="0"/>
              <a:t> Mallarme</a:t>
            </a:r>
          </a:p>
          <a:p>
            <a:r>
              <a:rPr lang="pl-PL" dirty="0"/>
              <a:t>dbałość o formę, tematyka przemijania, śmierci, zła, erotyzmu</a:t>
            </a:r>
          </a:p>
          <a:p>
            <a:r>
              <a:rPr lang="pl-PL" dirty="0"/>
              <a:t>fascynacja naturalizmem, np. w powieściach Zoli, gdzie autor obnażał bezrobocie, wyzysk, nędzę niższych klas</a:t>
            </a:r>
          </a:p>
          <a:p>
            <a:r>
              <a:rPr lang="pl-PL" dirty="0"/>
              <a:t>Guy de Maupassant, </a:t>
            </a:r>
            <a:r>
              <a:rPr lang="pl-PL" dirty="0" err="1"/>
              <a:t>Jouris</a:t>
            </a:r>
            <a:r>
              <a:rPr lang="pl-PL" dirty="0"/>
              <a:t>-Karl </a:t>
            </a:r>
            <a:r>
              <a:rPr lang="pl-PL" dirty="0" err="1"/>
              <a:t>Huysmans</a:t>
            </a:r>
            <a:endParaRPr lang="pl-PL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BF3A138-2C20-1064-6C82-4E315A70C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396" y="1844824"/>
            <a:ext cx="6045846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30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AE5100-AE36-B6D2-B0DF-E6F211AB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 na świecie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800C0B-1D47-E88C-0F12-AAE81E536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3" y="1772816"/>
            <a:ext cx="11927061" cy="4968552"/>
          </a:xfrm>
        </p:spPr>
        <p:txBody>
          <a:bodyPr>
            <a:normAutofit fontScale="92500"/>
          </a:bodyPr>
          <a:lstStyle/>
          <a:p>
            <a:r>
              <a:rPr lang="pl-PL" dirty="0"/>
              <a:t>literatura </a:t>
            </a:r>
            <a:r>
              <a:rPr lang="pl-PL" dirty="0">
                <a:solidFill>
                  <a:schemeClr val="accent5">
                    <a:lumMod val="75000"/>
                  </a:schemeClr>
                </a:solidFill>
              </a:rPr>
              <a:t>skandynawska</a:t>
            </a:r>
            <a:r>
              <a:rPr lang="pl-PL" dirty="0"/>
              <a:t>: Henryk Ibsen, August Strindberg; krytyka mieszczańskiej moralności, hipokryzja, mechanizmy walki płci, antagonizmy rodzinne; naturalizm, symbolizm; </a:t>
            </a:r>
          </a:p>
          <a:p>
            <a:r>
              <a:rPr lang="pl-PL" dirty="0"/>
              <a:t>literatura </a:t>
            </a:r>
            <a:r>
              <a:rPr lang="pl-PL" dirty="0">
                <a:solidFill>
                  <a:schemeClr val="accent5">
                    <a:lumMod val="75000"/>
                  </a:schemeClr>
                </a:solidFill>
              </a:rPr>
              <a:t>niemieckojęzyczna</a:t>
            </a:r>
            <a:r>
              <a:rPr lang="pl-PL" dirty="0"/>
              <a:t>: symbolizm, liryka jako autobiografia duszy u Rainera Marii Rilkego; Tomasz Mann – niezwykły dar obserwacji, subiektywna perspektywa bohaterów i ich stany psychiczne; Gerhart Hauptmann – twórca dramatu naturalistycznego w Niemczech, naturalizm jako studium środowiska, np. los robotników i poczucie rozpaczy, buntu;</a:t>
            </a:r>
          </a:p>
          <a:p>
            <a:r>
              <a:rPr lang="pl-PL" dirty="0"/>
              <a:t>literatura </a:t>
            </a:r>
            <a:r>
              <a:rPr lang="pl-PL" dirty="0">
                <a:solidFill>
                  <a:schemeClr val="accent5">
                    <a:lumMod val="75000"/>
                  </a:schemeClr>
                </a:solidFill>
              </a:rPr>
              <a:t>angielska</a:t>
            </a:r>
            <a:r>
              <a:rPr lang="pl-PL" dirty="0"/>
              <a:t>: Rudyard, Kipling, Joseph Conrad – brytyjski imperializm, polityka kolonizacji jako pochód cywilizacji „białego człowieka”; Robert Browning, Alfred Tennyson; Oscar Wilde, „Portret Doriana Graya” – romans grozy, fascynacje spirytyzmem, satanizmem, mitem faustowskim; Artur Conan Doyle i opowieści o Sherlocku </a:t>
            </a:r>
            <a:r>
              <a:rPr lang="pl-PL" dirty="0" err="1"/>
              <a:t>Holmsie</a:t>
            </a:r>
            <a:r>
              <a:rPr lang="pl-PL" dirty="0"/>
              <a:t>;</a:t>
            </a:r>
          </a:p>
          <a:p>
            <a:r>
              <a:rPr lang="pl-PL" dirty="0"/>
              <a:t>literatura </a:t>
            </a:r>
            <a:r>
              <a:rPr lang="pl-PL" dirty="0">
                <a:solidFill>
                  <a:schemeClr val="accent5">
                    <a:lumMod val="75000"/>
                  </a:schemeClr>
                </a:solidFill>
              </a:rPr>
              <a:t>rosyjska</a:t>
            </a:r>
            <a:r>
              <a:rPr lang="pl-PL" dirty="0"/>
              <a:t>: </a:t>
            </a:r>
            <a:r>
              <a:rPr lang="pl-PL" dirty="0" err="1"/>
              <a:t>Fiodor</a:t>
            </a:r>
            <a:r>
              <a:rPr lang="pl-PL" dirty="0"/>
              <a:t> Dostojewski, Lew Tołstoj; człowiek rozdarty między rozumem i duchem, tematyka śmierci, szczęścia, miłości, moralności – dyskurs filozoficzny; Antoni Czechow;</a:t>
            </a:r>
          </a:p>
        </p:txBody>
      </p:sp>
    </p:spTree>
    <p:extLst>
      <p:ext uri="{BB962C8B-B14F-4D97-AF65-F5344CB8AC3E}">
        <p14:creationId xmlns:p14="http://schemas.microsoft.com/office/powerpoint/2010/main" val="207629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4F9DE1-CC8B-8F09-5D94-7E3AE5E3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Sztuka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7195A8-C7A6-5F69-3395-3AB2360DE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241" y="1628800"/>
            <a:ext cx="4429003" cy="5085184"/>
          </a:xfrm>
        </p:spPr>
        <p:txBody>
          <a:bodyPr>
            <a:normAutofit/>
          </a:bodyPr>
          <a:lstStyle/>
          <a:p>
            <a:pPr algn="just"/>
            <a:r>
              <a:rPr lang="pl-PL" sz="2800" dirty="0"/>
              <a:t>Impresjonizm – gra światła i koloru, plener, zatrzymanie chwili w dynamicznym świecie</a:t>
            </a:r>
          </a:p>
          <a:p>
            <a:pPr algn="just"/>
            <a:r>
              <a:rPr lang="pl-PL" sz="2800" dirty="0"/>
              <a:t>Symbolizm – odsłanianie metafizycznych sensów świata, obraz jako wyraz subiektywnego nastawienia lub stanu twórcy; barwa i forma dzieła jako odpowiedniki myśli</a:t>
            </a:r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00FE2426-D417-4528-F1B0-98665657A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277" y="0"/>
            <a:ext cx="3862227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E7D7E553-3030-33F1-AD71-ABAB93524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431" y="2836805"/>
            <a:ext cx="4788201" cy="402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96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5EE673-4087-F632-1F4F-44A920A0F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80" y="442119"/>
            <a:ext cx="9143998" cy="1020762"/>
          </a:xfrm>
        </p:spPr>
        <p:txBody>
          <a:bodyPr>
            <a:noAutofit/>
          </a:bodyPr>
          <a:lstStyle/>
          <a:p>
            <a:r>
              <a:rPr lang="pl-PL" sz="2000" dirty="0"/>
              <a:t>Secesja – zadziwiająca ornamentyka nawiązująca do świata roślin i owadów, finezja i lekkość falistych linii; Klimt w malarstwie, Gaudi w architekturze i Mucha w grafice użytkowej;</a:t>
            </a:r>
            <a:br>
              <a:rPr lang="pl-PL" sz="2000" dirty="0"/>
            </a:br>
            <a:endParaRPr lang="pl-PL" sz="2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BE7396-AE7A-2FA6-3484-351297169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56" y="6534860"/>
            <a:ext cx="5148066" cy="4267200"/>
          </a:xfrm>
        </p:spPr>
        <p:txBody>
          <a:bodyPr/>
          <a:lstStyle/>
          <a:p>
            <a:r>
              <a:rPr lang="pl-PL" dirty="0"/>
              <a:t>G. Klimt, </a:t>
            </a:r>
            <a:r>
              <a:rPr lang="pl-PL" i="1" dirty="0"/>
              <a:t>Pocałunek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1731C77-A8E3-918B-639A-8DBA55C71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527" y="0"/>
            <a:ext cx="21497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2AF44CB-90DA-2FE5-A162-D2051C2F6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56" y="1628800"/>
            <a:ext cx="4972744" cy="4906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4" name="Picture 2" descr="Casa Batllo">
            <a:extLst>
              <a:ext uri="{FF2B5EF4-FFF2-40B4-BE49-F238E27FC236}">
                <a16:creationId xmlns:a16="http://schemas.microsoft.com/office/drawing/2014/main" id="{79E725CB-7962-EAB1-E36C-E407F508D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380" y="1167169"/>
            <a:ext cx="3921900" cy="52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DD89F0EA-CCCC-41AA-7F52-63EB5A43A56B}"/>
              </a:ext>
            </a:extLst>
          </p:cNvPr>
          <p:cNvSpPr txBox="1">
            <a:spLocks/>
          </p:cNvSpPr>
          <p:nvPr/>
        </p:nvSpPr>
        <p:spPr>
          <a:xfrm>
            <a:off x="5483745" y="6446293"/>
            <a:ext cx="5752256" cy="13502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630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A. Gaudi, </a:t>
            </a:r>
            <a:r>
              <a:rPr lang="pl-PL" dirty="0" err="1"/>
              <a:t>Casa</a:t>
            </a:r>
            <a:r>
              <a:rPr lang="pl-PL" dirty="0"/>
              <a:t> </a:t>
            </a:r>
            <a:r>
              <a:rPr lang="pl-PL" dirty="0" err="1"/>
              <a:t>Batllo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422486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28A683-7F87-1DAA-EA04-E7C105136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0236" y="116632"/>
            <a:ext cx="7678589" cy="4176464"/>
          </a:xfrm>
        </p:spPr>
        <p:txBody>
          <a:bodyPr/>
          <a:lstStyle/>
          <a:p>
            <a:r>
              <a:rPr lang="pl-PL" dirty="0"/>
              <a:t>Ekspresjonizm – intensywne odczucia i emocje, instynkty, walka ducha z biologicznymi siłami natury i wewnętrznymi demonami; Kokoschka, </a:t>
            </a:r>
            <a:r>
              <a:rPr lang="pl-PL" dirty="0" err="1"/>
              <a:t>Schiele</a:t>
            </a:r>
            <a:r>
              <a:rPr lang="pl-PL" dirty="0"/>
              <a:t>, </a:t>
            </a:r>
            <a:r>
              <a:rPr lang="pl-PL" dirty="0" err="1"/>
              <a:t>Nolde</a:t>
            </a:r>
            <a:r>
              <a:rPr lang="pl-PL" dirty="0"/>
              <a:t>, </a:t>
            </a:r>
            <a:r>
              <a:rPr lang="pl-PL" dirty="0" err="1"/>
              <a:t>Marc</a:t>
            </a:r>
            <a:r>
              <a:rPr lang="pl-PL" dirty="0"/>
              <a:t>, Kirchner</a:t>
            </a:r>
          </a:p>
        </p:txBody>
      </p:sp>
      <p:pic>
        <p:nvPicPr>
          <p:cNvPr id="12294" name="Picture 6">
            <a:extLst>
              <a:ext uri="{FF2B5EF4-FFF2-40B4-BE49-F238E27FC236}">
                <a16:creationId xmlns:a16="http://schemas.microsoft.com/office/drawing/2014/main" id="{DF5248F9-1DAD-2EB0-80EA-7179E02AF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340" y="1613736"/>
            <a:ext cx="6742485" cy="5266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>
            <a:extLst>
              <a:ext uri="{FF2B5EF4-FFF2-40B4-BE49-F238E27FC236}">
                <a16:creationId xmlns:a16="http://schemas.microsoft.com/office/drawing/2014/main" id="{D109B517-5333-9C21-F2D9-32689A4D6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185017"/>
            <a:ext cx="4654252" cy="664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46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7FC549-20F7-32E3-C19C-A46C53276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287" y="391270"/>
            <a:ext cx="9143998" cy="1020762"/>
          </a:xfrm>
        </p:spPr>
        <p:txBody>
          <a:bodyPr/>
          <a:lstStyle/>
          <a:p>
            <a:r>
              <a:rPr lang="pl-PL" dirty="0"/>
              <a:t>Muzyka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04E847-4248-15EF-E2AA-C844ADCE9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72" y="1772816"/>
            <a:ext cx="7056784" cy="4913784"/>
          </a:xfrm>
        </p:spPr>
        <p:txBody>
          <a:bodyPr>
            <a:normAutofit/>
          </a:bodyPr>
          <a:lstStyle/>
          <a:p>
            <a:r>
              <a:rPr lang="pl-PL" dirty="0"/>
              <a:t>Gustaw Mahler, Ryszard Strauss – twórcy neoromantyczni</a:t>
            </a:r>
          </a:p>
          <a:p>
            <a:r>
              <a:rPr lang="pl-PL" dirty="0"/>
              <a:t>najważniejsze były rytm i </a:t>
            </a:r>
            <a:r>
              <a:rPr lang="pl-PL"/>
              <a:t>barwa dźwięku</a:t>
            </a:r>
            <a:endParaRPr lang="pl-PL" dirty="0"/>
          </a:p>
          <a:p>
            <a:r>
              <a:rPr lang="pl-PL" dirty="0"/>
              <a:t>impresjoniści: Claude Debussy (czyt. </a:t>
            </a:r>
            <a:r>
              <a:rPr lang="pl-PL" dirty="0" err="1"/>
              <a:t>Debisi</a:t>
            </a:r>
            <a:r>
              <a:rPr lang="pl-PL" dirty="0"/>
              <a:t>), Maurice Ravel</a:t>
            </a:r>
          </a:p>
          <a:p>
            <a:r>
              <a:rPr lang="pl-PL" dirty="0"/>
              <a:t>ekspresjonista: Aleksander Skriabin – sprzężone z muzyką wrażenia kolorystyczne</a:t>
            </a:r>
          </a:p>
          <a:p>
            <a:r>
              <a:rPr lang="pl-PL" dirty="0"/>
              <a:t>Igor Strawiński – wyrazisty rytm i ostre dysonanse</a:t>
            </a:r>
          </a:p>
          <a:p>
            <a:r>
              <a:rPr lang="pl-PL" dirty="0"/>
              <a:t>Arnold </a:t>
            </a:r>
            <a:r>
              <a:rPr lang="pl-PL" dirty="0" err="1"/>
              <a:t>Schonberg</a:t>
            </a:r>
            <a:r>
              <a:rPr lang="pl-PL" dirty="0"/>
              <a:t>, Bala Bartók, Edward Grieg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CF34A82B-EE52-72CD-6AB6-4778656CA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572" y="19246"/>
            <a:ext cx="45608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3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CECEFB-5E3D-6C0C-956E-8FC4F87DC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Teatr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E3873A-483C-9226-7BB7-981D57B00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48" y="1700808"/>
            <a:ext cx="7416824" cy="5157192"/>
          </a:xfrm>
        </p:spPr>
        <p:txBody>
          <a:bodyPr>
            <a:normAutofit fontScale="92500"/>
          </a:bodyPr>
          <a:lstStyle/>
          <a:p>
            <a:r>
              <a:rPr lang="pl-PL" dirty="0"/>
              <a:t>„dzieło totalne” – synteza sztuk: literatury, muzyki, malarstwa i tańca – już od połowy XIX w.</a:t>
            </a:r>
          </a:p>
          <a:p>
            <a:r>
              <a:rPr lang="pl-PL" dirty="0" err="1"/>
              <a:t>Andre</a:t>
            </a:r>
            <a:r>
              <a:rPr lang="pl-PL" dirty="0"/>
              <a:t> </a:t>
            </a:r>
            <a:r>
              <a:rPr lang="pl-PL" dirty="0" err="1"/>
              <a:t>Antoine</a:t>
            </a:r>
            <a:r>
              <a:rPr lang="pl-PL" dirty="0"/>
              <a:t>, </a:t>
            </a:r>
            <a:r>
              <a:rPr lang="pl-PL" dirty="0" err="1"/>
              <a:t>Theatre</a:t>
            </a:r>
            <a:r>
              <a:rPr lang="pl-PL" dirty="0"/>
              <a:t> </a:t>
            </a:r>
            <a:r>
              <a:rPr lang="pl-PL" dirty="0" err="1"/>
              <a:t>Libre</a:t>
            </a:r>
            <a:r>
              <a:rPr lang="pl-PL" dirty="0"/>
              <a:t>, Paryż 1887-1896</a:t>
            </a:r>
          </a:p>
          <a:p>
            <a:r>
              <a:rPr lang="pl-PL" dirty="0"/>
              <a:t>teatr naturalistyczny, porzucenie patosu w grze aktorów, naturalne ruchy sceniczne, autentyczne rekwizyty;</a:t>
            </a:r>
          </a:p>
          <a:p>
            <a:r>
              <a:rPr lang="pl-PL" dirty="0"/>
              <a:t>grupa teatralna </a:t>
            </a:r>
            <a:r>
              <a:rPr lang="pl-PL" dirty="0" err="1"/>
              <a:t>Meiningeńczyków</a:t>
            </a:r>
            <a:r>
              <a:rPr lang="pl-PL" dirty="0"/>
              <a:t> – dbali o odtworzenie realiów epoki</a:t>
            </a:r>
          </a:p>
          <a:p>
            <a:r>
              <a:rPr lang="pl-PL" dirty="0"/>
              <a:t>Gordon Craig, </a:t>
            </a:r>
            <a:r>
              <a:rPr lang="pl-PL" dirty="0" err="1"/>
              <a:t>Adolphe</a:t>
            </a:r>
            <a:r>
              <a:rPr lang="pl-PL" dirty="0"/>
              <a:t> </a:t>
            </a:r>
            <a:r>
              <a:rPr lang="pl-PL" dirty="0" err="1"/>
              <a:t>Appia</a:t>
            </a:r>
            <a:r>
              <a:rPr lang="pl-PL" dirty="0"/>
              <a:t> – twórcy </a:t>
            </a:r>
            <a:r>
              <a:rPr lang="pl-PL" b="1" dirty="0"/>
              <a:t>wielkiej reformy teatru </a:t>
            </a:r>
            <a:r>
              <a:rPr lang="pl-PL" dirty="0"/>
              <a:t>(nadanie rangi niezależnej dziedziny sztuki; dramat to tylko scenariusz, a przedstawienie to jeszcze gra aktorska, taniec, kostiumy, muzyka, scenografia, światło; gra światłocieniem podkreślała psychologizację postaci, a muzyka to integralny element dzieła scenicznego)</a:t>
            </a:r>
          </a:p>
          <a:p>
            <a:endParaRPr lang="pl-PL" dirty="0"/>
          </a:p>
        </p:txBody>
      </p:sp>
      <p:pic>
        <p:nvPicPr>
          <p:cNvPr id="15366" name="Picture 6">
            <a:extLst>
              <a:ext uri="{FF2B5EF4-FFF2-40B4-BE49-F238E27FC236}">
                <a16:creationId xmlns:a16="http://schemas.microsoft.com/office/drawing/2014/main" id="{B732F797-FAC7-6117-6C1D-745A0B96F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413" y="0"/>
            <a:ext cx="45704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4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DD9520-2F77-2B53-7A8B-CA7E0C85A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AB9455-A6A0-3BE4-5F04-F2F139B57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EBA39F7F-817F-3529-8012-9223BD8AA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148" y="404664"/>
            <a:ext cx="92027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93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C7FF60-A1D9-351B-BEF3-0BAA34D33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0F36298-0E64-80C9-3736-EE7283C25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E712C9-D6DF-D1A8-FFD1-F01A1FB69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4" y="2276872"/>
            <a:ext cx="6928958" cy="294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27B7C4B-F275-AFD7-C2E8-D9190C4A1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268" y="0"/>
            <a:ext cx="48148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12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80EB0E-CF9F-C210-9E3D-5EAE4A9F2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876" y="1412776"/>
            <a:ext cx="3779910" cy="1020762"/>
          </a:xfrm>
        </p:spPr>
        <p:txBody>
          <a:bodyPr/>
          <a:lstStyle/>
          <a:p>
            <a:pPr algn="r"/>
            <a:r>
              <a:rPr lang="pl-PL" dirty="0"/>
              <a:t>czasopisma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0A18115-D00F-FA5B-5C84-0555509A9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4" y="2864417"/>
            <a:ext cx="5161514" cy="401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B0AADE7-32DE-5BBF-9917-2B8CC4DA1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" y="14261"/>
            <a:ext cx="2596139" cy="335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5FEB07-0690-E6A1-AA00-198DA8EC6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3298" y="260648"/>
            <a:ext cx="6839743" cy="6525344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warszawskie „Życie”, 1887-1891, Zenon Przesmycki (Miriam), nowe idee literackie</a:t>
            </a:r>
            <a:b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artystyczne;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„Chimera”, 1901-1907, przybliżała zjawiska europejskiego modernizmu: parnasizm i symbolizm; arcydzieło sztuki typograficznej, wydawane na specjalnym papierze, z oryginalną czcionką, wysmakowanymi ilustracjami, reprodukcjami dzieł sztuki;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krakowskie „Życie”, 1897-1900, Stanisław Przybyszewski; debaty na temat sztuki, literatury; cykl felietonów Artura Górskiego pt. „Młoda Polska” oraz „Confiteor” Przybyszewskiego (manifesty epoki)</a:t>
            </a:r>
          </a:p>
        </p:txBody>
      </p:sp>
    </p:spTree>
    <p:extLst>
      <p:ext uri="{BB962C8B-B14F-4D97-AF65-F5344CB8AC3E}">
        <p14:creationId xmlns:p14="http://schemas.microsoft.com/office/powerpoint/2010/main" val="199988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9BA4BB-6F78-EAEA-DD84-A37D333AE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876" y="20635"/>
            <a:ext cx="9143998" cy="562074"/>
          </a:xfrm>
        </p:spPr>
        <p:txBody>
          <a:bodyPr/>
          <a:lstStyle/>
          <a:p>
            <a:r>
              <a:rPr lang="pl-PL" dirty="0"/>
              <a:t>Literatura polska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DF7F98-2928-80B4-E150-469F854F1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603343"/>
            <a:ext cx="8916986" cy="6234021"/>
          </a:xfrm>
        </p:spPr>
        <p:txBody>
          <a:bodyPr>
            <a:normAutofit fontScale="70000" lnSpcReduction="20000"/>
          </a:bodyPr>
          <a:lstStyle/>
          <a:p>
            <a:r>
              <a:rPr lang="pl-PL" dirty="0"/>
              <a:t>pesymizm, nihilizm, poczucie schyłkowości, katastrofizm – w twórczości lirycznej Kazimierza Przerwy-Tetmajera czy Leopolda Staffa czy Jana Kasprowicza</a:t>
            </a:r>
          </a:p>
          <a:p>
            <a:r>
              <a:rPr lang="pl-PL" dirty="0"/>
              <a:t>Wacław Berent, „Próchno” – obraz środowiska ówczesnych dekadentów</a:t>
            </a:r>
          </a:p>
          <a:p>
            <a:r>
              <a:rPr lang="pl-PL" dirty="0"/>
              <a:t>Stanisław Przybyszewski, Tadeusz Miciński – satanizm, okultyzm</a:t>
            </a:r>
          </a:p>
          <a:p>
            <a:r>
              <a:rPr lang="pl-PL" dirty="0"/>
              <a:t>impresjonizm: Przerwa-Tetmajer, Kasprowicz; symbolizm: Przerwa-Tetmajer, Kasprowicz, Staff, Leśmian; ekspresjonizm: Kasprowicz; klasycyzm: Staff; </a:t>
            </a:r>
            <a:r>
              <a:rPr lang="pl-PL" dirty="0" err="1"/>
              <a:t>franciszkanizm</a:t>
            </a:r>
            <a:r>
              <a:rPr lang="pl-PL" dirty="0"/>
              <a:t>: Kasprowicz, Staff</a:t>
            </a:r>
          </a:p>
          <a:p>
            <a:r>
              <a:rPr lang="pl-PL" dirty="0"/>
              <a:t>oryginalność, nowe formy, nowy język (np. neologizmy Leśmiana)</a:t>
            </a:r>
          </a:p>
          <a:p>
            <a:r>
              <a:rPr lang="pl-PL" dirty="0"/>
              <a:t>proza i dramat – podobne poszukiwania artystyczne jak w liryce (opowiadania Żeromskiego, „Chłopi” Reymonta), fascynacja naturalizmem, nawiązania do impresjonizmu, symbolizmu</a:t>
            </a:r>
          </a:p>
          <a:p>
            <a:r>
              <a:rPr lang="pl-PL" dirty="0"/>
              <a:t>dramat naturalistyczny – Zapolska, dramat symboliczny – Wyspiański, Przybyszewski, dramat wykorzystujący elementy poetyki ekspresjonizmu – Miciński</a:t>
            </a:r>
          </a:p>
          <a:p>
            <a:r>
              <a:rPr lang="pl-PL" dirty="0"/>
              <a:t>tematyka obyczajowa, społeczna, krytyka moralności mieszczańskiej, konflikty indywidualnej moralności i ze społecznym porządkiem, bieda, zaniedbania niższych warstw, działania jednostki i jej odpowiedzialność (np. „Ludzie bezdomni”</a:t>
            </a:r>
          </a:p>
          <a:p>
            <a:r>
              <a:rPr lang="pl-PL" dirty="0"/>
              <a:t>wieś – folklor, ludowość, kultura chłopska, wyjątkowa przestrzeń, w której dokonuje się zjednoczenie człowieka z naturą, poszukiwania tego, co pierwotne, naturalne, nieskażone cywilizacją, włączenie kultury ludowej w główny nurt twórczości artystycznej – np. „Na skalnym Podhalu” stylizowane na gwarę podhalańską, przedstawiające folklor tatrzański wraz z jego legendami</a:t>
            </a:r>
          </a:p>
          <a:p>
            <a:r>
              <a:rPr lang="pl-PL" dirty="0"/>
              <a:t>Wątek narodowowyzwoleńczy – Wyspiański, literatura </a:t>
            </a:r>
            <a:r>
              <a:rPr lang="pl-PL" dirty="0" err="1"/>
              <a:t>jko</a:t>
            </a:r>
            <a:r>
              <a:rPr lang="pl-PL" dirty="0"/>
              <a:t> warunek przetrwania narodu;</a:t>
            </a:r>
          </a:p>
          <a:p>
            <a:r>
              <a:rPr lang="pl-PL" dirty="0"/>
              <a:t>Mistyka, religia, duchowość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2E75A8E9-B8C5-DE88-82A0-211680511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987" y="0"/>
            <a:ext cx="32718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0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B589E2-0B08-0F61-7D0C-7E2C88370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596D3D-8BC0-9D1A-1AB1-6326C506D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87A20D4-FE80-4270-CA0F-4449E8B7A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8" y="0"/>
            <a:ext cx="37766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F134D5D7-0B23-365A-BF38-689667F4B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444" y="2449163"/>
            <a:ext cx="5806381" cy="440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FA9E133F-B206-BE7D-8F37-68647D137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50" y="0"/>
            <a:ext cx="5323267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6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5B14A9-8B5C-841F-B086-BA8ABA9DD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" y="5733256"/>
            <a:ext cx="9143998" cy="1020762"/>
          </a:xfrm>
        </p:spPr>
        <p:txBody>
          <a:bodyPr/>
          <a:lstStyle/>
          <a:p>
            <a:r>
              <a:rPr lang="pl-PL" dirty="0"/>
              <a:t>Sztuka polska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59B259-569B-CC78-047A-B3677469F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0510"/>
            <a:ext cx="12180188" cy="3181002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Stanisław Witkiewicz – cykl artykułów wymierzonych przeciwko akademizmowi w polskim malarstwie – „ocenie miało podlegać „nie co, ale jak”;</a:t>
            </a:r>
          </a:p>
          <a:p>
            <a:r>
              <a:rPr lang="pl-PL" dirty="0"/>
              <a:t>Krakowska Akademia Sztuk Pięknych, pod kierunkiem Juliana Fałata</a:t>
            </a:r>
          </a:p>
          <a:p>
            <a:r>
              <a:rPr lang="pl-PL" dirty="0"/>
              <a:t>polski impresjonizm: pejzaż miejski, podkreślający ruch, dynamizm życia, pejzaż wiejski, ukazujący malowniczość natury; Pankiewicz, Wyczółkowski, Fałat, Stanisławski czy portrecistka Olga Boznańska</a:t>
            </a:r>
          </a:p>
          <a:p>
            <a:r>
              <a:rPr lang="pl-PL" dirty="0"/>
              <a:t>polski symbolizm: tematyka narodowa, wpisana w przestrzeń mitu – Malczewski; sięganie w głąb ludzkich doznań , nieświadomych odczuć, emocji – Wojtkiewicz, Podkowiński, Ruszczyc</a:t>
            </a:r>
          </a:p>
          <a:p>
            <a:r>
              <a:rPr lang="pl-PL" dirty="0"/>
              <a:t>Polska secesja – łagodne linie, ornamentacyjność świata natury, Wyspiański, </a:t>
            </a:r>
            <a:r>
              <a:rPr lang="pl-PL" dirty="0" err="1"/>
              <a:t>Ślewicki</a:t>
            </a:r>
            <a:r>
              <a:rPr lang="pl-PL" dirty="0"/>
              <a:t>, </a:t>
            </a:r>
            <a:r>
              <a:rPr lang="pl-PL" dirty="0" err="1"/>
              <a:t>Okuń</a:t>
            </a:r>
            <a:endParaRPr lang="pl-PL" dirty="0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D6CAC99A-6BFB-FB54-1DB4-D31440047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244" y="3376260"/>
            <a:ext cx="5752084" cy="3472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02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C3F8D5-7E8F-3B1C-2678-DC2B91844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Rzeźba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5ECF32-54ED-6139-D599-F9E6D443B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48" y="1668104"/>
            <a:ext cx="5544616" cy="5040560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Ksawery Dunikowski – impresjonistyczna</a:t>
            </a:r>
            <a:br>
              <a:rPr lang="pl-PL" dirty="0"/>
            </a:br>
            <a:r>
              <a:rPr lang="pl-PL" dirty="0"/>
              <a:t> i ekspresjonistyczna stylistyka</a:t>
            </a:r>
          </a:p>
          <a:p>
            <a:r>
              <a:rPr lang="pl-PL" dirty="0"/>
              <a:t>Konstanty </a:t>
            </a:r>
            <a:r>
              <a:rPr lang="pl-PL" dirty="0" err="1"/>
              <a:t>Laszczka</a:t>
            </a:r>
            <a:r>
              <a:rPr lang="pl-PL" dirty="0"/>
              <a:t> – impresjonizm</a:t>
            </a:r>
            <a:br>
              <a:rPr lang="pl-PL" dirty="0"/>
            </a:br>
            <a:r>
              <a:rPr lang="pl-PL" dirty="0"/>
              <a:t> i symbolizm</a:t>
            </a:r>
          </a:p>
          <a:p>
            <a:r>
              <a:rPr lang="pl-PL" dirty="0"/>
              <a:t>Bolesław </a:t>
            </a:r>
            <a:r>
              <a:rPr lang="pl-PL" dirty="0" err="1"/>
              <a:t>Biegas</a:t>
            </a:r>
            <a:r>
              <a:rPr lang="pl-PL" dirty="0"/>
              <a:t> – symbolizm, ekspresjonizm</a:t>
            </a:r>
          </a:p>
          <a:p>
            <a:r>
              <a:rPr lang="pl-PL" dirty="0"/>
              <a:t>Wacław Szymanowski – secesja</a:t>
            </a:r>
          </a:p>
          <a:p>
            <a:r>
              <a:rPr lang="pl-PL" dirty="0"/>
              <a:t>Polska Sztuka Stosowana, 1901, Kraków, towarzystwo, które zajmowało się propagowaniem rzemiosła artystycznego, sztuki użytkowej w myśl idei, że przedmioty codziennego użytku powinny być piękne;</a:t>
            </a:r>
          </a:p>
          <a:p>
            <a:r>
              <a:rPr lang="pl-PL" dirty="0"/>
              <a:t>Witkiewicz, twórca stylu zakopiańskiego, propagował motywy sztuki podhalańskiej w architekturze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499469E3-6988-C6FD-985C-8C110D599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144" y="2419285"/>
            <a:ext cx="6461870" cy="428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Dzieła Xawerego Dunikowskiego - Muzeum Narodowe w Krakowie">
            <a:extLst>
              <a:ext uri="{FF2B5EF4-FFF2-40B4-BE49-F238E27FC236}">
                <a16:creationId xmlns:a16="http://schemas.microsoft.com/office/drawing/2014/main" id="{444E26A2-FA0C-846B-7880-9C2C2581E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576" y="35230"/>
            <a:ext cx="2568575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E010ADA-4714-7B5D-6796-694E18B2B87B}"/>
              </a:ext>
            </a:extLst>
          </p:cNvPr>
          <p:cNvSpPr txBox="1"/>
          <p:nvPr/>
        </p:nvSpPr>
        <p:spPr>
          <a:xfrm>
            <a:off x="6513037" y="339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1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Macierzyństwo</a:t>
            </a:r>
            <a:endParaRPr lang="pl-PL" i="1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3720432-C70B-5033-E714-0A0DA316E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1826" y="0"/>
            <a:ext cx="2316999" cy="3261368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2385731D-8337-C59D-2178-AC684F1579C9}"/>
              </a:ext>
            </a:extLst>
          </p:cNvPr>
          <p:cNvSpPr txBox="1"/>
          <p:nvPr/>
        </p:nvSpPr>
        <p:spPr>
          <a:xfrm>
            <a:off x="9836702" y="0"/>
            <a:ext cx="3863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0" i="1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Tchnienie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276029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C1A9D2-39B9-4764-C57B-58AEAFDA3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4FD093-69E1-88AE-318B-C43A3F55F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6C37305A-D8A1-7370-49F6-BD6B51CA0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0"/>
            <a:ext cx="7693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81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826404-3CC7-A9B3-D90C-FC6231341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43ABC9-93B7-8777-86F7-4AAEF2BE5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FC8383A-F214-A00E-8C0F-56265EED0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42863"/>
            <a:ext cx="10010775" cy="677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76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D72448-5EB0-E442-B9A6-F985D848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96807D-4778-58C2-5779-06894C192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F7103CF2-D9EC-83CD-C253-6DE24A6B8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3" y="7241"/>
            <a:ext cx="6261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D49DA2A-7A28-2BE3-F942-CAF1D0DA2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276" y="19817"/>
            <a:ext cx="5753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blica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29485_TF02804846_TF02804846.potx" id="{BC55DF40-C1B1-4324-9390-76F7A3F99AD7}" vid="{03A57810-FD05-498B-89FB-B0E4345A6C5D}"/>
    </a:ext>
  </a:extLst>
</a:theme>
</file>

<file path=ppt/theme/theme2.xml><?xml version="1.0" encoding="utf-8"?>
<a:theme xmlns:a="http://schemas.openxmlformats.org/drawingml/2006/main" name="Motyw pakietu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w stylu tablicy z motywem edukacji (panoramiczna)</Template>
  <TotalTime>586</TotalTime>
  <Words>1860</Words>
  <Application>Microsoft Office PowerPoint</Application>
  <PresentationFormat>Niestandardowy</PresentationFormat>
  <Paragraphs>141</Paragraphs>
  <Slides>35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4" baseType="lpstr">
      <vt:lpstr>-apple-system</vt:lpstr>
      <vt:lpstr>Arial</vt:lpstr>
      <vt:lpstr>Consolas</vt:lpstr>
      <vt:lpstr>Corbel</vt:lpstr>
      <vt:lpstr>Georgia</vt:lpstr>
      <vt:lpstr>Graphik Webfont</vt:lpstr>
      <vt:lpstr>Times New Roman</vt:lpstr>
      <vt:lpstr>Wingdings</vt:lpstr>
      <vt:lpstr>Tablica 16x9</vt:lpstr>
      <vt:lpstr>Wprowadzenie do epoki modernizmu</vt:lpstr>
      <vt:lpstr>Młoda Polska</vt:lpstr>
      <vt:lpstr>Chronologia 1890-1918</vt:lpstr>
      <vt:lpstr>Tło</vt:lpstr>
      <vt:lpstr>Prezentacja programu PowerPoint</vt:lpstr>
      <vt:lpstr>Prezentacja programu PowerPoint</vt:lpstr>
      <vt:lpstr>O dekadentach  i cyganerii artystycznej</vt:lpstr>
      <vt:lpstr>Niepokoje i filisterstwo</vt:lpstr>
      <vt:lpstr>Filozofia</vt:lpstr>
      <vt:lpstr>Prezentacja programu PowerPoint</vt:lpstr>
      <vt:lpstr>Prezentacja programu PowerPoint</vt:lpstr>
      <vt:lpstr>Literatura</vt:lpstr>
      <vt:lpstr>Impresjonizm i ekspresjonizm, czyli „wrażenie” i „wyrażenie”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Literatura francuska</vt:lpstr>
      <vt:lpstr>Literatura na świecie</vt:lpstr>
      <vt:lpstr>Sztuka</vt:lpstr>
      <vt:lpstr>Secesja – zadziwiająca ornamentyka nawiązująca do świata roślin i owadów, finezja i lekkość falistych linii; Klimt w malarstwie, Gaudi w architekturze i Mucha w grafice użytkowej; </vt:lpstr>
      <vt:lpstr>Prezentacja programu PowerPoint</vt:lpstr>
      <vt:lpstr>Muzyka</vt:lpstr>
      <vt:lpstr>Teatr</vt:lpstr>
      <vt:lpstr>Prezentacja programu PowerPoint</vt:lpstr>
      <vt:lpstr>Prezentacja programu PowerPoint</vt:lpstr>
      <vt:lpstr>czasopisma</vt:lpstr>
      <vt:lpstr>Literatura polska</vt:lpstr>
      <vt:lpstr>Prezentacja programu PowerPoint</vt:lpstr>
      <vt:lpstr>Sztuka polska</vt:lpstr>
      <vt:lpstr>Rzeźba 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Zofia Dmochowska</dc:creator>
  <cp:lastModifiedBy>Izabela Drężek</cp:lastModifiedBy>
  <cp:revision>11</cp:revision>
  <dcterms:created xsi:type="dcterms:W3CDTF">2025-10-02T10:03:00Z</dcterms:created>
  <dcterms:modified xsi:type="dcterms:W3CDTF">2025-10-31T09:46:38Z</dcterms:modified>
</cp:coreProperties>
</file>