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24" r:id="rId5"/>
    <p:sldId id="302" r:id="rId6"/>
    <p:sldId id="315" r:id="rId7"/>
    <p:sldId id="325" r:id="rId8"/>
    <p:sldId id="326" r:id="rId9"/>
    <p:sldId id="330" r:id="rId10"/>
    <p:sldId id="327" r:id="rId11"/>
    <p:sldId id="313" r:id="rId12"/>
    <p:sldId id="331" r:id="rId13"/>
    <p:sldId id="328" r:id="rId14"/>
    <p:sldId id="332" r:id="rId15"/>
    <p:sldId id="329" r:id="rId16"/>
    <p:sldId id="333" r:id="rId17"/>
    <p:sldId id="334" r:id="rId18"/>
    <p:sldId id="335" r:id="rId19"/>
    <p:sldId id="336" r:id="rId20"/>
    <p:sldId id="337" r:id="rId21"/>
    <p:sldId id="338" r:id="rId22"/>
    <p:sldId id="339" r:id="rId23"/>
    <p:sldId id="340" r:id="rId24"/>
    <p:sldId id="341" r:id="rId25"/>
    <p:sldId id="342" r:id="rId26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8" userDrawn="1">
          <p15:clr>
            <a:srgbClr val="A4A3A4"/>
          </p15:clr>
        </p15:guide>
        <p15:guide id="2" pos="408" userDrawn="1">
          <p15:clr>
            <a:srgbClr val="A4A3A4"/>
          </p15:clr>
        </p15:guide>
        <p15:guide id="3" orient="horz" pos="3912" userDrawn="1">
          <p15:clr>
            <a:srgbClr val="A4A3A4"/>
          </p15:clr>
        </p15:guide>
        <p15:guide id="4" pos="7272" userDrawn="1">
          <p15:clr>
            <a:srgbClr val="A4A3A4"/>
          </p15:clr>
        </p15:guide>
        <p15:guide id="5" orient="horz" pos="16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>
      <p:cViewPr varScale="1">
        <p:scale>
          <a:sx n="76" d="100"/>
          <a:sy n="76" d="100"/>
        </p:scale>
        <p:origin x="62" y="106"/>
      </p:cViewPr>
      <p:guideLst>
        <p:guide orient="horz" pos="1968"/>
        <p:guide pos="408"/>
        <p:guide orient="horz" pos="3912"/>
        <p:guide pos="7272"/>
        <p:guide orient="horz" pos="1656"/>
      </p:guideLst>
    </p:cSldViewPr>
  </p:slideViewPr>
  <p:outlineViewPr>
    <p:cViewPr>
      <p:scale>
        <a:sx n="33" d="100"/>
        <a:sy n="33" d="100"/>
      </p:scale>
      <p:origin x="0" y="-488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965"/>
    </p:cViewPr>
  </p:sorterViewPr>
  <p:notesViewPr>
    <p:cSldViewPr snapToGrid="0">
      <p:cViewPr varScale="1">
        <p:scale>
          <a:sx n="88" d="100"/>
          <a:sy n="88" d="100"/>
        </p:scale>
        <p:origin x="381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1AE790E-81AE-4B3C-B2F2-082DED09CCD6}" type="datetime1">
              <a:rPr lang="pl-PL" smtClean="0"/>
              <a:t>15.05.2026</a:t>
            </a:fld>
            <a:endParaRPr lang="pl-PL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431DEE-50B0-43B6-83F1-E9620588A9EB}" type="datetime1">
              <a:rPr lang="pl-PL" noProof="0" smtClean="0"/>
              <a:t>15.05.2026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42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791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918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4792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240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noProof="0" smtClean="0"/>
              <a:t>6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66957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550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noProof="0" smtClean="0"/>
              <a:t>9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03795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530193B-564F-4854-8A52-728F3FB19C85}" type="slidenum">
              <a:rPr lang="pl-PL" noProof="0" smtClean="0"/>
              <a:t>13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27896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kład niestandard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raz — symbol zastępczy 21">
            <a:extLst>
              <a:ext uri="{FF2B5EF4-FFF2-40B4-BE49-F238E27FC236}">
                <a16:creationId xmlns:a16="http://schemas.microsoft.com/office/drawing/2014/main" id="{DFA57703-9E4A-48E0-A123-3A5EDC7647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6" name="Sześciokąt 5">
            <a:extLst>
              <a:ext uri="{FF2B5EF4-FFF2-40B4-BE49-F238E27FC236}">
                <a16:creationId xmlns:a16="http://schemas.microsoft.com/office/drawing/2014/main" id="{ED61BFD1-C421-442F-ACC0-868D35B02015}"/>
              </a:ext>
            </a:extLst>
          </p:cNvPr>
          <p:cNvSpPr/>
          <p:nvPr userDrawn="1"/>
        </p:nvSpPr>
        <p:spPr>
          <a:xfrm>
            <a:off x="3166402" y="903484"/>
            <a:ext cx="5859196" cy="5051033"/>
          </a:xfrm>
          <a:prstGeom prst="hexagon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Sześciokąt 13">
            <a:extLst>
              <a:ext uri="{FF2B5EF4-FFF2-40B4-BE49-F238E27FC236}">
                <a16:creationId xmlns:a16="http://schemas.microsoft.com/office/drawing/2014/main" id="{89B16BC3-CBF9-4BF0-A37A-9F2BB89BED54}"/>
              </a:ext>
            </a:extLst>
          </p:cNvPr>
          <p:cNvSpPr/>
          <p:nvPr userDrawn="1"/>
        </p:nvSpPr>
        <p:spPr>
          <a:xfrm>
            <a:off x="7974278" y="5753530"/>
            <a:ext cx="651613" cy="56173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6" name="Sześciokąt 15">
            <a:extLst>
              <a:ext uri="{FF2B5EF4-FFF2-40B4-BE49-F238E27FC236}">
                <a16:creationId xmlns:a16="http://schemas.microsoft.com/office/drawing/2014/main" id="{80EA9ECE-F57C-4B25-AD19-4F78933A61EC}"/>
              </a:ext>
            </a:extLst>
          </p:cNvPr>
          <p:cNvSpPr/>
          <p:nvPr userDrawn="1"/>
        </p:nvSpPr>
        <p:spPr>
          <a:xfrm>
            <a:off x="2255521" y="2751804"/>
            <a:ext cx="785546" cy="677196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8" name="Sześciokąt 17">
            <a:extLst>
              <a:ext uri="{FF2B5EF4-FFF2-40B4-BE49-F238E27FC236}">
                <a16:creationId xmlns:a16="http://schemas.microsoft.com/office/drawing/2014/main" id="{DCBDF4EA-BFFB-460D-B9A8-45C097E920DA}"/>
              </a:ext>
            </a:extLst>
          </p:cNvPr>
          <p:cNvSpPr/>
          <p:nvPr userDrawn="1"/>
        </p:nvSpPr>
        <p:spPr>
          <a:xfrm>
            <a:off x="8021783" y="671564"/>
            <a:ext cx="392774" cy="338599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0" name="Sześciokąt 19">
            <a:extLst>
              <a:ext uri="{FF2B5EF4-FFF2-40B4-BE49-F238E27FC236}">
                <a16:creationId xmlns:a16="http://schemas.microsoft.com/office/drawing/2014/main" id="{AB15A15E-528E-4041-8E63-65C0D0398F3A}"/>
              </a:ext>
            </a:extLst>
          </p:cNvPr>
          <p:cNvSpPr/>
          <p:nvPr userDrawn="1"/>
        </p:nvSpPr>
        <p:spPr>
          <a:xfrm>
            <a:off x="2035398" y="3344350"/>
            <a:ext cx="196388" cy="16930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A7A620BD-CFAD-4100-8C9F-494D15A0A9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6846" y="2576760"/>
            <a:ext cx="3924935" cy="1695637"/>
          </a:xfrm>
          <a:prstGeom prst="rect">
            <a:avLst/>
          </a:prstGeom>
        </p:spPr>
        <p:txBody>
          <a:bodyPr rtlCol="0"/>
          <a:lstStyle>
            <a:lvl1pPr>
              <a:spcBef>
                <a:spcPts val="1000"/>
              </a:spcBef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wzorzec</a:t>
            </a:r>
          </a:p>
        </p:txBody>
      </p:sp>
      <p:sp>
        <p:nvSpPr>
          <p:cNvPr id="24" name="Tekst — symbol zastępczy 23">
            <a:extLst>
              <a:ext uri="{FF2B5EF4-FFF2-40B4-BE49-F238E27FC236}">
                <a16:creationId xmlns:a16="http://schemas.microsoft.com/office/drawing/2014/main" id="{340C15AA-E296-48AE-857F-0589EEA69D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6848" y="1899514"/>
            <a:ext cx="3924934" cy="490538"/>
          </a:xfrm>
          <a:prstGeom prst="rect">
            <a:avLst/>
          </a:prstGeom>
        </p:spPr>
        <p:txBody>
          <a:bodyPr rtlCol="0"/>
          <a:lstStyle>
            <a:lvl1pPr>
              <a:buNone/>
              <a:defRPr lang="en-US" sz="2400" b="1" kern="1200" dirty="0" smtClean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0"/>
              <a:t>Kliknij, aby edytować tekst</a:t>
            </a:r>
          </a:p>
        </p:txBody>
      </p:sp>
      <p:sp>
        <p:nvSpPr>
          <p:cNvPr id="28" name="Tekst — symbol zastępczy 27">
            <a:extLst>
              <a:ext uri="{FF2B5EF4-FFF2-40B4-BE49-F238E27FC236}">
                <a16:creationId xmlns:a16="http://schemas.microsoft.com/office/drawing/2014/main" id="{E0A61465-6ECA-46DC-97DD-7BCFDB69EB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84582" y="4459105"/>
            <a:ext cx="3222836" cy="1168530"/>
          </a:xfrm>
          <a:prstGeom prst="rect">
            <a:avLst/>
          </a:prstGeom>
        </p:spPr>
        <p:txBody>
          <a:bodyPr rtlCol="0" anchor="b"/>
          <a:lstStyle>
            <a:lvl1pPr algn="r">
              <a:buNone/>
              <a:defRPr lang="en-US" sz="16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78148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Układ niestandard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raz — symbol zastępczy 21">
            <a:extLst>
              <a:ext uri="{FF2B5EF4-FFF2-40B4-BE49-F238E27FC236}">
                <a16:creationId xmlns:a16="http://schemas.microsoft.com/office/drawing/2014/main" id="{DFA57703-9E4A-48E0-A123-3A5EDC7647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l-PL" noProof="1"/>
              <a:t>Kliknij ikonę, aby dodać obraz</a:t>
            </a:r>
          </a:p>
        </p:txBody>
      </p:sp>
      <p:sp>
        <p:nvSpPr>
          <p:cNvPr id="2" name="Prostokąt 1" descr="Wysoki budynek biurowy z widokiem w górę">
            <a:extLst>
              <a:ext uri="{FF2B5EF4-FFF2-40B4-BE49-F238E27FC236}">
                <a16:creationId xmlns:a16="http://schemas.microsoft.com/office/drawing/2014/main" id="{AF7FA146-2A75-4EA7-A9AD-EBCE6F17FB42}"/>
              </a:ext>
            </a:extLst>
          </p:cNvPr>
          <p:cNvSpPr/>
          <p:nvPr userDrawn="1"/>
        </p:nvSpPr>
        <p:spPr>
          <a:xfrm>
            <a:off x="3718560" y="1181123"/>
            <a:ext cx="4754880" cy="4495754"/>
          </a:xfrm>
          <a:prstGeom prst="rect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24" name="Tekst — symbol zastępczy 23">
            <a:extLst>
              <a:ext uri="{FF2B5EF4-FFF2-40B4-BE49-F238E27FC236}">
                <a16:creationId xmlns:a16="http://schemas.microsoft.com/office/drawing/2014/main" id="{340C15AA-E296-48AE-857F-0589EEA69D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49139" y="4859469"/>
            <a:ext cx="3924934" cy="490538"/>
          </a:xfrm>
          <a:prstGeom prst="rect">
            <a:avLst/>
          </a:prstGeom>
        </p:spPr>
        <p:txBody>
          <a:bodyPr rtlCol="0"/>
          <a:lstStyle>
            <a:lvl1pPr algn="r">
              <a:buNone/>
              <a:defRPr lang="en-US" sz="2400" b="1" kern="1200" dirty="0" smtClean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1"/>
              <a:t>Kliknij, aby edytować tekst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162BE5D7-9E35-49F8-A8E4-2093183A64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9139" y="1529685"/>
            <a:ext cx="3924934" cy="1695637"/>
          </a:xfrm>
          <a:prstGeom prst="rect">
            <a:avLst/>
          </a:prstGeom>
        </p:spPr>
        <p:txBody>
          <a:bodyPr rtlCol="0"/>
          <a:lstStyle>
            <a:lvl1pPr>
              <a:spcBef>
                <a:spcPts val="1000"/>
              </a:spcBef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1"/>
              <a:t>Kliknij, aby edytować wzorzec</a:t>
            </a:r>
          </a:p>
        </p:txBody>
      </p:sp>
    </p:spTree>
    <p:extLst>
      <p:ext uri="{BB962C8B-B14F-4D97-AF65-F5344CB8AC3E}">
        <p14:creationId xmlns:p14="http://schemas.microsoft.com/office/powerpoint/2010/main" val="314399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Układ niestandard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raz — symbol zastępczy 21">
            <a:extLst>
              <a:ext uri="{FF2B5EF4-FFF2-40B4-BE49-F238E27FC236}">
                <a16:creationId xmlns:a16="http://schemas.microsoft.com/office/drawing/2014/main" id="{75D96571-69F8-475F-A910-ECC183425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pl-PL" noProof="1"/>
              <a:t>Kliknij ikonę, aby dodać obraz</a:t>
            </a:r>
          </a:p>
        </p:txBody>
      </p:sp>
      <p:sp>
        <p:nvSpPr>
          <p:cNvPr id="3" name="Owal 2" descr="Wysoki budynek biurowy z widokiem w górę">
            <a:extLst>
              <a:ext uri="{FF2B5EF4-FFF2-40B4-BE49-F238E27FC236}">
                <a16:creationId xmlns:a16="http://schemas.microsoft.com/office/drawing/2014/main" id="{CD4C2457-AECB-4015-9FE4-CCBC516AA9EE}"/>
              </a:ext>
            </a:extLst>
          </p:cNvPr>
          <p:cNvSpPr/>
          <p:nvPr userDrawn="1"/>
        </p:nvSpPr>
        <p:spPr>
          <a:xfrm>
            <a:off x="3352800" y="685800"/>
            <a:ext cx="5486400" cy="5486400"/>
          </a:xfrm>
          <a:prstGeom prst="ellipse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289A018F-D11C-4B07-9830-8336B27A18AD}"/>
              </a:ext>
            </a:extLst>
          </p:cNvPr>
          <p:cNvSpPr/>
          <p:nvPr userDrawn="1"/>
        </p:nvSpPr>
        <p:spPr>
          <a:xfrm>
            <a:off x="8138160" y="5669280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E0209A32-FE17-4457-B02B-0A1DB9B8ADB1}"/>
              </a:ext>
            </a:extLst>
          </p:cNvPr>
          <p:cNvSpPr/>
          <p:nvPr userDrawn="1"/>
        </p:nvSpPr>
        <p:spPr>
          <a:xfrm>
            <a:off x="2915463" y="1295169"/>
            <a:ext cx="692878" cy="69287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D585A541-0EDE-4213-AE62-4D909E8EB7F5}"/>
              </a:ext>
            </a:extLst>
          </p:cNvPr>
          <p:cNvSpPr/>
          <p:nvPr userDrawn="1"/>
        </p:nvSpPr>
        <p:spPr>
          <a:xfrm>
            <a:off x="3398520" y="904895"/>
            <a:ext cx="251460" cy="2514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15" name="Tekst — symbol zastępczy 23">
            <a:extLst>
              <a:ext uri="{FF2B5EF4-FFF2-40B4-BE49-F238E27FC236}">
                <a16:creationId xmlns:a16="http://schemas.microsoft.com/office/drawing/2014/main" id="{CBFD020D-881A-48D8-BDA8-55C7B95C59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27927" y="4609453"/>
            <a:ext cx="3924934" cy="490538"/>
          </a:xfrm>
          <a:prstGeom prst="rect">
            <a:avLst/>
          </a:prstGeom>
        </p:spPr>
        <p:txBody>
          <a:bodyPr rtlCol="0" anchor="b"/>
          <a:lstStyle>
            <a:lvl1pPr algn="ctr">
              <a:buNone/>
              <a:defRPr lang="en-US" sz="2000" b="1" kern="1200" dirty="0" smtClean="0">
                <a:solidFill>
                  <a:schemeClr val="accent4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1"/>
              <a:t>Kliknij, aby edytować tekst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F9687A5-0BDD-45B2-A892-542449E31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5678" y="1988047"/>
            <a:ext cx="4007183" cy="2374194"/>
          </a:xfrm>
          <a:prstGeom prst="rect">
            <a:avLst/>
          </a:prstGeom>
        </p:spPr>
        <p:txBody>
          <a:bodyPr rtlCol="0"/>
          <a:lstStyle>
            <a:lvl1pPr algn="ctr">
              <a:spcBef>
                <a:spcPts val="1000"/>
              </a:spcBef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pl-PL" noProof="1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686324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spotkan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 — symbol zastępczy 26">
            <a:extLst>
              <a:ext uri="{FF2B5EF4-FFF2-40B4-BE49-F238E27FC236}">
                <a16:creationId xmlns:a16="http://schemas.microsoft.com/office/drawing/2014/main" id="{4AA38E8C-A334-4183-8ABC-112B8517F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00" y="2044700"/>
            <a:ext cx="4275138" cy="3560763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sz="2000"/>
            </a:lvl1pPr>
            <a:lvl2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2pPr>
            <a:lvl3pPr>
              <a:buClr>
                <a:schemeClr val="accent4"/>
              </a:buClr>
              <a:buFont typeface="Wingdings" panose="05000000000000000000" pitchFamily="2" charset="2"/>
              <a:buChar char="§"/>
              <a:defRPr sz="1600"/>
            </a:lvl3pPr>
            <a:lvl4pPr>
              <a:buClr>
                <a:schemeClr val="accent4"/>
              </a:buClr>
              <a:buFont typeface="Wingdings" panose="05000000000000000000" pitchFamily="2" charset="2"/>
              <a:buChar char="§"/>
              <a:defRPr sz="1600"/>
            </a:lvl4pPr>
            <a:lvl5pPr>
              <a:buClr>
                <a:schemeClr val="accent4"/>
              </a:buClr>
              <a:buFont typeface="Wingdings" panose="05000000000000000000" pitchFamily="2" charset="2"/>
              <a:buChar char="§"/>
              <a:defRPr sz="1600"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B80624A4-5116-4AAF-8C31-C25D1DB16FEC}"/>
              </a:ext>
            </a:extLst>
          </p:cNvPr>
          <p:cNvSpPr/>
          <p:nvPr userDrawn="1"/>
        </p:nvSpPr>
        <p:spPr>
          <a:xfrm>
            <a:off x="9354457" y="5363987"/>
            <a:ext cx="457200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1D07EC8A-6024-4DEA-9C4D-AE4228E17854}"/>
              </a:ext>
            </a:extLst>
          </p:cNvPr>
          <p:cNvSpPr/>
          <p:nvPr userDrawn="1"/>
        </p:nvSpPr>
        <p:spPr>
          <a:xfrm>
            <a:off x="6692791" y="1699889"/>
            <a:ext cx="319749" cy="319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D1C8FAEF-DF78-48CC-AEEF-F9B802055C05}"/>
              </a:ext>
            </a:extLst>
          </p:cNvPr>
          <p:cNvSpPr/>
          <p:nvPr userDrawn="1"/>
        </p:nvSpPr>
        <p:spPr>
          <a:xfrm>
            <a:off x="9354457" y="5897738"/>
            <a:ext cx="179977" cy="1799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Obraz — symbol zastępczy 10">
            <a:extLst>
              <a:ext uri="{FF2B5EF4-FFF2-40B4-BE49-F238E27FC236}">
                <a16:creationId xmlns:a16="http://schemas.microsoft.com/office/drawing/2014/main" id="{566F72D6-AEEE-4CF3-8136-F6782F1E48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90227" y="786181"/>
            <a:ext cx="4441372" cy="5393036"/>
          </a:xfrm>
          <a:custGeom>
            <a:avLst/>
            <a:gdLst>
              <a:gd name="connsiteX0" fmla="*/ 0 w 4441372"/>
              <a:gd name="connsiteY0" fmla="*/ 3188969 h 5393036"/>
              <a:gd name="connsiteX1" fmla="*/ 2173516 w 4441372"/>
              <a:gd name="connsiteY1" fmla="*/ 3188969 h 5393036"/>
              <a:gd name="connsiteX2" fmla="*/ 2173516 w 4441372"/>
              <a:gd name="connsiteY2" fmla="*/ 5393036 h 5393036"/>
              <a:gd name="connsiteX3" fmla="*/ 0 w 4441372"/>
              <a:gd name="connsiteY3" fmla="*/ 5393036 h 5393036"/>
              <a:gd name="connsiteX4" fmla="*/ 2267856 w 4441372"/>
              <a:gd name="connsiteY4" fmla="*/ 2293018 h 5393036"/>
              <a:gd name="connsiteX5" fmla="*/ 4441372 w 4441372"/>
              <a:gd name="connsiteY5" fmla="*/ 2293018 h 5393036"/>
              <a:gd name="connsiteX6" fmla="*/ 4441372 w 4441372"/>
              <a:gd name="connsiteY6" fmla="*/ 4497085 h 5393036"/>
              <a:gd name="connsiteX7" fmla="*/ 2267856 w 4441372"/>
              <a:gd name="connsiteY7" fmla="*/ 4497085 h 5393036"/>
              <a:gd name="connsiteX8" fmla="*/ 0 w 4441372"/>
              <a:gd name="connsiteY8" fmla="*/ 906837 h 5393036"/>
              <a:gd name="connsiteX9" fmla="*/ 2173516 w 4441372"/>
              <a:gd name="connsiteY9" fmla="*/ 906837 h 5393036"/>
              <a:gd name="connsiteX10" fmla="*/ 2173516 w 4441372"/>
              <a:gd name="connsiteY10" fmla="*/ 3110904 h 5393036"/>
              <a:gd name="connsiteX11" fmla="*/ 0 w 4441372"/>
              <a:gd name="connsiteY11" fmla="*/ 3110904 h 5393036"/>
              <a:gd name="connsiteX12" fmla="*/ 2267856 w 4441372"/>
              <a:gd name="connsiteY12" fmla="*/ 0 h 5393036"/>
              <a:gd name="connsiteX13" fmla="*/ 4441372 w 4441372"/>
              <a:gd name="connsiteY13" fmla="*/ 0 h 5393036"/>
              <a:gd name="connsiteX14" fmla="*/ 4441372 w 4441372"/>
              <a:gd name="connsiteY14" fmla="*/ 2204067 h 5393036"/>
              <a:gd name="connsiteX15" fmla="*/ 2267856 w 4441372"/>
              <a:gd name="connsiteY15" fmla="*/ 2204067 h 539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41372" h="5393036">
                <a:moveTo>
                  <a:pt x="0" y="3188969"/>
                </a:moveTo>
                <a:lnTo>
                  <a:pt x="2173516" y="3188969"/>
                </a:lnTo>
                <a:lnTo>
                  <a:pt x="2173516" y="5393036"/>
                </a:lnTo>
                <a:lnTo>
                  <a:pt x="0" y="5393036"/>
                </a:lnTo>
                <a:close/>
                <a:moveTo>
                  <a:pt x="2267856" y="2293018"/>
                </a:moveTo>
                <a:lnTo>
                  <a:pt x="4441372" y="2293018"/>
                </a:lnTo>
                <a:lnTo>
                  <a:pt x="4441372" y="4497085"/>
                </a:lnTo>
                <a:lnTo>
                  <a:pt x="2267856" y="4497085"/>
                </a:lnTo>
                <a:close/>
                <a:moveTo>
                  <a:pt x="0" y="906837"/>
                </a:moveTo>
                <a:lnTo>
                  <a:pt x="2173516" y="906837"/>
                </a:lnTo>
                <a:lnTo>
                  <a:pt x="2173516" y="3110904"/>
                </a:lnTo>
                <a:lnTo>
                  <a:pt x="0" y="3110904"/>
                </a:lnTo>
                <a:close/>
                <a:moveTo>
                  <a:pt x="2267856" y="0"/>
                </a:moveTo>
                <a:lnTo>
                  <a:pt x="4441372" y="0"/>
                </a:lnTo>
                <a:lnTo>
                  <a:pt x="4441372" y="2204067"/>
                </a:lnTo>
                <a:lnTo>
                  <a:pt x="2267856" y="2204067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59DADC7-BE21-4434-A6E4-BAF8090053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 rtlCol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wzorzec</a:t>
            </a:r>
          </a:p>
        </p:txBody>
      </p:sp>
    </p:spTree>
    <p:extLst>
      <p:ext uri="{BB962C8B-B14F-4D97-AF65-F5344CB8AC3E}">
        <p14:creationId xmlns:p14="http://schemas.microsoft.com/office/powerpoint/2010/main" val="694370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14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stę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wal 9">
            <a:extLst>
              <a:ext uri="{FF2B5EF4-FFF2-40B4-BE49-F238E27FC236}">
                <a16:creationId xmlns:a16="http://schemas.microsoft.com/office/drawing/2014/main" id="{24FAA9D0-7C9C-4043-9931-A15819ABB9B5}"/>
              </a:ext>
            </a:extLst>
          </p:cNvPr>
          <p:cNvSpPr/>
          <p:nvPr userDrawn="1"/>
        </p:nvSpPr>
        <p:spPr>
          <a:xfrm>
            <a:off x="7362825" y="443263"/>
            <a:ext cx="361950" cy="36195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5"/>
              </a:solidFill>
            </a:endParaRP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E232AB2D-843E-4B5F-8793-6A263DA356BB}"/>
              </a:ext>
            </a:extLst>
          </p:cNvPr>
          <p:cNvSpPr/>
          <p:nvPr userDrawn="1"/>
        </p:nvSpPr>
        <p:spPr>
          <a:xfrm>
            <a:off x="11007246" y="5605994"/>
            <a:ext cx="654227" cy="6542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5"/>
              </a:solidFill>
            </a:endParaRPr>
          </a:p>
        </p:txBody>
      </p:sp>
      <p:sp>
        <p:nvSpPr>
          <p:cNvPr id="16" name="Owal 15">
            <a:extLst>
              <a:ext uri="{FF2B5EF4-FFF2-40B4-BE49-F238E27FC236}">
                <a16:creationId xmlns:a16="http://schemas.microsoft.com/office/drawing/2014/main" id="{FA75A12B-C399-4072-BD69-D872D2C2AD1F}"/>
              </a:ext>
            </a:extLst>
          </p:cNvPr>
          <p:cNvSpPr/>
          <p:nvPr userDrawn="1"/>
        </p:nvSpPr>
        <p:spPr>
          <a:xfrm>
            <a:off x="10683791" y="6132439"/>
            <a:ext cx="251152" cy="2511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5"/>
              </a:solidFill>
            </a:endParaRPr>
          </a:p>
        </p:txBody>
      </p:sp>
      <p:sp>
        <p:nvSpPr>
          <p:cNvPr id="23" name="Obraz — symbol zastępczy 22">
            <a:extLst>
              <a:ext uri="{FF2B5EF4-FFF2-40B4-BE49-F238E27FC236}">
                <a16:creationId xmlns:a16="http://schemas.microsoft.com/office/drawing/2014/main" id="{423AE48B-50E9-4BEA-B66A-B2D2B9CCFE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33416" y="624239"/>
            <a:ext cx="5855754" cy="5631571"/>
          </a:xfrm>
          <a:custGeom>
            <a:avLst/>
            <a:gdLst>
              <a:gd name="connsiteX0" fmla="*/ 3433020 w 5855754"/>
              <a:gd name="connsiteY0" fmla="*/ 786103 h 5631571"/>
              <a:gd name="connsiteX1" fmla="*/ 5855754 w 5855754"/>
              <a:gd name="connsiteY1" fmla="*/ 3208837 h 5631571"/>
              <a:gd name="connsiteX2" fmla="*/ 3433020 w 5855754"/>
              <a:gd name="connsiteY2" fmla="*/ 5631571 h 5631571"/>
              <a:gd name="connsiteX3" fmla="*/ 1010286 w 5855754"/>
              <a:gd name="connsiteY3" fmla="*/ 3208837 h 5631571"/>
              <a:gd name="connsiteX4" fmla="*/ 3433020 w 5855754"/>
              <a:gd name="connsiteY4" fmla="*/ 786103 h 5631571"/>
              <a:gd name="connsiteX5" fmla="*/ 828675 w 5855754"/>
              <a:gd name="connsiteY5" fmla="*/ 0 h 5631571"/>
              <a:gd name="connsiteX6" fmla="*/ 1657350 w 5855754"/>
              <a:gd name="connsiteY6" fmla="*/ 828675 h 5631571"/>
              <a:gd name="connsiteX7" fmla="*/ 828675 w 5855754"/>
              <a:gd name="connsiteY7" fmla="*/ 1657350 h 5631571"/>
              <a:gd name="connsiteX8" fmla="*/ 0 w 5855754"/>
              <a:gd name="connsiteY8" fmla="*/ 828675 h 5631571"/>
              <a:gd name="connsiteX9" fmla="*/ 828675 w 5855754"/>
              <a:gd name="connsiteY9" fmla="*/ 0 h 563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5754" h="5631571">
                <a:moveTo>
                  <a:pt x="3433020" y="786103"/>
                </a:moveTo>
                <a:cubicBezTo>
                  <a:pt x="4771059" y="786103"/>
                  <a:pt x="5855754" y="1870798"/>
                  <a:pt x="5855754" y="3208837"/>
                </a:cubicBezTo>
                <a:cubicBezTo>
                  <a:pt x="5855754" y="4546876"/>
                  <a:pt x="4771059" y="5631571"/>
                  <a:pt x="3433020" y="5631571"/>
                </a:cubicBezTo>
                <a:cubicBezTo>
                  <a:pt x="2094981" y="5631571"/>
                  <a:pt x="1010286" y="4546876"/>
                  <a:pt x="1010286" y="3208837"/>
                </a:cubicBezTo>
                <a:cubicBezTo>
                  <a:pt x="1010286" y="1870798"/>
                  <a:pt x="2094981" y="786103"/>
                  <a:pt x="3433020" y="786103"/>
                </a:cubicBezTo>
                <a:close/>
                <a:moveTo>
                  <a:pt x="828675" y="0"/>
                </a:moveTo>
                <a:cubicBezTo>
                  <a:pt x="1286340" y="0"/>
                  <a:pt x="1657350" y="371010"/>
                  <a:pt x="1657350" y="828675"/>
                </a:cubicBezTo>
                <a:cubicBezTo>
                  <a:pt x="1657350" y="1286340"/>
                  <a:pt x="1286340" y="1657350"/>
                  <a:pt x="828675" y="1657350"/>
                </a:cubicBezTo>
                <a:cubicBezTo>
                  <a:pt x="371010" y="1657350"/>
                  <a:pt x="0" y="1286340"/>
                  <a:pt x="0" y="828675"/>
                </a:cubicBezTo>
                <a:cubicBezTo>
                  <a:pt x="0" y="371010"/>
                  <a:pt x="371010" y="0"/>
                  <a:pt x="828675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7" name="Tekst — symbol zastępczy 26">
            <a:extLst>
              <a:ext uri="{FF2B5EF4-FFF2-40B4-BE49-F238E27FC236}">
                <a16:creationId xmlns:a16="http://schemas.microsoft.com/office/drawing/2014/main" id="{282D3E62-6D1A-4E9D-BE54-2EED9BF429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400" y="2044700"/>
            <a:ext cx="4275138" cy="3560763"/>
          </a:xfrm>
          <a:prstGeom prst="rect">
            <a:avLst/>
          </a:prstGeom>
        </p:spPr>
        <p:txBody>
          <a:bodyPr rtlCol="0"/>
          <a:lstStyle>
            <a:lvl1pPr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§"/>
              <a:defRPr sz="2000"/>
            </a:lvl1pPr>
            <a:lvl2pPr>
              <a:buClr>
                <a:schemeClr val="accent4"/>
              </a:buClr>
              <a:buFont typeface="Wingdings" panose="05000000000000000000" pitchFamily="2" charset="2"/>
              <a:buChar char="§"/>
              <a:defRPr sz="2000"/>
            </a:lvl2pPr>
            <a:lvl3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3pPr>
            <a:lvl4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4pPr>
            <a:lvl5pPr>
              <a:buClr>
                <a:schemeClr val="accent4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DEB8F0E5-B89F-48AD-87BD-534EA9463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 rtlCol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wzorzec</a:t>
            </a:r>
          </a:p>
        </p:txBody>
      </p:sp>
    </p:spTree>
    <p:extLst>
      <p:ext uri="{BB962C8B-B14F-4D97-AF65-F5344CB8AC3E}">
        <p14:creationId xmlns:p14="http://schemas.microsoft.com/office/powerpoint/2010/main" val="84497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D23CD802-D0A0-4EAC-8222-78FFDDD76A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2039392"/>
            <a:ext cx="10515600" cy="4114800"/>
          </a:xfrm>
          <a:prstGeom prst="rect">
            <a:avLst/>
          </a:prstGeom>
        </p:spPr>
        <p:txBody>
          <a:bodyPr rtlCol="0"/>
          <a:lstStyle/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BCB8BF-DA17-4856-91E9-77C601F2B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35000"/>
            <a:ext cx="10515600" cy="700115"/>
          </a:xfrm>
          <a:prstGeom prst="rect">
            <a:avLst/>
          </a:prstGeom>
        </p:spPr>
        <p:txBody>
          <a:bodyPr rtlCol="0" anchor="ctr"/>
          <a:lstStyle>
            <a:lvl1pPr algn="ctr"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651989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— symbol zastępczy 10">
            <a:extLst>
              <a:ext uri="{FF2B5EF4-FFF2-40B4-BE49-F238E27FC236}">
                <a16:creationId xmlns:a16="http://schemas.microsoft.com/office/drawing/2014/main" id="{6FDA3C6F-5F6A-4D64-8BFE-AFFF58B1A0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2871" y="4141999"/>
            <a:ext cx="4220845" cy="861497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>
              <a:buNone/>
              <a:defRPr sz="2000"/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endParaRPr lang="pl-PL" noProof="0"/>
          </a:p>
        </p:txBody>
      </p:sp>
      <p:sp>
        <p:nvSpPr>
          <p:cNvPr id="15" name="Sześciokąt 14">
            <a:extLst>
              <a:ext uri="{FF2B5EF4-FFF2-40B4-BE49-F238E27FC236}">
                <a16:creationId xmlns:a16="http://schemas.microsoft.com/office/drawing/2014/main" id="{AC159667-7690-4645-986D-BE501438455F}"/>
              </a:ext>
            </a:extLst>
          </p:cNvPr>
          <p:cNvSpPr/>
          <p:nvPr userDrawn="1"/>
        </p:nvSpPr>
        <p:spPr>
          <a:xfrm>
            <a:off x="740309" y="1382809"/>
            <a:ext cx="1229566" cy="1059971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6" name="Sześciokąt 15">
            <a:extLst>
              <a:ext uri="{FF2B5EF4-FFF2-40B4-BE49-F238E27FC236}">
                <a16:creationId xmlns:a16="http://schemas.microsoft.com/office/drawing/2014/main" id="{54667EE4-E77F-453B-BF8B-B1EE2AE80715}"/>
              </a:ext>
            </a:extLst>
          </p:cNvPr>
          <p:cNvSpPr/>
          <p:nvPr userDrawn="1"/>
        </p:nvSpPr>
        <p:spPr>
          <a:xfrm>
            <a:off x="3755031" y="1194620"/>
            <a:ext cx="1666162" cy="1436347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FC050232-A229-425F-BFC8-D50374F2D171}"/>
              </a:ext>
            </a:extLst>
          </p:cNvPr>
          <p:cNvSpPr/>
          <p:nvPr userDrawn="1"/>
        </p:nvSpPr>
        <p:spPr>
          <a:xfrm>
            <a:off x="3804994" y="5233183"/>
            <a:ext cx="718261" cy="619191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8" name="Sześciokąt 17">
            <a:extLst>
              <a:ext uri="{FF2B5EF4-FFF2-40B4-BE49-F238E27FC236}">
                <a16:creationId xmlns:a16="http://schemas.microsoft.com/office/drawing/2014/main" id="{53E4EBC7-340A-43A5-9E23-4B73A6F700B6}"/>
              </a:ext>
            </a:extLst>
          </p:cNvPr>
          <p:cNvSpPr/>
          <p:nvPr userDrawn="1"/>
        </p:nvSpPr>
        <p:spPr>
          <a:xfrm>
            <a:off x="1837838" y="1101306"/>
            <a:ext cx="651613" cy="561736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9" name="Obraz — symbol zastępczy 18">
            <a:extLst>
              <a:ext uri="{FF2B5EF4-FFF2-40B4-BE49-F238E27FC236}">
                <a16:creationId xmlns:a16="http://schemas.microsoft.com/office/drawing/2014/main" id="{1ED0E31A-F0A3-481D-8D9C-E3C4531FD21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71515" y="1914044"/>
            <a:ext cx="3993624" cy="3617848"/>
          </a:xfrm>
          <a:custGeom>
            <a:avLst/>
            <a:gdLst>
              <a:gd name="connsiteX0" fmla="*/ 1223161 w 3993624"/>
              <a:gd name="connsiteY0" fmla="*/ 2354088 h 3617848"/>
              <a:gd name="connsiteX1" fmla="*/ 2057242 w 3993624"/>
              <a:gd name="connsiteY1" fmla="*/ 2354088 h 3617848"/>
              <a:gd name="connsiteX2" fmla="*/ 2373182 w 3993624"/>
              <a:gd name="connsiteY2" fmla="*/ 2985968 h 3617848"/>
              <a:gd name="connsiteX3" fmla="*/ 2057242 w 3993624"/>
              <a:gd name="connsiteY3" fmla="*/ 3617848 h 3617848"/>
              <a:gd name="connsiteX4" fmla="*/ 1223161 w 3993624"/>
              <a:gd name="connsiteY4" fmla="*/ 3617848 h 3617848"/>
              <a:gd name="connsiteX5" fmla="*/ 907221 w 3993624"/>
              <a:gd name="connsiteY5" fmla="*/ 2985968 h 3617848"/>
              <a:gd name="connsiteX6" fmla="*/ 2569631 w 3993624"/>
              <a:gd name="connsiteY6" fmla="*/ 1425984 h 3617848"/>
              <a:gd name="connsiteX7" fmla="*/ 3602417 w 3993624"/>
              <a:gd name="connsiteY7" fmla="*/ 1425984 h 3617848"/>
              <a:gd name="connsiteX8" fmla="*/ 3993624 w 3993624"/>
              <a:gd name="connsiteY8" fmla="*/ 2208398 h 3617848"/>
              <a:gd name="connsiteX9" fmla="*/ 3602417 w 3993624"/>
              <a:gd name="connsiteY9" fmla="*/ 2990812 h 3617848"/>
              <a:gd name="connsiteX10" fmla="*/ 2569631 w 3993624"/>
              <a:gd name="connsiteY10" fmla="*/ 2990812 h 3617848"/>
              <a:gd name="connsiteX11" fmla="*/ 2178424 w 3993624"/>
              <a:gd name="connsiteY11" fmla="*/ 2208398 h 3617848"/>
              <a:gd name="connsiteX12" fmla="*/ 551406 w 3993624"/>
              <a:gd name="connsiteY12" fmla="*/ 0 h 3617848"/>
              <a:gd name="connsiteX13" fmla="*/ 2007117 w 3993624"/>
              <a:gd name="connsiteY13" fmla="*/ 0 h 3617848"/>
              <a:gd name="connsiteX14" fmla="*/ 2558523 w 3993624"/>
              <a:gd name="connsiteY14" fmla="*/ 1102811 h 3617848"/>
              <a:gd name="connsiteX15" fmla="*/ 2007117 w 3993624"/>
              <a:gd name="connsiteY15" fmla="*/ 2205622 h 3617848"/>
              <a:gd name="connsiteX16" fmla="*/ 551406 w 3993624"/>
              <a:gd name="connsiteY16" fmla="*/ 2205622 h 3617848"/>
              <a:gd name="connsiteX17" fmla="*/ 0 w 3993624"/>
              <a:gd name="connsiteY17" fmla="*/ 1102811 h 361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93624" h="3617848">
                <a:moveTo>
                  <a:pt x="1223161" y="2354088"/>
                </a:moveTo>
                <a:lnTo>
                  <a:pt x="2057242" y="2354088"/>
                </a:lnTo>
                <a:lnTo>
                  <a:pt x="2373182" y="2985968"/>
                </a:lnTo>
                <a:lnTo>
                  <a:pt x="2057242" y="3617848"/>
                </a:lnTo>
                <a:lnTo>
                  <a:pt x="1223161" y="3617848"/>
                </a:lnTo>
                <a:lnTo>
                  <a:pt x="907221" y="2985968"/>
                </a:lnTo>
                <a:close/>
                <a:moveTo>
                  <a:pt x="2569631" y="1425984"/>
                </a:moveTo>
                <a:lnTo>
                  <a:pt x="3602417" y="1425984"/>
                </a:lnTo>
                <a:lnTo>
                  <a:pt x="3993624" y="2208398"/>
                </a:lnTo>
                <a:lnTo>
                  <a:pt x="3602417" y="2990812"/>
                </a:lnTo>
                <a:lnTo>
                  <a:pt x="2569631" y="2990812"/>
                </a:lnTo>
                <a:lnTo>
                  <a:pt x="2178424" y="2208398"/>
                </a:lnTo>
                <a:close/>
                <a:moveTo>
                  <a:pt x="551406" y="0"/>
                </a:moveTo>
                <a:lnTo>
                  <a:pt x="2007117" y="0"/>
                </a:lnTo>
                <a:lnTo>
                  <a:pt x="2558523" y="1102811"/>
                </a:lnTo>
                <a:lnTo>
                  <a:pt x="2007117" y="2205622"/>
                </a:lnTo>
                <a:lnTo>
                  <a:pt x="551406" y="2205622"/>
                </a:lnTo>
                <a:lnTo>
                  <a:pt x="0" y="110281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E68100-C56F-4515-A4FD-3F301797E7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2871" y="2050552"/>
            <a:ext cx="4998720" cy="1748983"/>
          </a:xfrm>
          <a:prstGeom prst="rect">
            <a:avLst/>
          </a:prstGeom>
        </p:spPr>
        <p:txBody>
          <a:bodyPr rtlCol="0"/>
          <a:lstStyle>
            <a:lvl1pPr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603056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pó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raz — symbol zastępczy 38">
            <a:extLst>
              <a:ext uri="{FF2B5EF4-FFF2-40B4-BE49-F238E27FC236}">
                <a16:creationId xmlns:a16="http://schemas.microsoft.com/office/drawing/2014/main" id="{CF421413-161E-4B36-B693-FB38DF14ED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353508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8" name="Obraz — symbol zastępczy 37">
            <a:extLst>
              <a:ext uri="{FF2B5EF4-FFF2-40B4-BE49-F238E27FC236}">
                <a16:creationId xmlns:a16="http://schemas.microsoft.com/office/drawing/2014/main" id="{B5D207AE-9C9C-410A-9F31-2402BAD6DDF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115921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0" name="Obraz — symbol zastępczy 39">
            <a:extLst>
              <a:ext uri="{FF2B5EF4-FFF2-40B4-BE49-F238E27FC236}">
                <a16:creationId xmlns:a16="http://schemas.microsoft.com/office/drawing/2014/main" id="{DE3344FC-C4DE-481F-9C31-667EDD563C4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602465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1" name="Obraz — symbol zastępczy 40">
            <a:extLst>
              <a:ext uri="{FF2B5EF4-FFF2-40B4-BE49-F238E27FC236}">
                <a16:creationId xmlns:a16="http://schemas.microsoft.com/office/drawing/2014/main" id="{59094D7D-3613-49C1-BB58-A65B41A9738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840051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69FE87B7-32A4-4C7F-9AAF-37688E64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647700"/>
            <a:ext cx="11340000" cy="700114"/>
          </a:xfrm>
          <a:prstGeom prst="rect">
            <a:avLst/>
          </a:prstGeom>
        </p:spPr>
        <p:txBody>
          <a:bodyPr rtlCol="0" anchor="ctr"/>
          <a:lstStyle/>
          <a:p>
            <a:pPr algn="ctr" rtl="0"/>
            <a:r>
              <a:rPr lang="pl-PL" sz="4800" b="1" noProof="0">
                <a:solidFill>
                  <a:schemeClr val="tx1"/>
                </a:solidFill>
              </a:rPr>
              <a:t>Kliknij, aby edytować styl</a:t>
            </a:r>
          </a:p>
        </p:txBody>
      </p:sp>
      <p:sp>
        <p:nvSpPr>
          <p:cNvPr id="9" name="Sześciokąt 8">
            <a:extLst>
              <a:ext uri="{FF2B5EF4-FFF2-40B4-BE49-F238E27FC236}">
                <a16:creationId xmlns:a16="http://schemas.microsoft.com/office/drawing/2014/main" id="{476CA45F-A66A-4AD8-A004-10DB55A5D7B2}"/>
              </a:ext>
            </a:extLst>
          </p:cNvPr>
          <p:cNvSpPr/>
          <p:nvPr userDrawn="1"/>
        </p:nvSpPr>
        <p:spPr>
          <a:xfrm>
            <a:off x="546669" y="3467555"/>
            <a:ext cx="458268" cy="39505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0" name="Sześciokąt 9">
            <a:extLst>
              <a:ext uri="{FF2B5EF4-FFF2-40B4-BE49-F238E27FC236}">
                <a16:creationId xmlns:a16="http://schemas.microsoft.com/office/drawing/2014/main" id="{27A66A3D-2437-4015-9F5F-380C4D23D83C}"/>
              </a:ext>
            </a:extLst>
          </p:cNvPr>
          <p:cNvSpPr/>
          <p:nvPr userDrawn="1"/>
        </p:nvSpPr>
        <p:spPr>
          <a:xfrm>
            <a:off x="11113337" y="2394722"/>
            <a:ext cx="358391" cy="30895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Sześciokąt 10">
            <a:extLst>
              <a:ext uri="{FF2B5EF4-FFF2-40B4-BE49-F238E27FC236}">
                <a16:creationId xmlns:a16="http://schemas.microsoft.com/office/drawing/2014/main" id="{FFB14F3B-E7EF-4546-8D74-71FFB45C77C0}"/>
              </a:ext>
            </a:extLst>
          </p:cNvPr>
          <p:cNvSpPr/>
          <p:nvPr userDrawn="1"/>
        </p:nvSpPr>
        <p:spPr>
          <a:xfrm>
            <a:off x="10882649" y="2202202"/>
            <a:ext cx="230688" cy="198869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3" name="Tekst — symbol zastępczy 22">
            <a:extLst>
              <a:ext uri="{FF2B5EF4-FFF2-40B4-BE49-F238E27FC236}">
                <a16:creationId xmlns:a16="http://schemas.microsoft.com/office/drawing/2014/main" id="{591F943B-ED0D-49A1-844A-E23BA9A487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668" y="4172761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4" name="Tekst — symbol zastępczy 22">
            <a:extLst>
              <a:ext uri="{FF2B5EF4-FFF2-40B4-BE49-F238E27FC236}">
                <a16:creationId xmlns:a16="http://schemas.microsoft.com/office/drawing/2014/main" id="{9AC6B9A8-053C-4828-B705-901C6018F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6692" y="4588259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7" name="Tekst — symbol zastępczy 22">
            <a:extLst>
              <a:ext uri="{FF2B5EF4-FFF2-40B4-BE49-F238E27FC236}">
                <a16:creationId xmlns:a16="http://schemas.microsoft.com/office/drawing/2014/main" id="{BBA6FD52-E179-41F8-AE78-9AF3D65F28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89482" y="4172761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8" name="Tekst — symbol zastępczy 22">
            <a:extLst>
              <a:ext uri="{FF2B5EF4-FFF2-40B4-BE49-F238E27FC236}">
                <a16:creationId xmlns:a16="http://schemas.microsoft.com/office/drawing/2014/main" id="{C49A82AB-D328-4DB0-841B-186884119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89483" y="4588259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9" name="Tekst — symbol zastępczy 22">
            <a:extLst>
              <a:ext uri="{FF2B5EF4-FFF2-40B4-BE49-F238E27FC236}">
                <a16:creationId xmlns:a16="http://schemas.microsoft.com/office/drawing/2014/main" id="{84E23D5D-9866-48F9-8E08-DD2DBE4C4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32296" y="4172761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0" name="Tekst — symbol zastępczy 22">
            <a:extLst>
              <a:ext uri="{FF2B5EF4-FFF2-40B4-BE49-F238E27FC236}">
                <a16:creationId xmlns:a16="http://schemas.microsoft.com/office/drawing/2014/main" id="{E671C9E6-A1A5-4EE5-8642-94AA7635DB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29201" y="4588259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1" name="Tekst — symbol zastępczy 22">
            <a:extLst>
              <a:ext uri="{FF2B5EF4-FFF2-40B4-BE49-F238E27FC236}">
                <a16:creationId xmlns:a16="http://schemas.microsoft.com/office/drawing/2014/main" id="{DF6BB5C9-B678-435A-830F-4C10EB1A95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75110" y="4172761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2" name="Tekst — symbol zastępczy 22">
            <a:extLst>
              <a:ext uri="{FF2B5EF4-FFF2-40B4-BE49-F238E27FC236}">
                <a16:creationId xmlns:a16="http://schemas.microsoft.com/office/drawing/2014/main" id="{1861EC87-A9E2-4FC3-B8BC-06C520B8A17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75111" y="4588259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3" name="Tekst — symbol zastępczy 22">
            <a:extLst>
              <a:ext uri="{FF2B5EF4-FFF2-40B4-BE49-F238E27FC236}">
                <a16:creationId xmlns:a16="http://schemas.microsoft.com/office/drawing/2014/main" id="{FC3EDE91-631F-4947-94DC-557685FD23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17923" y="4172761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2000" b="1" kern="1200" dirty="0" smtClean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4" name="Tekst — symbol zastępczy 22">
            <a:extLst>
              <a:ext uri="{FF2B5EF4-FFF2-40B4-BE49-F238E27FC236}">
                <a16:creationId xmlns:a16="http://schemas.microsoft.com/office/drawing/2014/main" id="{8FDDBEF4-1329-49DF-B043-D51B34F5EE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517923" y="4588259"/>
            <a:ext cx="2139696" cy="344312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37" name="Obraz — symbol zastępczy 36">
            <a:extLst>
              <a:ext uri="{FF2B5EF4-FFF2-40B4-BE49-F238E27FC236}">
                <a16:creationId xmlns:a16="http://schemas.microsoft.com/office/drawing/2014/main" id="{FBDB3FD3-4F52-4E28-B639-5F73070E47D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8337" y="2555551"/>
            <a:ext cx="1484985" cy="1280160"/>
          </a:xfrm>
          <a:custGeom>
            <a:avLst/>
            <a:gdLst>
              <a:gd name="connsiteX0" fmla="*/ 320040 w 1484985"/>
              <a:gd name="connsiteY0" fmla="*/ 0 h 1280160"/>
              <a:gd name="connsiteX1" fmla="*/ 1164945 w 1484985"/>
              <a:gd name="connsiteY1" fmla="*/ 0 h 1280160"/>
              <a:gd name="connsiteX2" fmla="*/ 1484985 w 1484985"/>
              <a:gd name="connsiteY2" fmla="*/ 640080 h 1280160"/>
              <a:gd name="connsiteX3" fmla="*/ 1164945 w 1484985"/>
              <a:gd name="connsiteY3" fmla="*/ 1280160 h 1280160"/>
              <a:gd name="connsiteX4" fmla="*/ 320040 w 1484985"/>
              <a:gd name="connsiteY4" fmla="*/ 1280160 h 1280160"/>
              <a:gd name="connsiteX5" fmla="*/ 0 w 1484985"/>
              <a:gd name="connsiteY5" fmla="*/ 64008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4985" h="1280160">
                <a:moveTo>
                  <a:pt x="320040" y="0"/>
                </a:moveTo>
                <a:lnTo>
                  <a:pt x="1164945" y="0"/>
                </a:lnTo>
                <a:lnTo>
                  <a:pt x="1484985" y="640080"/>
                </a:lnTo>
                <a:lnTo>
                  <a:pt x="1164945" y="1280160"/>
                </a:lnTo>
                <a:lnTo>
                  <a:pt x="320040" y="1280160"/>
                </a:lnTo>
                <a:lnTo>
                  <a:pt x="0" y="64008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sum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Zawartość — symbol zastępczy 39">
            <a:extLst>
              <a:ext uri="{FF2B5EF4-FFF2-40B4-BE49-F238E27FC236}">
                <a16:creationId xmlns:a16="http://schemas.microsoft.com/office/drawing/2014/main" id="{6BB16225-AC51-4525-A1E8-438B8B0B736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739655" y="2117897"/>
            <a:ext cx="4208386" cy="912812"/>
          </a:xfrm>
          <a:prstGeom prst="rect">
            <a:avLst/>
          </a:prstGeom>
        </p:spPr>
        <p:txBody>
          <a:bodyPr rtlCol="0"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</p:txBody>
      </p:sp>
      <p:sp>
        <p:nvSpPr>
          <p:cNvPr id="41" name="Zawartość — symbol zastępczy 39">
            <a:extLst>
              <a:ext uri="{FF2B5EF4-FFF2-40B4-BE49-F238E27FC236}">
                <a16:creationId xmlns:a16="http://schemas.microsoft.com/office/drawing/2014/main" id="{6EC38F38-5935-49D5-AA85-4182E82D6F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39655" y="4724146"/>
            <a:ext cx="4208386" cy="912812"/>
          </a:xfrm>
          <a:prstGeom prst="rect">
            <a:avLst/>
          </a:prstGeom>
        </p:spPr>
        <p:txBody>
          <a:bodyPr rtlCol="0"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</p:txBody>
      </p:sp>
      <p:sp>
        <p:nvSpPr>
          <p:cNvPr id="42" name="Zawartość — symbol zastępczy 39">
            <a:extLst>
              <a:ext uri="{FF2B5EF4-FFF2-40B4-BE49-F238E27FC236}">
                <a16:creationId xmlns:a16="http://schemas.microsoft.com/office/drawing/2014/main" id="{51C9D5ED-A19A-42A1-9200-C77E39E6F5C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739655" y="3420892"/>
            <a:ext cx="4208386" cy="912812"/>
          </a:xfrm>
          <a:prstGeom prst="rect">
            <a:avLst/>
          </a:prstGeom>
        </p:spPr>
        <p:txBody>
          <a:bodyPr rtlCol="0"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</p:txBody>
      </p:sp>
      <p:sp>
        <p:nvSpPr>
          <p:cNvPr id="43" name="Zawartość — symbol zastępczy 39">
            <a:extLst>
              <a:ext uri="{FF2B5EF4-FFF2-40B4-BE49-F238E27FC236}">
                <a16:creationId xmlns:a16="http://schemas.microsoft.com/office/drawing/2014/main" id="{47A95437-77F3-4E2C-8470-57587793A1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493865" y="2117897"/>
            <a:ext cx="4208386" cy="912812"/>
          </a:xfrm>
          <a:prstGeom prst="rect">
            <a:avLst/>
          </a:prstGeom>
        </p:spPr>
        <p:txBody>
          <a:bodyPr rtlCol="0"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</p:txBody>
      </p:sp>
      <p:sp>
        <p:nvSpPr>
          <p:cNvPr id="44" name="Zawartość — symbol zastępczy 39">
            <a:extLst>
              <a:ext uri="{FF2B5EF4-FFF2-40B4-BE49-F238E27FC236}">
                <a16:creationId xmlns:a16="http://schemas.microsoft.com/office/drawing/2014/main" id="{CB1EA2BE-D294-486E-88F0-2AA9518A6E6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493865" y="4724146"/>
            <a:ext cx="4208386" cy="912812"/>
          </a:xfrm>
          <a:prstGeom prst="rect">
            <a:avLst/>
          </a:prstGeom>
        </p:spPr>
        <p:txBody>
          <a:bodyPr rtlCol="0"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</p:txBody>
      </p:sp>
      <p:sp>
        <p:nvSpPr>
          <p:cNvPr id="45" name="Zawartość — symbol zastępczy 39">
            <a:extLst>
              <a:ext uri="{FF2B5EF4-FFF2-40B4-BE49-F238E27FC236}">
                <a16:creationId xmlns:a16="http://schemas.microsoft.com/office/drawing/2014/main" id="{108734A0-880E-44E2-858F-7AA6C6B0A5A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493865" y="3420892"/>
            <a:ext cx="4208386" cy="912812"/>
          </a:xfrm>
          <a:prstGeom prst="rect">
            <a:avLst/>
          </a:prstGeom>
        </p:spPr>
        <p:txBody>
          <a:bodyPr rtlCol="0"/>
          <a:lstStyle>
            <a:lvl1pPr>
              <a:buNone/>
              <a:defRPr kumimoji="0" lang="en-US" sz="1800" b="1" i="0" u="none" strike="noStrike" kern="1200" cap="none" spc="0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Biome Light" panose="020B0303030204020804" pitchFamily="34" charset="0"/>
              </a:defRPr>
            </a:lvl1pPr>
            <a:lvl2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iome Light" panose="020B0303030204020804" pitchFamily="34" charset="0"/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63CED4CD-5348-488E-A883-0486DD574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805213"/>
            <a:ext cx="10693400" cy="830997"/>
          </a:xfrm>
          <a:prstGeom prst="rect">
            <a:avLst/>
          </a:prstGeom>
        </p:spPr>
        <p:txBody>
          <a:bodyPr rtlCol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78270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ś cza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">
            <a:extLst>
              <a:ext uri="{FF2B5EF4-FFF2-40B4-BE49-F238E27FC236}">
                <a16:creationId xmlns:a16="http://schemas.microsoft.com/office/drawing/2014/main" id="{69FE87B7-32A4-4C7F-9AAF-37688E640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647700"/>
            <a:ext cx="11340000" cy="700114"/>
          </a:xfrm>
          <a:prstGeom prst="rect">
            <a:avLst/>
          </a:prstGeom>
        </p:spPr>
        <p:txBody>
          <a:bodyPr rtlCol="0" anchor="ctr"/>
          <a:lstStyle/>
          <a:p>
            <a:pPr algn="ctr" rtl="0"/>
            <a:r>
              <a:rPr lang="pl-PL" sz="4800" b="1" noProof="0">
                <a:solidFill>
                  <a:schemeClr val="tx1"/>
                </a:solidFill>
              </a:rPr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280061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— dwie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kst — symbol zastępczy 27">
            <a:extLst>
              <a:ext uri="{FF2B5EF4-FFF2-40B4-BE49-F238E27FC236}">
                <a16:creationId xmlns:a16="http://schemas.microsoft.com/office/drawing/2014/main" id="{D1E0F77B-E8C6-4A86-B521-8368A308A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00" y="2057818"/>
            <a:ext cx="5080000" cy="438150"/>
          </a:xfrm>
          <a:prstGeom prst="rect">
            <a:avLst/>
          </a:prstGeom>
        </p:spPr>
        <p:txBody>
          <a:bodyPr rtlCol="0"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CAACFBE9-8475-4CC0-8189-87BFC4059A86}"/>
              </a:ext>
            </a:extLst>
          </p:cNvPr>
          <p:cNvSpPr/>
          <p:nvPr userDrawn="1"/>
        </p:nvSpPr>
        <p:spPr>
          <a:xfrm>
            <a:off x="10385897" y="1443145"/>
            <a:ext cx="471170" cy="47117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5"/>
              </a:solidFill>
            </a:endParaRPr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5F8C6FC8-D350-4A01-A7E0-5AEDAC96F358}"/>
              </a:ext>
            </a:extLst>
          </p:cNvPr>
          <p:cNvSpPr/>
          <p:nvPr userDrawn="1"/>
        </p:nvSpPr>
        <p:spPr>
          <a:xfrm>
            <a:off x="8910011" y="328773"/>
            <a:ext cx="317813" cy="317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5"/>
              </a:solidFill>
            </a:endParaRPr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88F1038A-897D-4C38-B499-73FC76C716FA}"/>
              </a:ext>
            </a:extLst>
          </p:cNvPr>
          <p:cNvSpPr/>
          <p:nvPr userDrawn="1"/>
        </p:nvSpPr>
        <p:spPr>
          <a:xfrm flipH="1">
            <a:off x="8634932" y="623939"/>
            <a:ext cx="170406" cy="1704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5"/>
              </a:solidFill>
            </a:endParaRPr>
          </a:p>
        </p:txBody>
      </p:sp>
      <p:sp>
        <p:nvSpPr>
          <p:cNvPr id="26" name="Tekst — symbol zastępczy 25">
            <a:extLst>
              <a:ext uri="{FF2B5EF4-FFF2-40B4-BE49-F238E27FC236}">
                <a16:creationId xmlns:a16="http://schemas.microsoft.com/office/drawing/2014/main" id="{4A6E2374-7B5B-4947-8461-F294B56E70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2673522"/>
            <a:ext cx="5067300" cy="29352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9" name="Tekst — symbol zastępczy 27">
            <a:extLst>
              <a:ext uri="{FF2B5EF4-FFF2-40B4-BE49-F238E27FC236}">
                <a16:creationId xmlns:a16="http://schemas.microsoft.com/office/drawing/2014/main" id="{FB9159BE-CEED-461B-AF31-03BC124E27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1600" y="2061363"/>
            <a:ext cx="5080000" cy="438150"/>
          </a:xfrm>
          <a:prstGeom prst="rect">
            <a:avLst/>
          </a:prstGeom>
        </p:spPr>
        <p:txBody>
          <a:bodyPr rtlCol="0"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0" name="Tekst — symbol zastępczy 25">
            <a:extLst>
              <a:ext uri="{FF2B5EF4-FFF2-40B4-BE49-F238E27FC236}">
                <a16:creationId xmlns:a16="http://schemas.microsoft.com/office/drawing/2014/main" id="{2C15BD20-69D8-4EC1-8A33-A0C6EAFD3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4300" y="2677067"/>
            <a:ext cx="5067300" cy="29352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3" name="Obraz — symbol zastępczy 12">
            <a:extLst>
              <a:ext uri="{FF2B5EF4-FFF2-40B4-BE49-F238E27FC236}">
                <a16:creationId xmlns:a16="http://schemas.microsoft.com/office/drawing/2014/main" id="{357B52D4-8D50-4E16-B60E-688B084764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61647" y="0"/>
            <a:ext cx="2930353" cy="1559882"/>
          </a:xfrm>
          <a:custGeom>
            <a:avLst/>
            <a:gdLst>
              <a:gd name="connsiteX0" fmla="*/ 562125 w 2930353"/>
              <a:gd name="connsiteY0" fmla="*/ 435632 h 1559882"/>
              <a:gd name="connsiteX1" fmla="*/ 1124250 w 2930353"/>
              <a:gd name="connsiteY1" fmla="*/ 997757 h 1559882"/>
              <a:gd name="connsiteX2" fmla="*/ 562125 w 2930353"/>
              <a:gd name="connsiteY2" fmla="*/ 1559882 h 1559882"/>
              <a:gd name="connsiteX3" fmla="*/ 0 w 2930353"/>
              <a:gd name="connsiteY3" fmla="*/ 997757 h 1559882"/>
              <a:gd name="connsiteX4" fmla="*/ 562125 w 2930353"/>
              <a:gd name="connsiteY4" fmla="*/ 435632 h 1559882"/>
              <a:gd name="connsiteX5" fmla="*/ 1475035 w 2930353"/>
              <a:gd name="connsiteY5" fmla="*/ 0 h 1559882"/>
              <a:gd name="connsiteX6" fmla="*/ 2930353 w 2930353"/>
              <a:gd name="connsiteY6" fmla="*/ 0 h 1559882"/>
              <a:gd name="connsiteX7" fmla="*/ 2930353 w 2930353"/>
              <a:gd name="connsiteY7" fmla="*/ 1239091 h 1559882"/>
              <a:gd name="connsiteX8" fmla="*/ 2822571 w 2930353"/>
              <a:gd name="connsiteY8" fmla="*/ 1328020 h 1559882"/>
              <a:gd name="connsiteX9" fmla="*/ 2282653 w 2930353"/>
              <a:gd name="connsiteY9" fmla="*/ 1492942 h 1559882"/>
              <a:gd name="connsiteX10" fmla="*/ 1316979 w 2930353"/>
              <a:gd name="connsiteY10" fmla="*/ 527268 h 1559882"/>
              <a:gd name="connsiteX11" fmla="*/ 1392867 w 2930353"/>
              <a:gd name="connsiteY11" fmla="*/ 151384 h 155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30353" h="1559882">
                <a:moveTo>
                  <a:pt x="562125" y="435632"/>
                </a:moveTo>
                <a:cubicBezTo>
                  <a:pt x="872578" y="435632"/>
                  <a:pt x="1124250" y="687304"/>
                  <a:pt x="1124250" y="997757"/>
                </a:cubicBezTo>
                <a:cubicBezTo>
                  <a:pt x="1124250" y="1308210"/>
                  <a:pt x="872578" y="1559882"/>
                  <a:pt x="562125" y="1559882"/>
                </a:cubicBezTo>
                <a:cubicBezTo>
                  <a:pt x="251672" y="1559882"/>
                  <a:pt x="0" y="1308210"/>
                  <a:pt x="0" y="997757"/>
                </a:cubicBezTo>
                <a:cubicBezTo>
                  <a:pt x="0" y="687304"/>
                  <a:pt x="251672" y="435632"/>
                  <a:pt x="562125" y="435632"/>
                </a:cubicBezTo>
                <a:close/>
                <a:moveTo>
                  <a:pt x="1475035" y="0"/>
                </a:moveTo>
                <a:lnTo>
                  <a:pt x="2930353" y="0"/>
                </a:lnTo>
                <a:lnTo>
                  <a:pt x="2930353" y="1239091"/>
                </a:lnTo>
                <a:lnTo>
                  <a:pt x="2822571" y="1328020"/>
                </a:lnTo>
                <a:cubicBezTo>
                  <a:pt x="2668448" y="1432143"/>
                  <a:pt x="2482651" y="1492942"/>
                  <a:pt x="2282653" y="1492942"/>
                </a:cubicBezTo>
                <a:cubicBezTo>
                  <a:pt x="1749326" y="1492942"/>
                  <a:pt x="1316979" y="1060595"/>
                  <a:pt x="1316979" y="527268"/>
                </a:cubicBezTo>
                <a:cubicBezTo>
                  <a:pt x="1316979" y="393936"/>
                  <a:pt x="1344001" y="266916"/>
                  <a:pt x="1392867" y="151384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92F03355-C197-48C4-A4DF-B413384833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 rtlCol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wzorzec</a:t>
            </a:r>
          </a:p>
        </p:txBody>
      </p:sp>
    </p:spTree>
    <p:extLst>
      <p:ext uri="{BB962C8B-B14F-4D97-AF65-F5344CB8AC3E}">
        <p14:creationId xmlns:p14="http://schemas.microsoft.com/office/powerpoint/2010/main" val="56590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— trzy kolum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kst — symbol zastępczy 27">
            <a:extLst>
              <a:ext uri="{FF2B5EF4-FFF2-40B4-BE49-F238E27FC236}">
                <a16:creationId xmlns:a16="http://schemas.microsoft.com/office/drawing/2014/main" id="{D1E0F77B-E8C6-4A86-B521-8368A308A9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2037656"/>
            <a:ext cx="3474720" cy="438150"/>
          </a:xfrm>
          <a:prstGeom prst="rect">
            <a:avLst/>
          </a:prstGeom>
        </p:spPr>
        <p:txBody>
          <a:bodyPr rtlCol="0"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6" name="Tekst — symbol zastępczy 25">
            <a:extLst>
              <a:ext uri="{FF2B5EF4-FFF2-40B4-BE49-F238E27FC236}">
                <a16:creationId xmlns:a16="http://schemas.microsoft.com/office/drawing/2014/main" id="{4A6E2374-7B5B-4947-8461-F294B56E70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2664637"/>
            <a:ext cx="3474720" cy="29352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9" name="Tekst — symbol zastępczy 27">
            <a:extLst>
              <a:ext uri="{FF2B5EF4-FFF2-40B4-BE49-F238E27FC236}">
                <a16:creationId xmlns:a16="http://schemas.microsoft.com/office/drawing/2014/main" id="{FB9159BE-CEED-461B-AF31-03BC124E27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44180" y="2052478"/>
            <a:ext cx="3474720" cy="438150"/>
          </a:xfrm>
          <a:prstGeom prst="rect">
            <a:avLst/>
          </a:prstGeom>
        </p:spPr>
        <p:txBody>
          <a:bodyPr rtlCol="0"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0" name="Tekst — symbol zastępczy 25">
            <a:extLst>
              <a:ext uri="{FF2B5EF4-FFF2-40B4-BE49-F238E27FC236}">
                <a16:creationId xmlns:a16="http://schemas.microsoft.com/office/drawing/2014/main" id="{2C15BD20-69D8-4EC1-8A33-A0C6EAFD3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6880" y="2668182"/>
            <a:ext cx="3474720" cy="29352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1" name="Tekst — symbol zastępczy 27">
            <a:extLst>
              <a:ext uri="{FF2B5EF4-FFF2-40B4-BE49-F238E27FC236}">
                <a16:creationId xmlns:a16="http://schemas.microsoft.com/office/drawing/2014/main" id="{4FDB27CA-009D-4863-B119-0EC3683714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2290" y="2048933"/>
            <a:ext cx="3474720" cy="438150"/>
          </a:xfrm>
          <a:prstGeom prst="rect">
            <a:avLst/>
          </a:prstGeom>
        </p:spPr>
        <p:txBody>
          <a:bodyPr rtlCol="0"/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latin typeface="+mj-lt"/>
                <a:ea typeface="+mn-ea"/>
                <a:cs typeface="Biome Light" panose="020B0303030204020804" pitchFamily="34" charset="0"/>
              </a:defRPr>
            </a:lvl1pPr>
            <a:lvl2pPr>
              <a:buNone/>
              <a:defRPr/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2" name="Tekst — symbol zastępczy 25">
            <a:extLst>
              <a:ext uri="{FF2B5EF4-FFF2-40B4-BE49-F238E27FC236}">
                <a16:creationId xmlns:a16="http://schemas.microsoft.com/office/drawing/2014/main" id="{FD03E3EF-D812-4B98-959B-6800BBE59D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64990" y="2664637"/>
            <a:ext cx="3474720" cy="29352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4"/>
              </a:buClr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Biome Light" panose="020B0303030204020804" pitchFamily="34" charset="0"/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" name="Sześciokąt 2">
            <a:extLst>
              <a:ext uri="{FF2B5EF4-FFF2-40B4-BE49-F238E27FC236}">
                <a16:creationId xmlns:a16="http://schemas.microsoft.com/office/drawing/2014/main" id="{303FFB35-43AC-4A56-92D0-91038C098B3C}"/>
              </a:ext>
            </a:extLst>
          </p:cNvPr>
          <p:cNvSpPr/>
          <p:nvPr userDrawn="1"/>
        </p:nvSpPr>
        <p:spPr>
          <a:xfrm>
            <a:off x="10700126" y="788523"/>
            <a:ext cx="1155906" cy="996471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" name="Sześciokąt 3">
            <a:extLst>
              <a:ext uri="{FF2B5EF4-FFF2-40B4-BE49-F238E27FC236}">
                <a16:creationId xmlns:a16="http://schemas.microsoft.com/office/drawing/2014/main" id="{AAF31DA0-707D-4A5D-BB7A-A5C90DB11A55}"/>
              </a:ext>
            </a:extLst>
          </p:cNvPr>
          <p:cNvSpPr/>
          <p:nvPr userDrawn="1"/>
        </p:nvSpPr>
        <p:spPr>
          <a:xfrm>
            <a:off x="11388427" y="1859136"/>
            <a:ext cx="315205" cy="271728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1"/>
              </a:solidFill>
            </a:endParaRPr>
          </a:p>
        </p:txBody>
      </p:sp>
      <p:sp>
        <p:nvSpPr>
          <p:cNvPr id="5" name="Sześciokąt 4">
            <a:extLst>
              <a:ext uri="{FF2B5EF4-FFF2-40B4-BE49-F238E27FC236}">
                <a16:creationId xmlns:a16="http://schemas.microsoft.com/office/drawing/2014/main" id="{539F452B-F55F-4D85-834B-A7EAF742647C}"/>
              </a:ext>
            </a:extLst>
          </p:cNvPr>
          <p:cNvSpPr/>
          <p:nvPr userDrawn="1"/>
        </p:nvSpPr>
        <p:spPr>
          <a:xfrm>
            <a:off x="9014155" y="740289"/>
            <a:ext cx="379060" cy="326776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>
              <a:solidFill>
                <a:schemeClr val="accent1"/>
              </a:solidFill>
            </a:endParaRP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91D9F6BE-FB0B-42EE-8F02-95F5CC039B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 rtlCol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wzorzec</a:t>
            </a:r>
          </a:p>
        </p:txBody>
      </p:sp>
      <p:sp>
        <p:nvSpPr>
          <p:cNvPr id="16" name="Dowolny kształt: Kształt 15">
            <a:extLst>
              <a:ext uri="{FF2B5EF4-FFF2-40B4-BE49-F238E27FC236}">
                <a16:creationId xmlns:a16="http://schemas.microsoft.com/office/drawing/2014/main" id="{C67FFA0E-8AAA-4DEB-B97E-31969F57927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393238" y="2"/>
            <a:ext cx="2798762" cy="1354861"/>
          </a:xfrm>
          <a:custGeom>
            <a:avLst/>
            <a:gdLst>
              <a:gd name="connsiteX0" fmla="*/ 316595 w 2798762"/>
              <a:gd name="connsiteY0" fmla="*/ 88390 h 1354861"/>
              <a:gd name="connsiteX1" fmla="*/ 1152465 w 2798762"/>
              <a:gd name="connsiteY1" fmla="*/ 88390 h 1354861"/>
              <a:gd name="connsiteX2" fmla="*/ 1469083 w 2798762"/>
              <a:gd name="connsiteY2" fmla="*/ 721626 h 1354861"/>
              <a:gd name="connsiteX3" fmla="*/ 1152465 w 2798762"/>
              <a:gd name="connsiteY3" fmla="*/ 1354861 h 1354861"/>
              <a:gd name="connsiteX4" fmla="*/ 316595 w 2798762"/>
              <a:gd name="connsiteY4" fmla="*/ 1354861 h 1354861"/>
              <a:gd name="connsiteX5" fmla="*/ 0 w 2798762"/>
              <a:gd name="connsiteY5" fmla="*/ 721672 h 1354861"/>
              <a:gd name="connsiteX6" fmla="*/ 0 w 2798762"/>
              <a:gd name="connsiteY6" fmla="*/ 721580 h 1354861"/>
              <a:gd name="connsiteX7" fmla="*/ 1250372 w 2798762"/>
              <a:gd name="connsiteY7" fmla="*/ 0 h 1354861"/>
              <a:gd name="connsiteX8" fmla="*/ 2798762 w 2798762"/>
              <a:gd name="connsiteY8" fmla="*/ 0 h 1354861"/>
              <a:gd name="connsiteX9" fmla="*/ 2798762 w 2798762"/>
              <a:gd name="connsiteY9" fmla="*/ 505978 h 1354861"/>
              <a:gd name="connsiteX10" fmla="*/ 2719777 w 2798762"/>
              <a:gd name="connsiteY10" fmla="*/ 663948 h 1354861"/>
              <a:gd name="connsiteX11" fmla="*/ 1582346 w 2798762"/>
              <a:gd name="connsiteY11" fmla="*/ 663948 h 135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98762" h="1354861">
                <a:moveTo>
                  <a:pt x="316595" y="88390"/>
                </a:moveTo>
                <a:lnTo>
                  <a:pt x="1152465" y="88390"/>
                </a:lnTo>
                <a:lnTo>
                  <a:pt x="1469083" y="721626"/>
                </a:lnTo>
                <a:lnTo>
                  <a:pt x="1152465" y="1354861"/>
                </a:lnTo>
                <a:lnTo>
                  <a:pt x="316595" y="1354861"/>
                </a:lnTo>
                <a:lnTo>
                  <a:pt x="0" y="721672"/>
                </a:lnTo>
                <a:lnTo>
                  <a:pt x="0" y="721580"/>
                </a:lnTo>
                <a:close/>
                <a:moveTo>
                  <a:pt x="1250372" y="0"/>
                </a:moveTo>
                <a:lnTo>
                  <a:pt x="2798762" y="0"/>
                </a:lnTo>
                <a:lnTo>
                  <a:pt x="2798762" y="505978"/>
                </a:lnTo>
                <a:lnTo>
                  <a:pt x="2719777" y="663948"/>
                </a:lnTo>
                <a:lnTo>
                  <a:pt x="1582346" y="66394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409655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mkni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wal 6">
            <a:extLst>
              <a:ext uri="{FF2B5EF4-FFF2-40B4-BE49-F238E27FC236}">
                <a16:creationId xmlns:a16="http://schemas.microsoft.com/office/drawing/2014/main" id="{5E74AFC3-1C60-42DE-ABAC-F53CA85AC6F1}"/>
              </a:ext>
            </a:extLst>
          </p:cNvPr>
          <p:cNvSpPr/>
          <p:nvPr userDrawn="1"/>
        </p:nvSpPr>
        <p:spPr>
          <a:xfrm>
            <a:off x="5897272" y="1457542"/>
            <a:ext cx="617218" cy="6172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5F133261-FFEB-4B3D-B085-14AEAE741F82}"/>
              </a:ext>
            </a:extLst>
          </p:cNvPr>
          <p:cNvSpPr/>
          <p:nvPr userDrawn="1"/>
        </p:nvSpPr>
        <p:spPr>
          <a:xfrm>
            <a:off x="9810348" y="5955461"/>
            <a:ext cx="394539" cy="39453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653FE105-1D8E-48B0-AD9A-95AC9A165651}"/>
              </a:ext>
            </a:extLst>
          </p:cNvPr>
          <p:cNvSpPr/>
          <p:nvPr userDrawn="1"/>
        </p:nvSpPr>
        <p:spPr>
          <a:xfrm>
            <a:off x="6514490" y="946887"/>
            <a:ext cx="335852" cy="33585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6" name="Tekst — symbol zastępczy 15">
            <a:extLst>
              <a:ext uri="{FF2B5EF4-FFF2-40B4-BE49-F238E27FC236}">
                <a16:creationId xmlns:a16="http://schemas.microsoft.com/office/drawing/2014/main" id="{AC4388F5-0DCA-4A09-A6E1-AE07F4030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7701" y="2042790"/>
            <a:ext cx="4143374" cy="2654301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endParaRPr lang="pl-PL" noProof="0"/>
          </a:p>
        </p:txBody>
      </p:sp>
      <p:sp>
        <p:nvSpPr>
          <p:cNvPr id="17" name="Tekst — symbol zastępczy 15">
            <a:extLst>
              <a:ext uri="{FF2B5EF4-FFF2-40B4-BE49-F238E27FC236}">
                <a16:creationId xmlns:a16="http://schemas.microsoft.com/office/drawing/2014/main" id="{02C12FDC-BC11-43E8-B22A-3EC48E0344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699" y="4953919"/>
            <a:ext cx="4143375" cy="7594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>
              <a:buNone/>
              <a:defRPr sz="20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endParaRPr lang="pl-PL" noProof="0"/>
          </a:p>
        </p:txBody>
      </p:sp>
      <p:sp>
        <p:nvSpPr>
          <p:cNvPr id="12" name="Obraz — symbol zastępczy 11">
            <a:extLst>
              <a:ext uri="{FF2B5EF4-FFF2-40B4-BE49-F238E27FC236}">
                <a16:creationId xmlns:a16="http://schemas.microsoft.com/office/drawing/2014/main" id="{3D43F412-F2C7-4D38-BDD0-9663029081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7402" y="533063"/>
            <a:ext cx="5542598" cy="5611666"/>
          </a:xfrm>
          <a:custGeom>
            <a:avLst/>
            <a:gdLst>
              <a:gd name="connsiteX0" fmla="*/ 3354105 w 5542598"/>
              <a:gd name="connsiteY0" fmla="*/ 4359376 h 5611666"/>
              <a:gd name="connsiteX1" fmla="*/ 3980250 w 5542598"/>
              <a:gd name="connsiteY1" fmla="*/ 4985521 h 5611666"/>
              <a:gd name="connsiteX2" fmla="*/ 3354105 w 5542598"/>
              <a:gd name="connsiteY2" fmla="*/ 5611666 h 5611666"/>
              <a:gd name="connsiteX3" fmla="*/ 2727960 w 5542598"/>
              <a:gd name="connsiteY3" fmla="*/ 4985521 h 5611666"/>
              <a:gd name="connsiteX4" fmla="*/ 3354105 w 5542598"/>
              <a:gd name="connsiteY4" fmla="*/ 4359376 h 5611666"/>
              <a:gd name="connsiteX5" fmla="*/ 1592580 w 5542598"/>
              <a:gd name="connsiteY5" fmla="*/ 1430357 h 5611666"/>
              <a:gd name="connsiteX6" fmla="*/ 3185160 w 5542598"/>
              <a:gd name="connsiteY6" fmla="*/ 3022937 h 5611666"/>
              <a:gd name="connsiteX7" fmla="*/ 1592580 w 5542598"/>
              <a:gd name="connsiteY7" fmla="*/ 4615517 h 5611666"/>
              <a:gd name="connsiteX8" fmla="*/ 0 w 5542598"/>
              <a:gd name="connsiteY8" fmla="*/ 3022937 h 5611666"/>
              <a:gd name="connsiteX9" fmla="*/ 1592580 w 5542598"/>
              <a:gd name="connsiteY9" fmla="*/ 1430357 h 5611666"/>
              <a:gd name="connsiteX10" fmla="*/ 4230267 w 5542598"/>
              <a:gd name="connsiteY10" fmla="*/ 0 h 5611666"/>
              <a:gd name="connsiteX11" fmla="*/ 5542598 w 5542598"/>
              <a:gd name="connsiteY11" fmla="*/ 1312331 h 5611666"/>
              <a:gd name="connsiteX12" fmla="*/ 4230267 w 5542598"/>
              <a:gd name="connsiteY12" fmla="*/ 2624662 h 5611666"/>
              <a:gd name="connsiteX13" fmla="*/ 2917936 w 5542598"/>
              <a:gd name="connsiteY13" fmla="*/ 1312331 h 5611666"/>
              <a:gd name="connsiteX14" fmla="*/ 4230267 w 5542598"/>
              <a:gd name="connsiteY14" fmla="*/ 0 h 561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2598" h="5611666">
                <a:moveTo>
                  <a:pt x="3354105" y="4359376"/>
                </a:moveTo>
                <a:cubicBezTo>
                  <a:pt x="3699915" y="4359376"/>
                  <a:pt x="3980250" y="4639711"/>
                  <a:pt x="3980250" y="4985521"/>
                </a:cubicBezTo>
                <a:cubicBezTo>
                  <a:pt x="3980250" y="5331331"/>
                  <a:pt x="3699915" y="5611666"/>
                  <a:pt x="3354105" y="5611666"/>
                </a:cubicBezTo>
                <a:cubicBezTo>
                  <a:pt x="3008295" y="5611666"/>
                  <a:pt x="2727960" y="5331331"/>
                  <a:pt x="2727960" y="4985521"/>
                </a:cubicBezTo>
                <a:cubicBezTo>
                  <a:pt x="2727960" y="4639711"/>
                  <a:pt x="3008295" y="4359376"/>
                  <a:pt x="3354105" y="4359376"/>
                </a:cubicBezTo>
                <a:close/>
                <a:moveTo>
                  <a:pt x="1592580" y="1430357"/>
                </a:moveTo>
                <a:cubicBezTo>
                  <a:pt x="2472138" y="1430357"/>
                  <a:pt x="3185160" y="2143379"/>
                  <a:pt x="3185160" y="3022937"/>
                </a:cubicBezTo>
                <a:cubicBezTo>
                  <a:pt x="3185160" y="3902495"/>
                  <a:pt x="2472138" y="4615517"/>
                  <a:pt x="1592580" y="4615517"/>
                </a:cubicBezTo>
                <a:cubicBezTo>
                  <a:pt x="713022" y="4615517"/>
                  <a:pt x="0" y="3902495"/>
                  <a:pt x="0" y="3022937"/>
                </a:cubicBezTo>
                <a:cubicBezTo>
                  <a:pt x="0" y="2143379"/>
                  <a:pt x="713022" y="1430357"/>
                  <a:pt x="1592580" y="1430357"/>
                </a:cubicBezTo>
                <a:close/>
                <a:moveTo>
                  <a:pt x="4230267" y="0"/>
                </a:moveTo>
                <a:cubicBezTo>
                  <a:pt x="4955047" y="0"/>
                  <a:pt x="5542598" y="587551"/>
                  <a:pt x="5542598" y="1312331"/>
                </a:cubicBezTo>
                <a:cubicBezTo>
                  <a:pt x="5542598" y="2037111"/>
                  <a:pt x="4955047" y="2624662"/>
                  <a:pt x="4230267" y="2624662"/>
                </a:cubicBezTo>
                <a:cubicBezTo>
                  <a:pt x="3505487" y="2624662"/>
                  <a:pt x="2917936" y="2037111"/>
                  <a:pt x="2917936" y="1312331"/>
                </a:cubicBezTo>
                <a:cubicBezTo>
                  <a:pt x="2917936" y="587551"/>
                  <a:pt x="3505487" y="0"/>
                  <a:pt x="423026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11176083-2CE5-4707-A564-46805454A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805213"/>
            <a:ext cx="4275138" cy="830997"/>
          </a:xfrm>
          <a:prstGeom prst="rect">
            <a:avLst/>
          </a:prstGeom>
        </p:spPr>
        <p:txBody>
          <a:bodyPr rtlCol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wzorzec</a:t>
            </a:r>
          </a:p>
        </p:txBody>
      </p:sp>
    </p:spTree>
    <p:extLst>
      <p:ext uri="{BB962C8B-B14F-4D97-AF65-F5344CB8AC3E}">
        <p14:creationId xmlns:p14="http://schemas.microsoft.com/office/powerpoint/2010/main" val="1316186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a — symbol zastępczy 3">
            <a:extLst>
              <a:ext uri="{FF2B5EF4-FFF2-40B4-BE49-F238E27FC236}">
                <a16:creationId xmlns:a16="http://schemas.microsoft.com/office/drawing/2014/main" id="{A1AD702D-965C-40E9-8D23-D82E2CFA9E61}"/>
              </a:ext>
            </a:extLst>
          </p:cNvPr>
          <p:cNvSpPr txBox="1">
            <a:spLocks/>
          </p:cNvSpPr>
          <p:nvPr userDrawn="1"/>
        </p:nvSpPr>
        <p:spPr>
          <a:xfrm>
            <a:off x="660396" y="6378906"/>
            <a:ext cx="2743200" cy="365125"/>
          </a:xfrm>
          <a:prstGeom prst="rect">
            <a:avLst/>
          </a:prstGeom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381B1050-2422-4AAF-A311-E3834DE1CCB3}" type="datetime1">
              <a:rPr lang="pl-PL" sz="1100" noProof="1" dirty="0" smtClean="0">
                <a:solidFill>
                  <a:schemeClr val="accent2"/>
                </a:solidFill>
              </a:rPr>
              <a:t>15.05.2026</a:t>
            </a:fld>
            <a:endParaRPr lang="pl-PL" sz="1100" noProof="1">
              <a:solidFill>
                <a:schemeClr val="accent2"/>
              </a:solidFill>
            </a:endParaRP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793E0959-6855-4447-BAEC-D32B47712F07}"/>
              </a:ext>
            </a:extLst>
          </p:cNvPr>
          <p:cNvSpPr txBox="1">
            <a:spLocks/>
          </p:cNvSpPr>
          <p:nvPr userDrawn="1"/>
        </p:nvSpPr>
        <p:spPr>
          <a:xfrm>
            <a:off x="1445526" y="6378906"/>
            <a:ext cx="4114800" cy="365125"/>
          </a:xfrm>
          <a:prstGeom prst="rect">
            <a:avLst/>
          </a:prstGeom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pl-PL" sz="1100" b="1" noProof="1">
                <a:solidFill>
                  <a:schemeClr val="accent2"/>
                </a:solidFill>
              </a:rPr>
              <a:t>Przegląd roczny</a:t>
            </a:r>
          </a:p>
        </p:txBody>
      </p:sp>
      <p:sp>
        <p:nvSpPr>
          <p:cNvPr id="7" name="Numer slajdu — symbol zastępczy 5">
            <a:extLst>
              <a:ext uri="{FF2B5EF4-FFF2-40B4-BE49-F238E27FC236}">
                <a16:creationId xmlns:a16="http://schemas.microsoft.com/office/drawing/2014/main" id="{13A05B6A-9124-4DBB-843A-84818A8F79FC}"/>
              </a:ext>
            </a:extLst>
          </p:cNvPr>
          <p:cNvSpPr txBox="1">
            <a:spLocks/>
          </p:cNvSpPr>
          <p:nvPr userDrawn="1"/>
        </p:nvSpPr>
        <p:spPr>
          <a:xfrm>
            <a:off x="8805338" y="6378906"/>
            <a:ext cx="2743200" cy="365125"/>
          </a:xfrm>
          <a:prstGeom prst="rect">
            <a:avLst/>
          </a:prstGeom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2C18C1E5-FB55-42F5-BD6D-9CC153FCDBE6}" type="slidenum">
              <a:rPr lang="pl-PL" sz="1100" noProof="1" dirty="0" smtClean="0">
                <a:solidFill>
                  <a:schemeClr val="accent4"/>
                </a:solidFill>
              </a:rPr>
              <a:pPr algn="r"/>
              <a:t>‹#›</a:t>
            </a:fld>
            <a:endParaRPr lang="pl-PL" sz="1100" noProof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88" r:id="rId3"/>
    <p:sldLayoutId id="2147483681" r:id="rId4"/>
    <p:sldLayoutId id="2147483680" r:id="rId5"/>
    <p:sldLayoutId id="2147483682" r:id="rId6"/>
    <p:sldLayoutId id="2147483677" r:id="rId7"/>
    <p:sldLayoutId id="2147483654" r:id="rId8"/>
    <p:sldLayoutId id="2147483685" r:id="rId9"/>
    <p:sldLayoutId id="2147483684" r:id="rId10"/>
    <p:sldLayoutId id="2147483686" r:id="rId11"/>
    <p:sldLayoutId id="2147483687" r:id="rId12"/>
    <p:sldLayoutId id="214748367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— symbol zastępczy 12" descr="Niebieski budynek szklany">
            <a:extLst>
              <a:ext uri="{FF2B5EF4-FFF2-40B4-BE49-F238E27FC236}">
                <a16:creationId xmlns:a16="http://schemas.microsoft.com/office/drawing/2014/main" id="{E6A5B61D-69C0-4661-AD66-3D72D9A6E8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80000"/>
          </a:blip>
          <a:srcRect t="7802" b="7802"/>
          <a:stretch/>
        </p:blipFill>
        <p:spPr>
          <a:xfrm>
            <a:off x="0" y="0"/>
            <a:ext cx="12192000" cy="6858000"/>
          </a:xfrm>
          <a:blipFill dpi="0"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6" name="Sześciokąt 5">
            <a:extLst>
              <a:ext uri="{FF2B5EF4-FFF2-40B4-BE49-F238E27FC236}">
                <a16:creationId xmlns:a16="http://schemas.microsoft.com/office/drawing/2014/main" id="{38AF5374-EA50-4722-BB45-6C182E5A1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66402" y="903484"/>
            <a:ext cx="5859196" cy="5051033"/>
          </a:xfrm>
          <a:prstGeom prst="hexagon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7" name="Tytuł 6">
            <a:extLst>
              <a:ext uri="{FF2B5EF4-FFF2-40B4-BE49-F238E27FC236}">
                <a16:creationId xmlns:a16="http://schemas.microsoft.com/office/drawing/2014/main" id="{BD837CEB-1A69-4F72-95D4-054D82F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235" y="1903985"/>
            <a:ext cx="4332656" cy="1695637"/>
          </a:xfrm>
        </p:spPr>
        <p:txBody>
          <a:bodyPr rtlCol="0"/>
          <a:lstStyle/>
          <a:p>
            <a:pPr rtl="0"/>
            <a:r>
              <a:rPr lang="pl-PL" sz="4800" noProof="1"/>
              <a:t>Futuryzm –</a:t>
            </a:r>
            <a:br>
              <a:rPr lang="pl-PL" sz="4800" noProof="1"/>
            </a:br>
            <a:r>
              <a:rPr lang="pl-PL" sz="4800" noProof="1"/>
              <a:t> w stronę eksperymentu</a:t>
            </a:r>
            <a:br>
              <a:rPr lang="pl-PL" sz="4800" noProof="1"/>
            </a:br>
            <a:r>
              <a:rPr lang="pl-PL" sz="4800" noProof="1"/>
              <a:t> i prowokacji</a:t>
            </a:r>
            <a:endParaRPr lang="pl-PL" noProof="1"/>
          </a:p>
        </p:txBody>
      </p: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35FAA64B-9D7A-4109-97E0-B0BAA29C4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4278" y="5753530"/>
            <a:ext cx="651613" cy="561736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16" name="Sześciokąt 15">
            <a:extLst>
              <a:ext uri="{FF2B5EF4-FFF2-40B4-BE49-F238E27FC236}">
                <a16:creationId xmlns:a16="http://schemas.microsoft.com/office/drawing/2014/main" id="{00A0E61B-8139-47E5-862B-C6D87AFF3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5521" y="2751804"/>
            <a:ext cx="785546" cy="677196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18" name="Sześciokąt 17">
            <a:extLst>
              <a:ext uri="{FF2B5EF4-FFF2-40B4-BE49-F238E27FC236}">
                <a16:creationId xmlns:a16="http://schemas.microsoft.com/office/drawing/2014/main" id="{B06F39E4-24A5-44F2-BD9A-7E8C8AF2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21783" y="671564"/>
            <a:ext cx="392774" cy="338599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2" name="Sześciokąt 1">
            <a:extLst>
              <a:ext uri="{FF2B5EF4-FFF2-40B4-BE49-F238E27FC236}">
                <a16:creationId xmlns:a16="http://schemas.microsoft.com/office/drawing/2014/main" id="{62F7433A-0BB9-4B38-A96F-AB1B77772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5398" y="3344350"/>
            <a:ext cx="196388" cy="16930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</p:spTree>
    <p:extLst>
      <p:ext uri="{BB962C8B-B14F-4D97-AF65-F5344CB8AC3E}">
        <p14:creationId xmlns:p14="http://schemas.microsoft.com/office/powerpoint/2010/main" val="366599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 — symbol zastępczy 6">
            <a:extLst>
              <a:ext uri="{FF2B5EF4-FFF2-40B4-BE49-F238E27FC236}">
                <a16:creationId xmlns:a16="http://schemas.microsoft.com/office/drawing/2014/main" id="{B21C28F5-3CA3-4B78-B5C9-550C00BB31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659" y="0"/>
            <a:ext cx="6337536" cy="6858000"/>
          </a:xfrm>
          <a:solidFill>
            <a:schemeClr val="accent5">
              <a:lumMod val="10000"/>
              <a:lumOff val="90000"/>
            </a:schemeClr>
          </a:solidFill>
        </p:spPr>
        <p:txBody>
          <a:bodyPr rtlCol="0"/>
          <a:lstStyle/>
          <a:p>
            <a:pPr marL="0" indent="0" rtl="0">
              <a:buNone/>
            </a:pPr>
            <a:r>
              <a:rPr lang="pl-PL" b="1" noProof="1"/>
              <a:t>Ekspryment i prowokacja, czyli o futuryzmie</a:t>
            </a:r>
          </a:p>
          <a:p>
            <a:pPr rtl="0"/>
            <a:r>
              <a:rPr lang="pl-PL" noProof="1"/>
              <a:t>odrzucenie przeszłości, zburzenie tradycyjnego porządku na rzecz zmiany i nowoczesności</a:t>
            </a:r>
          </a:p>
          <a:p>
            <a:pPr rtl="0"/>
            <a:r>
              <a:rPr lang="pl-PL" noProof="1"/>
              <a:t>„pozarozumowy” język, operujący skojarzeniami brzmieniowymi i znaczeniowymi</a:t>
            </a:r>
          </a:p>
          <a:p>
            <a:pPr rtl="0"/>
            <a:r>
              <a:rPr lang="pl-PL" noProof="1"/>
              <a:t>ruch i zmienność rzeczywistości</a:t>
            </a:r>
          </a:p>
          <a:p>
            <a:pPr rtl="0"/>
            <a:r>
              <a:rPr lang="pl-PL" noProof="1"/>
              <a:t>najnowsze zdobycze cywilizacji</a:t>
            </a:r>
          </a:p>
          <a:p>
            <a:pPr rtl="0"/>
            <a:r>
              <a:rPr lang="pl-PL" noProof="1"/>
              <a:t>idea aerosztuki (aeropoezja,aeromalarstwo)</a:t>
            </a:r>
          </a:p>
          <a:p>
            <a:pPr rtl="0"/>
            <a:r>
              <a:rPr lang="pl-PL" noProof="1"/>
              <a:t>„słowa na wolności” – uwolnienie słów spod rygorów skłądni, rezygnacja z zasad logicznego myślenia, zasad ortografii w celu oddania przmian współczesności</a:t>
            </a:r>
          </a:p>
          <a:p>
            <a:pPr rtl="0"/>
            <a:r>
              <a:rPr lang="pl-PL" noProof="1"/>
              <a:t>Klub futurystów Katarynka przedstawiał almanachy programowe i druki ulotne, np. </a:t>
            </a:r>
            <a:r>
              <a:rPr lang="pl-PL" i="1" noProof="1"/>
              <a:t>Nuż w bżuchu</a:t>
            </a:r>
          </a:p>
        </p:txBody>
      </p:sp>
      <p:pic>
        <p:nvPicPr>
          <p:cNvPr id="11" name="Obraz — symbol zastępczy 10" descr="zbliżenie budynku">
            <a:extLst>
              <a:ext uri="{FF2B5EF4-FFF2-40B4-BE49-F238E27FC236}">
                <a16:creationId xmlns:a16="http://schemas.microsoft.com/office/drawing/2014/main" id="{1CE2008D-DBCE-465F-90DA-B28A4E52513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5351" r="15351"/>
          <a:stretch>
            <a:fillRect/>
          </a:stretch>
        </p:blipFill>
        <p:spPr>
          <a:xfrm>
            <a:off x="5723584" y="958536"/>
            <a:ext cx="5855754" cy="5631571"/>
          </a:xfrm>
        </p:spPr>
      </p:pic>
    </p:spTree>
    <p:extLst>
      <p:ext uri="{BB962C8B-B14F-4D97-AF65-F5344CB8AC3E}">
        <p14:creationId xmlns:p14="http://schemas.microsoft.com/office/powerpoint/2010/main" val="134190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 — symbol zastępczy 7">
            <a:extLst>
              <a:ext uri="{FF2B5EF4-FFF2-40B4-BE49-F238E27FC236}">
                <a16:creationId xmlns:a16="http://schemas.microsoft.com/office/drawing/2014/main" id="{6F03AADD-A4FE-4CE8-944C-3F9C9777F0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pPr marL="0" indent="0" rtl="0">
              <a:buNone/>
            </a:pPr>
            <a:endParaRPr lang="pl-PL" noProof="1"/>
          </a:p>
        </p:txBody>
      </p:sp>
      <p:pic>
        <p:nvPicPr>
          <p:cNvPr id="4" name="Obraz — symbol zastępczy 3" descr="zbliżenie budynku">
            <a:extLst>
              <a:ext uri="{FF2B5EF4-FFF2-40B4-BE49-F238E27FC236}">
                <a16:creationId xmlns:a16="http://schemas.microsoft.com/office/drawing/2014/main" id="{5EAB7860-C105-46A8-8B51-C886DCFAB5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2544" r="22544"/>
          <a:stretch>
            <a:fillRect/>
          </a:stretch>
        </p:blipFill>
        <p:spPr/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E5D00C1-B06D-A026-5EF7-9DD365050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42" y="0"/>
            <a:ext cx="2736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7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— symbol zastępczy 9" descr="Schody">
            <a:extLst>
              <a:ext uri="{FF2B5EF4-FFF2-40B4-BE49-F238E27FC236}">
                <a16:creationId xmlns:a16="http://schemas.microsoft.com/office/drawing/2014/main" id="{067ABCFB-135D-465A-8D06-3042F9E75B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alphaModFix amt="60000"/>
          </a:blip>
          <a:srcRect t="6729" r="33992" b="40721"/>
          <a:stretch/>
        </p:blipFill>
        <p:spPr>
          <a:xfrm>
            <a:off x="15605" y="0"/>
            <a:ext cx="12192001" cy="6858000"/>
          </a:xfr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47310966-9752-4035-9DD5-FFBC93FC0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8560" y="1181123"/>
            <a:ext cx="4754880" cy="4495754"/>
          </a:xfrm>
          <a:prstGeom prst="rect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FF64F07-1F8D-4F69-87E4-03E837E97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8168" y="1181123"/>
            <a:ext cx="459924" cy="4599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D0393EC-C7F4-46AA-8768-FF7CD4DE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31920" y="5840880"/>
            <a:ext cx="284372" cy="284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1FDBFCC9-52A1-ED3B-0EEC-0C32CD32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9CC4EA39-EA56-C172-ED90-07E6B85941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93B0808-AC6A-DCE8-C20B-6CE7D0BA4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734" y="0"/>
            <a:ext cx="5494663" cy="6858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39AF3749-E7A7-2A36-B3CF-8595745C8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904" y="878941"/>
            <a:ext cx="3801005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5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— symbol zastępczy 10" descr="Odbicie miasta o zmierzchu na lustrzanym budynku">
            <a:extLst>
              <a:ext uri="{FF2B5EF4-FFF2-40B4-BE49-F238E27FC236}">
                <a16:creationId xmlns:a16="http://schemas.microsoft.com/office/drawing/2014/main" id="{80F641B8-D4CB-4B34-AF57-A526981DED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alphaModFix amt="80000"/>
          </a:blip>
          <a:srcRect t="6692" b="6692"/>
          <a:stretch/>
        </p:blipFill>
        <p:spPr>
          <a:xfrm>
            <a:off x="-5606" y="0"/>
            <a:ext cx="12192000" cy="6858000"/>
          </a:xfrm>
        </p:spPr>
      </p:pic>
      <p:sp>
        <p:nvSpPr>
          <p:cNvPr id="7" name="Owal 6">
            <a:extLst>
              <a:ext uri="{FF2B5EF4-FFF2-40B4-BE49-F238E27FC236}">
                <a16:creationId xmlns:a16="http://schemas.microsoft.com/office/drawing/2014/main" id="{48461F53-81E4-4F48-8B4D-56B6013B1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685800"/>
            <a:ext cx="5486400" cy="5486400"/>
          </a:xfrm>
          <a:prstGeom prst="ellipse">
            <a:avLst/>
          </a:prstGeom>
          <a:solidFill>
            <a:schemeClr val="accent5">
              <a:alpha val="40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733AD71F-DA66-44DD-B812-447839E53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38160" y="5669280"/>
            <a:ext cx="502920" cy="5029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A7CF27D1-2BD8-40D7-A92B-834F8A4F7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5463" y="1295169"/>
            <a:ext cx="692878" cy="69287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290F2B13-F976-4C2D-883C-E495CDF04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8520" y="904895"/>
            <a:ext cx="251460" cy="2514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/>
          </a:p>
        </p:txBody>
      </p:sp>
      <p:sp>
        <p:nvSpPr>
          <p:cNvPr id="9" name="Tytuł 8">
            <a:extLst>
              <a:ext uri="{FF2B5EF4-FFF2-40B4-BE49-F238E27FC236}">
                <a16:creationId xmlns:a16="http://schemas.microsoft.com/office/drawing/2014/main" id="{15BC2923-0109-9155-20A5-71BBDD0BC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25211B68-9416-34FB-4CE8-3ECC0A7DB0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BF5239E-1F51-AA12-9705-BB26F3676B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606" y="20167"/>
            <a:ext cx="7697274" cy="564911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2873948-0C12-ECC7-E259-845C229EC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6133" y="203458"/>
            <a:ext cx="3905795" cy="4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99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C6F44F2F-8FCA-DF67-2ACD-B6F82DECFFA9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241709" y="1547368"/>
            <a:ext cx="11531600" cy="504240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Kult szybkości i maszyny – </a:t>
            </a:r>
            <a:r>
              <a:rPr lang="pl-PL" altLang="pl-PL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aszyna stała się nowym ideałem piękna, zastępując klasyczne wzorce.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Destrukcja tradycji – 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postulowano zburzenie muzeów, bibliotek i akademii, traktując je jako „cmentarze” kultury, które hamują rozwój cywilizacji.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Apologia agresji i wojny – 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gloryfikacja militaryzmu; wojna jedyną drogą do „higieny świata”.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Nowa estetyka: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Sztuka miała oddawać pośpiech, hałas i dynamikę nowoczesnego miasta.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Zerwanie z przeszłością:</a:t>
            </a:r>
            <a:r>
              <a:rPr kumimoji="0" lang="pl-PL" altLang="pl-PL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życie w szybkości, odcięcie się od sentymentalizmu i romantyzmu. </a:t>
            </a:r>
          </a:p>
          <a:p>
            <a:pPr marL="0" indent="0">
              <a:buNone/>
            </a:pPr>
            <a:r>
              <a:rPr lang="pl-PL" altLang="pl-PL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Człowiek-maszyna (niezawodność, chłód, siła, odporność na ból i zmęczenie)</a:t>
            </a:r>
          </a:p>
          <a:p>
            <a:pPr marL="0" indent="0">
              <a:buNone/>
            </a:pPr>
            <a:r>
              <a:rPr lang="pl-PL" altLang="pl-PL" dirty="0">
                <a:solidFill>
                  <a:srgbClr val="0A0A0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Futuryzm gardził analizą psychologiczną, rozterkami wewnętrznymi i dramatem egzystencjalnym. Człowieka przyszłości cechować miały zuchwałość, odwaga, duma, agresja oraz pierwotna, zwierzęca energia. Człowiek musiał być w nieustannym ruchu (bieg, lot, pęd automobilu), stając się panem przestrzeni i czasu.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l-PL" altLang="pl-PL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pl-PL" altLang="pl-PL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Rewolucja również w formie i języku!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dynamicznych, prowokujących punktów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język pełen haseł, wykrzykników i agresywnych metafor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koncepcja „słów na wolności” (odrzucenie interpunkcji, składni i tradycyjnej ortografii)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6B0AFAD-5256-D2E2-F325-74A8DA1B9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9" y="0"/>
            <a:ext cx="3801005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32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F84D8441-C918-5949-1114-836D6931AC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E6402FE-18BA-787D-352F-987062DA1D8A}"/>
              </a:ext>
            </a:extLst>
          </p:cNvPr>
          <p:cNvSpPr txBox="1"/>
          <p:nvPr/>
        </p:nvSpPr>
        <p:spPr>
          <a:xfrm>
            <a:off x="285136" y="209897"/>
            <a:ext cx="9704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Bruno Jasieński Do Narodu Polskiego. </a:t>
            </a:r>
            <a:r>
              <a:rPr lang="pl-PL" i="1" dirty="0" err="1"/>
              <a:t>Mańifest</a:t>
            </a:r>
            <a:r>
              <a:rPr lang="pl-PL" i="1" dirty="0"/>
              <a:t> w sprawie </a:t>
            </a:r>
            <a:r>
              <a:rPr lang="pl-PL" i="1" dirty="0" err="1"/>
              <a:t>natyhmiastowej</a:t>
            </a:r>
            <a:r>
              <a:rPr lang="pl-PL" i="1" dirty="0"/>
              <a:t> </a:t>
            </a:r>
            <a:r>
              <a:rPr lang="pl-PL" i="1" dirty="0" err="1"/>
              <a:t>futuryzacji</a:t>
            </a:r>
            <a:r>
              <a:rPr lang="pl-PL" i="1" dirty="0"/>
              <a:t> </a:t>
            </a:r>
            <a:r>
              <a:rPr lang="pl-PL" i="1" dirty="0" err="1"/>
              <a:t>żyća</a:t>
            </a:r>
            <a:r>
              <a:rPr lang="pl-PL" i="1" dirty="0"/>
              <a:t> </a:t>
            </a:r>
            <a:r>
              <a:rPr lang="pl-PL" dirty="0"/>
              <a:t>(fragment)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D1F3F9E-D260-F807-7570-C367E6318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229"/>
            <a:ext cx="6554920" cy="6183888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9B3840B-22F5-4EF4-DB56-1A47891A7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361" y="1467013"/>
            <a:ext cx="5296639" cy="425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3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— symbol zastępczy 8" descr="zbliżenie mostu">
            <a:extLst>
              <a:ext uri="{FF2B5EF4-FFF2-40B4-BE49-F238E27FC236}">
                <a16:creationId xmlns:a16="http://schemas.microsoft.com/office/drawing/2014/main" id="{2EC47CED-7A85-4080-9C7C-3921E48924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7082" r="17082"/>
          <a:stretch/>
        </p:blipFill>
        <p:spPr>
          <a:xfrm>
            <a:off x="5888038" y="533400"/>
            <a:ext cx="5541962" cy="5611813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E79B3A2-3FD1-5FA1-67F9-4C92FD0D2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52" y="0"/>
            <a:ext cx="4522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068DDB2-E2B8-97D3-1C9F-01C85D80A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441" y="422787"/>
            <a:ext cx="7641559" cy="280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34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9B4CFCBE-BB42-3667-D6D5-E5DB155E1C39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411726" y="1151928"/>
            <a:ext cx="11544299" cy="553997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l-PL" altLang="pl-PL" sz="2400" b="1" dirty="0">
                <a:solidFill>
                  <a:srgbClr val="0A0A0A"/>
                </a:solidFill>
                <a:latin typeface="Google Sans"/>
              </a:rPr>
              <a:t>f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uturystyczny zachwyt techniką, 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tempem życia, nowymi wynalazkami i komunikacją.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l-PL" altLang="pl-PL" sz="2400" b="1" dirty="0">
                <a:solidFill>
                  <a:srgbClr val="0A0A0A"/>
                </a:solidFill>
                <a:latin typeface="Google Sans"/>
              </a:rPr>
              <a:t>r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ewolucja językowa, </a:t>
            </a:r>
            <a:r>
              <a:rPr kumimoji="0" lang="pl-PL" altLang="pl-PL" sz="240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autor</a:t>
            </a:r>
            <a:r>
              <a:rPr kumimoji="0" lang="pl-PL" altLang="pl-PL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rezygnuje z interpunkcji, używa wielkich liter i licznych neologizmów, np. </a:t>
            </a:r>
            <a:r>
              <a:rPr kumimoji="0" lang="pl-PL" altLang="pl-PL" sz="2400" b="0" i="1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zawiośniało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, </a:t>
            </a:r>
            <a:r>
              <a:rPr kumimoji="0" lang="pl-PL" altLang="pl-PL" sz="2400" b="0" i="1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latopędzi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, </a:t>
            </a:r>
            <a:r>
              <a:rPr kumimoji="0" lang="pl-PL" altLang="pl-PL" sz="2400" b="0" i="1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szeptolesia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l-PL" altLang="pl-PL" sz="2400" dirty="0">
                <a:solidFill>
                  <a:srgbClr val="0A0A0A"/>
                </a:solidFill>
                <a:latin typeface="Google Sans"/>
              </a:rPr>
              <a:t>w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iersz ma naśladować stukot maszyn i telegraficzny zapis, co daje mechaniczną rytmikę.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chaos, brak logiki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l-PL" altLang="pl-PL" sz="2400" dirty="0">
                <a:solidFill>
                  <a:srgbClr val="0A0A0A"/>
                </a:solidFill>
                <a:latin typeface="Google Sans"/>
              </a:rPr>
              <a:t>w</a:t>
            </a: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iersz stanowi zabawę słowem, w której forma (krótkie, urywane frazy) ma odzwierciedlać treść (szybkość XX wieku). </a:t>
            </a:r>
            <a:endParaRPr lang="pl-PL" altLang="pl-PL" sz="2400" dirty="0">
              <a:solidFill>
                <a:srgbClr val="0A0A0A"/>
              </a:solidFill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altLang="pl-PL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symulacja depeszy telegraficznej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pl-PL" altLang="pl-PL" sz="2400" dirty="0">
              <a:solidFill>
                <a:srgbClr val="0A0A0A"/>
              </a:solidFill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l-PL" altLang="pl-PL" sz="2400" dirty="0">
                <a:solidFill>
                  <a:srgbClr val="0A0A0A"/>
                </a:solidFill>
                <a:latin typeface="Google Sans"/>
              </a:rPr>
              <a:t>„Koniec wieku XIX” Tetmajera: postawa dekadencka, kryzys, lęk, bezcelowość działania, klasyczny wiersz stroficzny, uporządkowana interpunkcja, abstrakcyjne pojęcia filozoficzne.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l-PL" altLang="pl-PL" sz="2400" dirty="0">
                <a:solidFill>
                  <a:srgbClr val="0A0A0A"/>
                </a:solidFill>
                <a:latin typeface="Google Sans"/>
              </a:rPr>
              <a:t>„XX wiek” Młodożeńca: witalizm, entuzjazm, nowe możliwości człowieka, brak interpunkcji, neologizmy, język potoczny.</a:t>
            </a:r>
            <a:endParaRPr kumimoji="0" lang="pl-PL" altLang="pl-PL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68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62D0203-1F12-CA54-1EA0-B90DCEDA64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1041965-8C18-ED00-E358-99B3ED642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028CED1-F755-220D-61D2-6CBE77E030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C4EE463-68DF-8936-84B3-CB72FB4CB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E400A17-F264-0DE2-58E9-16BE5459B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071"/>
            <a:ext cx="7435610" cy="674492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EC5E3A5-23AC-59AC-FB58-6CA4C32BE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801" y="713270"/>
            <a:ext cx="4522199" cy="614472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12C3E54C-B72C-8C8B-6E56-2D400D0FC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8701" y="113071"/>
            <a:ext cx="2438740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70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94B98ED-5FCB-10CA-84ED-F6F2FC1AF0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9043" y="2308261"/>
            <a:ext cx="11337822" cy="4417004"/>
          </a:xfrm>
          <a:solidFill>
            <a:schemeClr val="accent5">
              <a:lumMod val="10000"/>
              <a:lumOff val="90000"/>
            </a:schemeClr>
          </a:solidFill>
        </p:spPr>
        <p:txBody>
          <a:bodyPr/>
          <a:lstStyle/>
          <a:p>
            <a:r>
              <a:rPr lang="pl-PL" b="1" dirty="0"/>
              <a:t>Żyły i nerwy</a:t>
            </a:r>
            <a:r>
              <a:rPr lang="pl-PL" dirty="0"/>
              <a:t> są </a:t>
            </a:r>
            <a:r>
              <a:rPr lang="pl-PL" i="1" dirty="0"/>
              <a:t>„kablowymi zwojami”</a:t>
            </a:r>
            <a:r>
              <a:rPr lang="pl-PL" dirty="0"/>
              <a:t> oraz </a:t>
            </a:r>
            <a:r>
              <a:rPr lang="pl-PL" i="1" dirty="0"/>
              <a:t>„skręconym drutem-przewodem”</a:t>
            </a:r>
            <a:r>
              <a:rPr lang="pl-PL" dirty="0"/>
              <a:t>.</a:t>
            </a:r>
          </a:p>
          <a:p>
            <a:r>
              <a:rPr lang="pl-PL" b="1" dirty="0"/>
              <a:t>Serce</a:t>
            </a:r>
            <a:r>
              <a:rPr lang="pl-PL" dirty="0"/>
              <a:t> to </a:t>
            </a:r>
            <a:r>
              <a:rPr lang="pl-PL" i="1" dirty="0"/>
              <a:t>„akumulator”</a:t>
            </a:r>
            <a:r>
              <a:rPr lang="pl-PL" dirty="0"/>
              <a:t> i </a:t>
            </a:r>
            <a:r>
              <a:rPr lang="pl-PL" i="1" dirty="0"/>
              <a:t>„dynamo-serce”</a:t>
            </a:r>
            <a:r>
              <a:rPr lang="pl-PL" dirty="0"/>
              <a:t>, odpowiedzialne za generowanie energii.</a:t>
            </a:r>
          </a:p>
          <a:p>
            <a:r>
              <a:rPr lang="pl-PL" b="1" dirty="0"/>
              <a:t>Płuca i przepona</a:t>
            </a:r>
            <a:r>
              <a:rPr lang="pl-PL" dirty="0"/>
              <a:t> zyskują miano </a:t>
            </a:r>
            <a:r>
              <a:rPr lang="pl-PL" i="1" dirty="0"/>
              <a:t>„elektrycznych płuc”</a:t>
            </a:r>
            <a:r>
              <a:rPr lang="pl-PL" dirty="0"/>
              <a:t> i </a:t>
            </a:r>
            <a:r>
              <a:rPr lang="pl-PL" i="1" dirty="0"/>
              <a:t>„magnetycznej przepony”</a:t>
            </a:r>
            <a:r>
              <a:rPr lang="pl-PL" dirty="0"/>
              <a:t>.</a:t>
            </a:r>
          </a:p>
          <a:p>
            <a:r>
              <a:rPr lang="pl-PL" b="1" dirty="0"/>
              <a:t>Mózg</a:t>
            </a:r>
            <a:r>
              <a:rPr lang="pl-PL" dirty="0"/>
              <a:t> to centrala, </a:t>
            </a:r>
            <a:r>
              <a:rPr lang="pl-PL" i="1" dirty="0"/>
              <a:t>„telefon mego mózgu”</a:t>
            </a:r>
          </a:p>
          <a:p>
            <a:r>
              <a:rPr lang="pl-PL" i="1" dirty="0"/>
              <a:t>„zmiłuj się nade mną moje serce”</a:t>
            </a:r>
            <a:r>
              <a:rPr lang="pl-PL" dirty="0"/>
              <a:t> niczym modlitewne zawołania, bóstwem staje się </a:t>
            </a:r>
            <a:r>
              <a:rPr lang="pl-PL" b="1" dirty="0"/>
              <a:t>witalność, ruch i biologiczno-techniczne funkcjonowanie</a:t>
            </a:r>
            <a:r>
              <a:rPr lang="pl-PL" dirty="0"/>
              <a:t> </a:t>
            </a:r>
          </a:p>
          <a:p>
            <a:r>
              <a:rPr lang="pl-PL" b="1" dirty="0"/>
              <a:t>poezja wizualna:</a:t>
            </a:r>
            <a:r>
              <a:rPr lang="pl-PL" dirty="0"/>
              <a:t> specyficzny kształt (podzielony m.in. pionową kreską). Trzy segmenty tekstu odpowiadają </a:t>
            </a:r>
            <a:r>
              <a:rPr lang="pl-PL" b="1" dirty="0"/>
              <a:t>schematycznemu rysunkowi ludzkiego ciała</a:t>
            </a:r>
            <a:r>
              <a:rPr lang="pl-PL" dirty="0"/>
              <a:t> . </a:t>
            </a:r>
          </a:p>
          <a:p>
            <a:r>
              <a:rPr lang="pl-PL" b="1" dirty="0"/>
              <a:t>Onomatopeje i rytm maszynowy:</a:t>
            </a:r>
            <a:r>
              <a:rPr lang="pl-PL" dirty="0"/>
              <a:t> Powtórzenia słów </a:t>
            </a:r>
            <a:r>
              <a:rPr lang="pl-PL" i="1" dirty="0"/>
              <a:t>„raz </a:t>
            </a:r>
            <a:r>
              <a:rPr lang="pl-PL" i="1" dirty="0" err="1"/>
              <a:t>raz</a:t>
            </a:r>
            <a:r>
              <a:rPr lang="pl-PL" i="1" dirty="0"/>
              <a:t> </a:t>
            </a:r>
            <a:r>
              <a:rPr lang="pl-PL" i="1" dirty="0" err="1"/>
              <a:t>raz</a:t>
            </a:r>
            <a:r>
              <a:rPr lang="pl-PL" i="1" dirty="0"/>
              <a:t>”</a:t>
            </a:r>
            <a:r>
              <a:rPr lang="pl-PL" dirty="0"/>
              <a:t>, </a:t>
            </a:r>
            <a:r>
              <a:rPr lang="pl-PL" i="1" dirty="0"/>
              <a:t>„dwa </a:t>
            </a:r>
            <a:r>
              <a:rPr lang="pl-PL" i="1" dirty="0" err="1"/>
              <a:t>dwa</a:t>
            </a:r>
            <a:r>
              <a:rPr lang="pl-PL" i="1" dirty="0"/>
              <a:t> </a:t>
            </a:r>
            <a:r>
              <a:rPr lang="pl-PL" i="1" dirty="0" err="1"/>
              <a:t>dwa</a:t>
            </a:r>
            <a:r>
              <a:rPr lang="pl-PL" i="1" dirty="0"/>
              <a:t>”</a:t>
            </a:r>
            <a:r>
              <a:rPr lang="pl-PL" dirty="0"/>
              <a:t>, </a:t>
            </a:r>
            <a:r>
              <a:rPr lang="pl-PL" i="1" dirty="0"/>
              <a:t>„trzy </a:t>
            </a:r>
            <a:r>
              <a:rPr lang="pl-PL" i="1" dirty="0" err="1"/>
              <a:t>trzy</a:t>
            </a:r>
            <a:r>
              <a:rPr lang="pl-PL" i="1" dirty="0"/>
              <a:t> </a:t>
            </a:r>
            <a:r>
              <a:rPr lang="pl-PL" i="1" dirty="0" err="1"/>
              <a:t>trzy</a:t>
            </a:r>
            <a:r>
              <a:rPr lang="pl-PL" i="1" dirty="0"/>
              <a:t>”</a:t>
            </a:r>
            <a:r>
              <a:rPr lang="pl-PL" dirty="0"/>
              <a:t> imitują </a:t>
            </a:r>
            <a:r>
              <a:rPr lang="pl-PL" b="1" dirty="0"/>
              <a:t>taktowny ruch tłoków</a:t>
            </a:r>
            <a:r>
              <a:rPr lang="pl-PL" dirty="0"/>
              <a:t>, miarowe bicie serca oraz mechaniczny odgłos pracującej fabryki.</a:t>
            </a:r>
          </a:p>
          <a:p>
            <a:r>
              <a:rPr lang="pl-PL" b="1" dirty="0"/>
              <a:t>Ortografia fonetyczna </a:t>
            </a:r>
            <a:r>
              <a:rPr lang="pl-PL" dirty="0"/>
              <a:t>(np. </a:t>
            </a:r>
            <a:r>
              <a:rPr lang="pl-PL" i="1" dirty="0" err="1"/>
              <a:t>ćała</a:t>
            </a:r>
            <a:r>
              <a:rPr lang="pl-PL" dirty="0"/>
              <a:t>, </a:t>
            </a:r>
            <a:r>
              <a:rPr lang="pl-PL" i="1" dirty="0" err="1"/>
              <a:t>muzg</a:t>
            </a:r>
            <a:r>
              <a:rPr lang="pl-PL" dirty="0"/>
              <a:t>, </a:t>
            </a:r>
            <a:r>
              <a:rPr lang="pl-PL" i="1" dirty="0" err="1"/>
              <a:t>moih</a:t>
            </a:r>
            <a:r>
              <a:rPr lang="pl-PL" dirty="0"/>
              <a:t>, </a:t>
            </a:r>
            <a:r>
              <a:rPr lang="pl-PL" i="1" dirty="0" err="1"/>
              <a:t>pszewud</a:t>
            </a:r>
            <a:r>
              <a:rPr lang="pl-PL" dirty="0"/>
              <a:t>) były elementem futurystycznego buntu przeciwko tradycji, zasadom akademickim i sztywnym regułom językowym. </a:t>
            </a:r>
          </a:p>
          <a:p>
            <a:br>
              <a:rPr lang="pl-PL" dirty="0"/>
            </a:b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9907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731FA43-C5AA-6CAB-5067-E00980B2DA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3F408A0-4635-EEA4-0630-8126CADA88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0841A468-9102-47B7-A1D1-6D643DACE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3D575F27-B26F-6EC1-0D69-BC5108D0C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287DC8C-5C0D-959A-B816-BEBBB88B8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50" y="261495"/>
            <a:ext cx="11288700" cy="633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57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A8F6407-012E-1931-5B27-425BFCBAC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49" y="3284152"/>
            <a:ext cx="6605046" cy="347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EB0F900-6988-03A4-8153-07752BC26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49" y="95088"/>
            <a:ext cx="7489301" cy="3107806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F77E372-A51A-2E47-D2DB-19F883C6F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690" y="0"/>
            <a:ext cx="2446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471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C933408-8F54-CDA4-48E3-E333D393F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4306"/>
            <a:ext cx="5480405" cy="438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8BD0C9F-7670-D745-F6CF-B181E85E8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22552"/>
            <a:ext cx="5865830" cy="423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231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9F802D3-C05A-4DE9-5C40-54363E728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00" y="0"/>
            <a:ext cx="6257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B9F5764-EAB4-CAAD-134A-6C73739C8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737" y="1394058"/>
            <a:ext cx="4254709" cy="283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C0A0CE7-BFBA-433D-D7DD-6B5605C075ED}"/>
              </a:ext>
            </a:extLst>
          </p:cNvPr>
          <p:cNvSpPr txBox="1"/>
          <p:nvPr/>
        </p:nvSpPr>
        <p:spPr>
          <a:xfrm>
            <a:off x="8249264" y="420897"/>
            <a:ext cx="4048377" cy="4250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A0A0A"/>
                </a:solidFill>
                <a:latin typeface="Google Sans"/>
              </a:rPr>
              <a:t>b</a:t>
            </a:r>
            <a:r>
              <a:rPr lang="pl-PL" b="1" i="0" dirty="0">
                <a:solidFill>
                  <a:srgbClr val="0A0A0A"/>
                </a:solidFill>
                <a:effectLst/>
                <a:latin typeface="Google Sans"/>
              </a:rPr>
              <a:t>unt i afirmacja nowoczesności</a:t>
            </a:r>
            <a:r>
              <a:rPr lang="pl-PL" b="1" dirty="0">
                <a:solidFill>
                  <a:srgbClr val="0A0A0A"/>
                </a:solidFill>
                <a:latin typeface="Google Sans"/>
              </a:rPr>
              <a:t>, </a:t>
            </a:r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piłka nożna staje się symbolem nowego życia, ruchu i energii</a:t>
            </a:r>
          </a:p>
          <a:p>
            <a:pPr algn="l">
              <a:lnSpc>
                <a:spcPts val="1800"/>
              </a:lnSpc>
            </a:pPr>
            <a:endParaRPr lang="pl-PL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A0A0A"/>
                </a:solidFill>
                <a:latin typeface="Google Sans"/>
              </a:rPr>
              <a:t>s</a:t>
            </a:r>
            <a:r>
              <a:rPr lang="pl-PL" b="1" i="0" dirty="0">
                <a:solidFill>
                  <a:srgbClr val="0A0A0A"/>
                </a:solidFill>
                <a:effectLst/>
                <a:latin typeface="Google Sans"/>
              </a:rPr>
              <a:t>akralizacja futuryzmu,</a:t>
            </a:r>
            <a:r>
              <a:rPr lang="pl-P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język religijny ("wszystkich świętych", "kołatam") z tematyką sportową i techniczną, obraz nowego, "zmechanizowanego nieba</a:t>
            </a:r>
          </a:p>
          <a:p>
            <a:pPr algn="l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pl-PL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A0A0A"/>
                </a:solidFill>
                <a:latin typeface="Google Sans"/>
              </a:rPr>
              <a:t>z</a:t>
            </a:r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iemia</a:t>
            </a:r>
            <a:r>
              <a:rPr lang="pl-PL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staje się areną dla "wszystkich ludzi z całego świata", co podkreśla uniwersalność futuryzmu</a:t>
            </a:r>
            <a:endParaRPr lang="pl-PL" dirty="0">
              <a:solidFill>
                <a:srgbClr val="0A0A0A"/>
              </a:solidFill>
              <a:latin typeface="Google Sans"/>
            </a:endParaRPr>
          </a:p>
          <a:p>
            <a:pPr algn="l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pl-PL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 algn="l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0A0A0A"/>
                </a:solidFill>
                <a:latin typeface="Google Sans"/>
              </a:rPr>
              <a:t>d</a:t>
            </a:r>
            <a:r>
              <a:rPr lang="pl-PL" b="1" i="0" dirty="0">
                <a:solidFill>
                  <a:srgbClr val="0A0A0A"/>
                </a:solidFill>
                <a:effectLst/>
                <a:latin typeface="Google Sans"/>
              </a:rPr>
              <a:t>ynamizm i chaos:</a:t>
            </a:r>
            <a:r>
              <a:rPr lang="pl-PL" b="0" i="0" dirty="0">
                <a:solidFill>
                  <a:srgbClr val="0A0A0A"/>
                </a:solidFill>
                <a:effectLst/>
                <a:latin typeface="Google Sans"/>
              </a:rPr>
              <a:t> styl wiersza charakteryzuje się gwałtownością, użyciem dynamicznych czasowników i obrazów, co oddaje przyspieszone tempo nowoczesnego świata</a:t>
            </a:r>
          </a:p>
        </p:txBody>
      </p:sp>
    </p:spTree>
    <p:extLst>
      <p:ext uri="{BB962C8B-B14F-4D97-AF65-F5344CB8AC3E}">
        <p14:creationId xmlns:p14="http://schemas.microsoft.com/office/powerpoint/2010/main" val="4000419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6815B97-631B-486B-4EA5-D9AA09B9F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23" y="0"/>
            <a:ext cx="8648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69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E4849B15-BC67-C6CB-A963-B03093353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8993"/>
            <a:ext cx="12083845" cy="386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7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D3CCE66-53B0-275C-6119-37B889923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3" y="0"/>
            <a:ext cx="4999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68529E3-5774-AD8A-C1E1-943CFF227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300" y="0"/>
            <a:ext cx="3761733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F7C99D8-A56A-D384-1B3A-DE45FE7EB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598" y="2471289"/>
            <a:ext cx="3025402" cy="237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21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4614E695-7DAC-B02C-AF1B-C77A9C11C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61" y="80387"/>
            <a:ext cx="10732695" cy="677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89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35FB7ABA-9CBB-A769-2809-A76C70DDB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3651" y="0"/>
            <a:ext cx="5788349" cy="665755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2AB86DA-8CF0-1227-BDB8-BD5F9605F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022"/>
            <a:ext cx="5367946" cy="598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3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2912643-3264-C6AE-D803-51EC0E2B0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39"/>
            <a:ext cx="7867647" cy="670176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9B2A70D-EE7B-A8BA-D08B-93753D513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802" y="22268"/>
            <a:ext cx="2644369" cy="68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06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573CF64-B6D0-2AF8-0696-2B805849C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93441" cy="6858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FF8F837-4930-E87F-B5A0-81287D3D1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468" y="382165"/>
            <a:ext cx="3180532" cy="423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04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Geometric Presentation">
      <a:dk1>
        <a:sysClr val="windowText" lastClr="000000"/>
      </a:dk1>
      <a:lt1>
        <a:sysClr val="window" lastClr="FFFFFF"/>
      </a:lt1>
      <a:dk2>
        <a:srgbClr val="44546A"/>
      </a:dk2>
      <a:lt2>
        <a:srgbClr val="ACCBF9"/>
      </a:lt2>
      <a:accent1>
        <a:srgbClr val="5C83C4"/>
      </a:accent1>
      <a:accent2>
        <a:srgbClr val="2C599D"/>
      </a:accent2>
      <a:accent3>
        <a:srgbClr val="1A3B70"/>
      </a:accent3>
      <a:accent4>
        <a:srgbClr val="FA6F1A"/>
      </a:accent4>
      <a:accent5>
        <a:srgbClr val="11224E"/>
      </a:accent5>
      <a:accent6>
        <a:srgbClr val="9D90A0"/>
      </a:accent6>
      <a:hlink>
        <a:srgbClr val="9454C3"/>
      </a:hlink>
      <a:folHlink>
        <a:srgbClr val="3EBBF0"/>
      </a:folHlink>
    </a:clrScheme>
    <a:fontScheme name="Custom 147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49603284_TF16411253_Win32" id="{48A7DC22-2EC5-436D-A5A6-D56E9DD3B27B}" vid="{47F6EDAE-1D4E-4DD4-ACF2-943191F286A5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EA9014-ED64-4558-B1E1-D03F0EE32BE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5D99ABA-76CE-4A8E-B5F0-C051B96628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9EB750-A6DA-4BE8-B87B-FC499FE733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 geometryczna</Template>
  <TotalTime>169</TotalTime>
  <Words>665</Words>
  <Application>Microsoft Office PowerPoint</Application>
  <PresentationFormat>Panoramiczny</PresentationFormat>
  <Paragraphs>58</Paragraphs>
  <Slides>22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Google Sans</vt:lpstr>
      <vt:lpstr>Times New Roman</vt:lpstr>
      <vt:lpstr>Wingdings</vt:lpstr>
      <vt:lpstr>Motyw pakietu Office</vt:lpstr>
      <vt:lpstr>Futuryzm –  w stronę eksperymentu  i prowokacji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5</cp:revision>
  <dcterms:created xsi:type="dcterms:W3CDTF">2026-03-11T12:22:37Z</dcterms:created>
  <dcterms:modified xsi:type="dcterms:W3CDTF">2026-05-15T20:21:01Z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