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8"/>
  </p:notesMasterIdLst>
  <p:handoutMasterIdLst>
    <p:handoutMasterId r:id="rId19"/>
  </p:handoutMasterIdLst>
  <p:sldIdLst>
    <p:sldId id="259" r:id="rId5"/>
    <p:sldId id="262" r:id="rId6"/>
    <p:sldId id="263" r:id="rId7"/>
    <p:sldId id="265" r:id="rId8"/>
    <p:sldId id="264" r:id="rId9"/>
    <p:sldId id="266" r:id="rId10"/>
    <p:sldId id="267" r:id="rId11"/>
    <p:sldId id="270" r:id="rId12"/>
    <p:sldId id="269" r:id="rId13"/>
    <p:sldId id="268" r:id="rId14"/>
    <p:sldId id="272" r:id="rId15"/>
    <p:sldId id="273" r:id="rId16"/>
    <p:sldId id="271" r:id="rId17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3" autoAdjust="0"/>
  </p:normalViewPr>
  <p:slideViewPr>
    <p:cSldViewPr snapToGrid="0">
      <p:cViewPr varScale="1">
        <p:scale>
          <a:sx n="106" d="100"/>
          <a:sy n="106" d="100"/>
        </p:scale>
        <p:origin x="79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9" d="100"/>
          <a:sy n="89" d="100"/>
        </p:scale>
        <p:origin x="279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68868AF-C95C-4664-A930-2A052D9A0BAF}" type="datetime1">
              <a:rPr lang="pl-PL" smtClean="0"/>
              <a:t>05.11.2025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DCC7757-6264-420F-9201-02E9A21CB7A0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4295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32B2A28-C1EC-4DAC-97A0-DC7A8773ABDF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dirty="0"/>
              <a:t>Edytuj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AD115C9-E24C-4512-AA8B-319BB49F77B5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125624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AD115C9-E24C-4512-AA8B-319BB49F77B5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1518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 rtlCol="0"/>
          <a:lstStyle>
            <a:lvl1pPr algn="ctr" rtl="0">
              <a:defRPr sz="44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noProof="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8670F1-D189-4DC9-B0A8-394167A2FA24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1843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 rtlCol="0"/>
          <a:lstStyle>
            <a:lvl1pPr rtl="0"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noProof="0" dirty="0"/>
          </a:p>
        </p:txBody>
      </p:sp>
      <p:sp>
        <p:nvSpPr>
          <p:cNvPr id="8" name="Zawartość — symbol zastępczy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 rtlCol="0"/>
          <a:lstStyle>
            <a:lvl1pPr rtl="0"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5pPr>
            <a:lvl6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6pPr>
            <a:lvl7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7pPr>
            <a:lvl8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8pPr>
            <a:lvl9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8C306F-A233-4885-8210-744B113C9C25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76659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rtlCol="0" anchor="t"/>
          <a:lstStyle>
            <a:lvl1pPr algn="l" rtl="0">
              <a:defRPr sz="4000" b="1" i="0" cap="all" baseline="0"/>
            </a:lvl1pPr>
          </a:lstStyle>
          <a:p>
            <a:pPr rtl="0"/>
            <a:r>
              <a:rPr lang="pl-PL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rtlCol="0" anchor="b">
            <a:normAutofit/>
          </a:bodyPr>
          <a:lstStyle>
            <a:lvl1pPr marL="0" indent="0" rtl="0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60A834-6A6D-4386-A84A-90B414AB27AE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2865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 rtlCol="0"/>
          <a:lstStyle>
            <a:lvl1pPr rtl="0"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noProof="0" dirty="0"/>
          </a:p>
        </p:txBody>
      </p:sp>
      <p:sp>
        <p:nvSpPr>
          <p:cNvPr id="11" name="Zawartość — symbol zastępczy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 rtlCol="0"/>
          <a:lstStyle>
            <a:lvl1pPr rtl="0"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6pPr>
            <a:lvl7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7pPr>
            <a:lvl8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8pPr>
            <a:lvl9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noProof="0" dirty="0"/>
          </a:p>
        </p:txBody>
      </p:sp>
      <p:sp>
        <p:nvSpPr>
          <p:cNvPr id="13" name="Zawartość — symbol zastępczy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 rtlCol="0"/>
          <a:lstStyle>
            <a:lvl1pPr rtl="0"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defRPr/>
            </a:lvl6pPr>
            <a:lvl7pPr>
              <a:buClr>
                <a:schemeClr val="tx2">
                  <a:lumMod val="50000"/>
                </a:schemeClr>
              </a:buClr>
              <a:defRPr/>
            </a:lvl7pPr>
            <a:lvl8pPr>
              <a:buClr>
                <a:schemeClr val="tx2">
                  <a:lumMod val="50000"/>
                </a:schemeClr>
              </a:buClr>
              <a:defRPr/>
            </a:lvl8pPr>
            <a:lvl9pPr>
              <a:buClr>
                <a:schemeClr val="tx2">
                  <a:lumMod val="50000"/>
                </a:schemeClr>
              </a:buClr>
              <a:defRPr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9BB87F-DC16-474D-95B9-888FC65E888B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577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812800" y="1497204"/>
            <a:ext cx="4978400" cy="677672"/>
          </a:xfrm>
        </p:spPr>
        <p:txBody>
          <a:bodyPr rtlCol="0" anchor="b">
            <a:noAutofit/>
          </a:bodyPr>
          <a:lstStyle>
            <a:lvl1pPr marL="0" indent="0" rtl="0">
              <a:lnSpc>
                <a:spcPct val="80000"/>
              </a:lnSpc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Zawartość — symbol zastępczy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 rtlCol="0"/>
          <a:lstStyle>
            <a:lvl1pPr rtl="0"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noProof="0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400800" y="1497204"/>
            <a:ext cx="4978400" cy="677671"/>
          </a:xfrm>
        </p:spPr>
        <p:txBody>
          <a:bodyPr rtlCol="0" anchor="b">
            <a:noAutofit/>
          </a:bodyPr>
          <a:lstStyle>
            <a:lvl1pPr marL="0" indent="0" rtl="0">
              <a:lnSpc>
                <a:spcPct val="80000"/>
              </a:lnSpc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Zawartość — symbol zastępczy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 rtlCol="0"/>
          <a:lstStyle>
            <a:lvl1pPr rtl="0"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noProof="0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6C1E4A-901A-4ECA-B29A-148C42A1529E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5597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noProof="0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B2D423-DAE7-4122-99F1-35D1E5F280FA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8663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020D6D-C895-4B5F-A62C-579B372657E2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4804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rtlCol="0" anchor="b"/>
          <a:lstStyle>
            <a:lvl1pPr algn="l" rtl="0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noProof="0" dirty="0"/>
          </a:p>
        </p:txBody>
      </p:sp>
      <p:sp>
        <p:nvSpPr>
          <p:cNvPr id="9" name="Zawartość — symbol zastępczy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 rtlCol="0"/>
          <a:lstStyle>
            <a:lvl1pPr rtl="0"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 rtlCol="0">
            <a:normAutofit/>
          </a:bodyPr>
          <a:lstStyle>
            <a:lvl1pPr marL="0" indent="0" rtl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4788B7-B191-4BFA-8001-3B7ADBCFDEDB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77180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rtlCol="0" anchor="b"/>
          <a:lstStyle>
            <a:lvl1pPr algn="l" rtl="0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noProof="0" dirty="0"/>
          </a:p>
        </p:txBody>
      </p:sp>
      <p:sp>
        <p:nvSpPr>
          <p:cNvPr id="10" name="Obraz — symbol zastępczy 9" descr="Pusty symbol zastępczy pozwalający dodać obraz. Kliknij symbol zastępczy i wybierz obraz, który chcesz dodać"/>
          <p:cNvSpPr>
            <a:spLocks noGrp="1"/>
          </p:cNvSpPr>
          <p:nvPr>
            <p:ph type="pic" sz="quarter" idx="13"/>
          </p:nvPr>
        </p:nvSpPr>
        <p:spPr>
          <a:xfrm>
            <a:off x="6301232" y="1539240"/>
            <a:ext cx="4431538" cy="327279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 rtlCol="0">
            <a:normAutofit/>
          </a:bodyPr>
          <a:lstStyle>
            <a:lvl1pPr marL="0" indent="0" rtl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97A4F91-1AC2-4109-B96A-8F047A51CC1F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36283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0C9286-2DA2-4860-B9A0-E05573BE642E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42967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 rtlCol="0"/>
          <a:lstStyle>
            <a:lvl1pPr rtl="0"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CAD514-2834-4D70-9A5E-F610D525BB42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7053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rtl="0"/>
            <a:r>
              <a:rPr lang="pl-PL" dirty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strike="noStrike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46829905-F148-4374-B915-9D981B90C228}" type="datetime1">
              <a:rPr lang="pl-PL" noProof="0" smtClean="0"/>
              <a:t>05.11.2025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401CF334-2D5C-4859-84A6-CA7E6E43FAEB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420169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cap="all" spc="50" baseline="0">
          <a:solidFill>
            <a:schemeClr val="tx2">
              <a:lumMod val="50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pl-PL" dirty="0"/>
              <a:t>Poeta – kapłan sztuki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pl-PL" dirty="0"/>
              <a:t>„Confiteor”</a:t>
            </a:r>
          </a:p>
        </p:txBody>
      </p:sp>
    </p:spTree>
    <p:extLst>
      <p:ext uri="{BB962C8B-B14F-4D97-AF65-F5344CB8AC3E}">
        <p14:creationId xmlns:p14="http://schemas.microsoft.com/office/powerpoint/2010/main" val="386644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A5CDA1-145C-41B3-29D8-C22CC43CE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484" y="-221921"/>
            <a:ext cx="9016180" cy="1455174"/>
          </a:xfrm>
        </p:spPr>
        <p:txBody>
          <a:bodyPr/>
          <a:lstStyle/>
          <a:p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Kult sztuki, nadanie jej rangi sacrum -&gt; mit artysty jako wyjątkowej indywidualności, obdarzonej szczególnymi predyspozycjami \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382447B-AE03-42F7-91EE-30EA85ECD289}"/>
              </a:ext>
            </a:extLst>
          </p:cNvPr>
          <p:cNvSpPr txBox="1"/>
          <p:nvPr/>
        </p:nvSpPr>
        <p:spPr>
          <a:xfrm>
            <a:off x="216310" y="3200583"/>
            <a:ext cx="9235767" cy="353943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-rozkwit kultury popularnej, artyści więc dostosowywali się do praw rynku, uzależnili się od tych, nad którymi, w swoim mniemaniu, górowali duchowo i intelektualnie;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-artyści nie chcieli się dostosowywać, towarzyszyło im poczucie samotności, cierpienia, wykluczenia;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-schopenhauerowska koncepcja losu człowieka skazanego na nieustanne cierpienie. Sztuka jako antidotum na to cierpienie. 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-konflikt między artystą a filistrem jako temat literacki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D1FA64-F943-3934-A12E-002427D17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787" y="-17872"/>
            <a:ext cx="2462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B5FA1E7-CAC3-988D-F3B9-E605E79E4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536" y="1526906"/>
            <a:ext cx="2848373" cy="16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C2DC93-00D8-03AD-779D-A530A3B13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274638"/>
            <a:ext cx="10566400" cy="114300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21CE63-90ED-CD25-F125-A3F6E4589B6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B52E9B5-BE84-071E-44BA-5BD72E136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7" y="0"/>
            <a:ext cx="5897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0684B95-0075-2C87-56DF-D4154828A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7" y="0"/>
            <a:ext cx="5889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91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273D74-7D81-717A-27A8-16D26025A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Porozmawiajmy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90F412-FA7E-9DAE-B9C3-DFD37684B8C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l-PL" dirty="0"/>
              <a:t>jaką wizję sztuki postuluje artysta, a jaką neguje?</a:t>
            </a:r>
          </a:p>
          <a:p>
            <a:r>
              <a:rPr lang="pl-PL" dirty="0"/>
              <a:t>kim jest artysta?</a:t>
            </a:r>
          </a:p>
          <a:p>
            <a:r>
              <a:rPr lang="pl-PL" dirty="0"/>
              <a:t>kategoryczny i radykalny ton</a:t>
            </a:r>
          </a:p>
          <a:p>
            <a:r>
              <a:rPr lang="pl-PL" dirty="0"/>
              <a:t>Wizja artysty – Młoda Polska, romantyzm i pozytywizm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0C0DCE6-B96A-1A2A-DC60-D3A3ECFD2D4F}"/>
              </a:ext>
            </a:extLst>
          </p:cNvPr>
          <p:cNvSpPr txBox="1"/>
          <p:nvPr/>
        </p:nvSpPr>
        <p:spPr>
          <a:xfrm>
            <a:off x="226142" y="6052389"/>
            <a:ext cx="11582399" cy="646331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0A0A0A"/>
                </a:solidFill>
                <a:effectLst/>
                <a:latin typeface="Google Sans"/>
              </a:rPr>
              <a:t>*idealizacja twórcy – natchniony kapłan sztuki</a:t>
            </a:r>
            <a:endParaRPr lang="pl-PL" dirty="0">
              <a:solidFill>
                <a:srgbClr val="0A0A0A"/>
              </a:solidFill>
              <a:latin typeface="Google Sans"/>
            </a:endParaRPr>
          </a:p>
          <a:p>
            <a:r>
              <a:rPr lang="pl-PL" b="0" i="0" dirty="0">
                <a:solidFill>
                  <a:srgbClr val="0A0A0A"/>
                </a:solidFill>
                <a:effectLst/>
                <a:latin typeface="Google Sans"/>
              </a:rPr>
              <a:t>*wykluczony, cierpiący dekadent, znajdujący ukojenie jedynie w akcie twórczym lub kontemplacji natury i sztuki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505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54D80C-AD21-A374-7144-3374C59198B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5A9F0BF-7DFA-F217-4803-0700EDC80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864" y="0"/>
            <a:ext cx="9006136" cy="221842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618E155-791C-F9C1-5C0B-C97BFE268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936" y="2261419"/>
            <a:ext cx="7983064" cy="455358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40A6893-3A8E-19A2-B69D-D5707AB41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535" y="3033211"/>
            <a:ext cx="4870245" cy="1143000"/>
          </a:xfrm>
        </p:spPr>
        <p:txBody>
          <a:bodyPr/>
          <a:lstStyle/>
          <a:p>
            <a:r>
              <a:rPr lang="pl-PL" dirty="0"/>
              <a:t>Nowa wizja sztuki i artysty</a:t>
            </a:r>
          </a:p>
        </p:txBody>
      </p:sp>
    </p:spTree>
    <p:extLst>
      <p:ext uri="{BB962C8B-B14F-4D97-AF65-F5344CB8AC3E}">
        <p14:creationId xmlns:p14="http://schemas.microsoft.com/office/powerpoint/2010/main" val="20842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4E9BCF-1762-96C7-CAE4-F9C4E3422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więcej…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FEB760-62E8-7ABB-151D-B37C581B55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9084" y="1417638"/>
            <a:ext cx="11379200" cy="5498690"/>
          </a:xfrm>
        </p:spPr>
        <p:txBody>
          <a:bodyPr>
            <a:normAutofit fontScale="85000" lnSpcReduction="10000"/>
          </a:bodyPr>
          <a:lstStyle/>
          <a:p>
            <a:r>
              <a:rPr lang="pl-PL" dirty="0"/>
              <a:t>polemika z założeniami romantyzmu i pozytywizmu – twórcy romantyczni pisali wiersze patriotyczne, mające służyć pokrzepieniu serc, a pozytywiści stworzyli ideę sztuki utylitarnej, propagującej konkretne postawy społeczne, pracę na rzecz wspólnego dobra.</a:t>
            </a:r>
          </a:p>
          <a:p>
            <a:r>
              <a:rPr lang="pl-PL" dirty="0"/>
              <a:t>sztuka powinna ukazywać to, co jest najbliższe duszy, nie należy dzielić tematów na złe lub dobre, ale po prostu o nich pisać</a:t>
            </a:r>
          </a:p>
          <a:p>
            <a:r>
              <a:rPr lang="pl-PL" dirty="0"/>
              <a:t>zadaniem artysty jest odtwarzanie stanu swojej duszy, przez energię wkładaną w proces tworzenia</a:t>
            </a:r>
          </a:p>
          <a:p>
            <a:r>
              <a:rPr lang="pl-PL" dirty="0"/>
              <a:t>sztuka to wartość sama </a:t>
            </a:r>
            <a:r>
              <a:rPr lang="pl-PL"/>
              <a:t>w sobie</a:t>
            </a:r>
            <a:endParaRPr lang="pl-PL" dirty="0"/>
          </a:p>
          <a:p>
            <a:r>
              <a:rPr lang="pl-PL" dirty="0"/>
              <a:t>Zerwanie z ideą powszechnego dostępu do sztuki – ubodzy potrzebują chleba, a nie twórczości artystycznej</a:t>
            </a:r>
          </a:p>
          <a:p>
            <a:r>
              <a:rPr lang="pl-PL" dirty="0"/>
              <a:t>świętokradztwem jest obniżanie jakości sztuki, aby stała się bardziej dostępna</a:t>
            </a:r>
          </a:p>
          <a:p>
            <a:r>
              <a:rPr lang="pl-PL" dirty="0"/>
              <a:t>sztuka jest religią, a artysta kapłanem, który posiada wyjątkową moc, co stawia go ponad społeczeństwem</a:t>
            </a:r>
          </a:p>
          <a:p>
            <a:r>
              <a:rPr lang="pl-PL" dirty="0"/>
              <a:t>artysta nie musi przestrzegać żadnych praw i zasad, jest święty i czysty, ponieważ odtwarza stan swojej duszy</a:t>
            </a:r>
          </a:p>
          <a:p>
            <a:r>
              <a:rPr lang="pl-PL" dirty="0"/>
              <a:t>artysta nie szuka popularności, nie marzy o szerokim gronie odbiorców, nie zważa na niezrozumienie ze strony otoczenia, ponieważ doskonale wie, co tworzy i jaką wartość mają jego utwory</a:t>
            </a:r>
          </a:p>
          <a:p>
            <a:r>
              <a:rPr lang="pl-PL" dirty="0"/>
              <a:t>należy tworzyć bez żadnych ograniczeń, nie obawiać się kontrowersyjnej tematyki</a:t>
            </a:r>
          </a:p>
        </p:txBody>
      </p:sp>
    </p:spTree>
    <p:extLst>
      <p:ext uri="{BB962C8B-B14F-4D97-AF65-F5344CB8AC3E}">
        <p14:creationId xmlns:p14="http://schemas.microsoft.com/office/powerpoint/2010/main" val="418291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3C9DDE-4B3C-21EB-3881-F30A87974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B98C33-5CBF-D82B-79CD-ABC97FBDCD0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920E676-88C5-0D08-FD4F-FCF08089D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488"/>
            <a:ext cx="12192000" cy="642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65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315C6A-5608-84BD-B9B5-D186E2C58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Porozmawiajmy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AE9AD3-8E9A-45A5-62D0-13D0EEE1446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l-PL" dirty="0"/>
              <a:t>Porównaj albatrosa w powietrzu i albatrosa na pokładzie</a:t>
            </a:r>
          </a:p>
          <a:p>
            <a:r>
              <a:rPr lang="pl-PL" dirty="0"/>
              <a:t>Potykanie się o własne skrzydła</a:t>
            </a:r>
          </a:p>
          <a:p>
            <a:r>
              <a:rPr lang="pl-PL" dirty="0"/>
              <a:t>Porównanie do artysty – omów </a:t>
            </a:r>
          </a:p>
          <a:p>
            <a:endParaRPr lang="pl-PL" dirty="0"/>
          </a:p>
        </p:txBody>
      </p:sp>
      <p:pic>
        <p:nvPicPr>
          <p:cNvPr id="5122" name="Picture 2" descr="52. Albatros, ptak nie z tej ziemi - Amadocja">
            <a:extLst>
              <a:ext uri="{FF2B5EF4-FFF2-40B4-BE49-F238E27FC236}">
                <a16:creationId xmlns:a16="http://schemas.microsoft.com/office/drawing/2014/main" id="{E0EF3233-EAB8-02FB-DC40-C55899158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765" y="2379407"/>
            <a:ext cx="6356965" cy="387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54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EDD44E-CDF9-05BA-7CA0-CDF4B094A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58" y="235308"/>
            <a:ext cx="11729883" cy="1143000"/>
          </a:xfrm>
        </p:spPr>
        <p:txBody>
          <a:bodyPr/>
          <a:lstStyle/>
          <a:p>
            <a:r>
              <a:rPr lang="pl-PL" sz="2800" dirty="0"/>
              <a:t> horacjański motyw poety-ptaka; Artysta jako albatros – majestatyczny na niebie, niezdarny na ziemi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4DB373-F952-8D2B-AFE0-AAC5B7FECA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5022492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anegdota z życia żeglarzy – załoga ucieka się do niemoralnej rozrywki – chwytają albatrosy, które w locie wydają się potężne, ale gdy zostają złapane przez człowieka i uwięzione na pokładzie, całkowicie się zmieniają, olbrzymie skrzydła okazują się ciężarem, albatros wciąż się o nie potyka</a:t>
            </a:r>
          </a:p>
          <a:p>
            <a:r>
              <a:rPr lang="pl-PL" dirty="0"/>
              <a:t>marynarze żartują sobie z majestatycznego ptaka i przedrzeźniają jego niezdarne ruchy. Albatros zostaje poniżony i odarty z aury tajemnicy, która otacza go w locie </a:t>
            </a:r>
          </a:p>
          <a:p>
            <a:r>
              <a:rPr lang="pl-PL" b="1" dirty="0"/>
              <a:t>ptak posiada dwoistą naturę, podobnie jak poeta</a:t>
            </a:r>
          </a:p>
          <a:p>
            <a:r>
              <a:rPr lang="pl-PL" dirty="0"/>
              <a:t>niebo – metaforą poezji; artysta najpewniej czuje się w świecie sztuki oraz wzniosłych idei, żyje marzeniami oraz własną wizją rzeczywistości</a:t>
            </a:r>
          </a:p>
          <a:p>
            <a:r>
              <a:rPr lang="pl-PL" dirty="0"/>
              <a:t>poeta jest podziwiany ze względu na swoją twórczość, wydaje się istotą z innego świata, niedostępną dla zwyczajnych ludzi</a:t>
            </a:r>
          </a:p>
          <a:p>
            <a:r>
              <a:rPr lang="pl-PL" dirty="0"/>
              <a:t>poeci jednak również posiadają swoje słabe strony, nie odnajdują się w zwyczajnym, codziennym życiu. w swojej twórczości przedstawiają wzniosłe idee, kształtują własne koncepcje filozoficzne oraz systemy wartości, ale wcielanie ich w życie często okazuje się jednak skomplikowane</a:t>
            </a:r>
          </a:p>
          <a:p>
            <a:r>
              <a:rPr lang="pl-PL" dirty="0"/>
              <a:t> artyści okazują się nieprzystosowani do stąpania po ziemi, co stanowi metaforę codziennego życia. Dobrze czują się wyłącznie w chmurach, koncentrując się na sztuce. </a:t>
            </a:r>
          </a:p>
        </p:txBody>
      </p:sp>
    </p:spTree>
    <p:extLst>
      <p:ext uri="{BB962C8B-B14F-4D97-AF65-F5344CB8AC3E}">
        <p14:creationId xmlns:p14="http://schemas.microsoft.com/office/powerpoint/2010/main" val="412053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4AEB66-D83C-FC79-FC51-44DC301C9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8A9100-CA86-DA23-CC93-E0240B935FC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A1C21F1-C94D-4B58-8A40-7E1EB9D04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404" y="0"/>
            <a:ext cx="3025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753D23D-BECC-D51A-0FC8-639B1CDE0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25" y="0"/>
            <a:ext cx="4016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1237CEEF-0102-ABFE-DF80-88B05378A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68"/>
            <a:ext cx="4853369" cy="398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A293CD92-32FB-3BBB-F83F-584846378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07" y="5897562"/>
            <a:ext cx="4720797" cy="96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50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F52099-4BB3-8A9F-FE8D-644BA7694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Porozmawiajmy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E7B173-CFF6-8EC1-F48A-098E67DFCC4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6154" y="1983658"/>
            <a:ext cx="10566400" cy="4114800"/>
          </a:xfrm>
        </p:spPr>
        <p:txBody>
          <a:bodyPr/>
          <a:lstStyle/>
          <a:p>
            <a:r>
              <a:rPr lang="pl-PL" dirty="0"/>
              <a:t>Obraz artysty – nędza i bogactwo</a:t>
            </a:r>
          </a:p>
          <a:p>
            <a:r>
              <a:rPr lang="pl-PL" dirty="0"/>
              <a:t>Wizerunek filistra</a:t>
            </a:r>
          </a:p>
          <a:p>
            <a:r>
              <a:rPr lang="pl-PL" dirty="0"/>
              <a:t>Sztuka jako ucieczka przed </a:t>
            </a:r>
          </a:p>
          <a:p>
            <a:pPr marL="0" indent="0">
              <a:buNone/>
            </a:pPr>
            <a:r>
              <a:rPr lang="pl-PL" dirty="0"/>
              <a:t>bólem egzystencjalnym?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D60CE09-786C-DD19-DF35-9CA518E83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735" y="1290449"/>
            <a:ext cx="6452044" cy="503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018749-2C5E-3401-D1B0-D17C2E0E3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-295633"/>
            <a:ext cx="10566400" cy="1143000"/>
          </a:xfrm>
        </p:spPr>
        <p:txBody>
          <a:bodyPr/>
          <a:lstStyle/>
          <a:p>
            <a:r>
              <a:rPr lang="pl-PL" dirty="0"/>
              <a:t>wyraz uwielbienia dla sztuki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DA61D4F-4DDA-B494-D6D2-B6C1F86E6C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47367"/>
            <a:ext cx="12192000" cy="5936891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pesymistyczny nastrój dekadentyzmu, ale podmiot liryczny jest pełen entuzjazmu i przekonany o słuszności poświęcenia życia dla poezji</a:t>
            </a:r>
          </a:p>
          <a:p>
            <a:r>
              <a:rPr lang="pl-PL" dirty="0"/>
              <a:t>artyści zwykle umierają z głodu na ulicy, odarci z godności</a:t>
            </a:r>
          </a:p>
          <a:p>
            <a:r>
              <a:rPr lang="pl-PL" dirty="0"/>
              <a:t>temat filistrów, którzy stanowią przeciwieństwo poetów – skupiają się na pomnażaniu majątku i zaspokajaniu podstawowych potrzeb fizjologicznych, to ludzie ograniczeni, pozbawieni wyższych wartości</a:t>
            </a:r>
          </a:p>
          <a:p>
            <a:r>
              <a:rPr lang="pl-PL" dirty="0"/>
              <a:t>artyści mają w swoim życiu inny cel, wierzą w wieczność sztuki, kierują się dumą, nie dbają o majątki</a:t>
            </a:r>
          </a:p>
          <a:p>
            <a:r>
              <a:rPr lang="pl-PL" dirty="0"/>
              <a:t>brak poparcia dla działalności artystycznej dla korzyści materialnych lub zdobycia popularności w grupie znajomych</a:t>
            </a:r>
          </a:p>
          <a:p>
            <a:r>
              <a:rPr lang="pl-PL" dirty="0"/>
              <a:t>brutalny obraz rzeczywistości, w której żyli XIX-wieczni artyści, bunt przeciwko regułom kapitalistycznego świata</a:t>
            </a:r>
          </a:p>
          <a:p>
            <a:r>
              <a:rPr lang="pl-PL" dirty="0"/>
              <a:t>podmiot liryczny jest świadomy konsekwencji własnych wyborów, zdaje sobie sprawę, że życie artystów dla społeczeństwa jest niewiele warte</a:t>
            </a:r>
          </a:p>
          <a:p>
            <a:r>
              <a:rPr lang="pl-PL" dirty="0"/>
              <a:t>wiara w sens tworzenia sztuki, jej ponadczasowość</a:t>
            </a:r>
          </a:p>
          <a:p>
            <a:r>
              <a:rPr lang="pl-PL" dirty="0"/>
              <a:t>poeta jako jesienny liść, kolorowy i cieszący oko, a jednak skazany na śmierć</a:t>
            </a:r>
          </a:p>
          <a:p>
            <a:r>
              <a:rPr lang="pl-PL" dirty="0"/>
              <a:t>utwór oparty na kontraście między filistrami a artystami, a wykrzyknienie „My artyści!” ma ukazywać wyższość poetów. Jak mówi podmiot liryczny, artyści zostali wyniesieni przez Boga ponad innych, a sam stwórca zapalił w ich sercach ogień umożliwiający tworzenie sztuki. </a:t>
            </a:r>
          </a:p>
          <a:p>
            <a:r>
              <a:rPr lang="pl-PL" dirty="0"/>
              <a:t>artyści nie czerpią satysfakcji z rzeczy przyziemnych, a piękno zastępuje </a:t>
            </a:r>
            <a:r>
              <a:rPr lang="pl-PL"/>
              <a:t>artystom chleb…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037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699192-4CE3-598B-7674-5211911AB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8B38F3-5729-30E5-7050-C0EF6F07B91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5A6F591-FAE8-B2C4-BDBE-1C2DEDEEA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0"/>
            <a:ext cx="7927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31F7AE98-49BC-A012-EC6D-EF46B3A1C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50" y="4253373"/>
            <a:ext cx="398145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44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zablon Ocea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892116_TF03460535" id="{2960E196-709F-486C-85DD-FDADBE1BA063}" vid="{AEB558DD-B4D9-4578-A65E-47FB9FEC5BAB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CF195433-C13C-4992-BB9A-17B0DB253F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D6C63E-22D9-40FD-AF90-6F5632A430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DC6412-8CE7-4C8A-96E9-2669F16D17E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Szablon Ocean</Template>
  <TotalTime>124</TotalTime>
  <Words>803</Words>
  <Application>Microsoft Office PowerPoint</Application>
  <PresentationFormat>Panoramiczny</PresentationFormat>
  <Paragraphs>56</Paragraphs>
  <Slides>13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7" baseType="lpstr">
      <vt:lpstr>Arial</vt:lpstr>
      <vt:lpstr>Google Sans</vt:lpstr>
      <vt:lpstr>Times New Roman</vt:lpstr>
      <vt:lpstr>Szablon Ocean</vt:lpstr>
      <vt:lpstr>Poeta – kapłan sztuki</vt:lpstr>
      <vt:lpstr>Kult sztuki, nadanie jej rangi sacrum -&gt; mit artysty jako wyjątkowej indywidualności, obdarzonej szczególnymi predyspozycjami \</vt:lpstr>
      <vt:lpstr>Prezentacja programu PowerPoint</vt:lpstr>
      <vt:lpstr>Porozmawiajmy</vt:lpstr>
      <vt:lpstr>Nowa wizja sztuki i artysty</vt:lpstr>
      <vt:lpstr>Co więcej…</vt:lpstr>
      <vt:lpstr>Prezentacja programu PowerPoint</vt:lpstr>
      <vt:lpstr>Porozmawiajmy</vt:lpstr>
      <vt:lpstr> horacjański motyw poety-ptaka; Artysta jako albatros – majestatyczny na niebie, niezdarny na ziemi</vt:lpstr>
      <vt:lpstr>Prezentacja programu PowerPoint</vt:lpstr>
      <vt:lpstr>Porozmawiajmy</vt:lpstr>
      <vt:lpstr>wyraz uwielbienia dla sztuki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5</cp:revision>
  <dcterms:created xsi:type="dcterms:W3CDTF">2025-10-31T11:24:27Z</dcterms:created>
  <dcterms:modified xsi:type="dcterms:W3CDTF">2025-11-05T11:27:28Z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