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60"/>
  </p:notesMasterIdLst>
  <p:handoutMasterIdLst>
    <p:handoutMasterId r:id="rId61"/>
  </p:handoutMasterIdLst>
  <p:sldIdLst>
    <p:sldId id="320" r:id="rId5"/>
    <p:sldId id="283" r:id="rId6"/>
    <p:sldId id="284" r:id="rId7"/>
    <p:sldId id="275" r:id="rId8"/>
    <p:sldId id="261" r:id="rId9"/>
    <p:sldId id="257" r:id="rId10"/>
    <p:sldId id="263" r:id="rId11"/>
    <p:sldId id="276" r:id="rId12"/>
    <p:sldId id="258" r:id="rId13"/>
    <p:sldId id="259" r:id="rId14"/>
    <p:sldId id="262" r:id="rId15"/>
    <p:sldId id="264" r:id="rId16"/>
    <p:sldId id="285" r:id="rId17"/>
    <p:sldId id="286" r:id="rId18"/>
    <p:sldId id="287" r:id="rId19"/>
    <p:sldId id="288" r:id="rId20"/>
    <p:sldId id="331" r:id="rId21"/>
    <p:sldId id="332" r:id="rId22"/>
    <p:sldId id="333" r:id="rId23"/>
    <p:sldId id="334" r:id="rId24"/>
    <p:sldId id="267" r:id="rId25"/>
    <p:sldId id="268" r:id="rId26"/>
    <p:sldId id="269" r:id="rId27"/>
    <p:sldId id="270" r:id="rId28"/>
    <p:sldId id="271" r:id="rId29"/>
    <p:sldId id="272" r:id="rId30"/>
    <p:sldId id="273" r:id="rId31"/>
    <p:sldId id="274" r:id="rId32"/>
    <p:sldId id="282" r:id="rId33"/>
    <p:sldId id="277" r:id="rId34"/>
    <p:sldId id="329" r:id="rId35"/>
    <p:sldId id="330" r:id="rId36"/>
    <p:sldId id="278" r:id="rId37"/>
    <p:sldId id="279" r:id="rId38"/>
    <p:sldId id="280" r:id="rId39"/>
    <p:sldId id="281"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25" r:id="rId53"/>
    <p:sldId id="302" r:id="rId54"/>
    <p:sldId id="326" r:id="rId55"/>
    <p:sldId id="327" r:id="rId56"/>
    <p:sldId id="328" r:id="rId57"/>
    <p:sldId id="306" r:id="rId58"/>
    <p:sldId id="307" r:id="rId59"/>
  </p:sldIdLst>
  <p:sldSz cx="12192000" cy="6858000"/>
  <p:notesSz cx="6858000" cy="9144000"/>
  <p:defaultTextStyle>
    <a:defPPr rtl="0">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A1BD55-57CD-466E-0725-B6CBA11E0D12}" name="Lauren Weldy (ALLEGIS GROUP SERVICES)" initials="LW" userId="S::v-lweldy@microsoft.com::07a2285c-a352-4b96-8658-ecc34365c15e" providerId="AD"/>
  <p188:author id="{05079B93-9652-6626-7181-414354FAD15D}" name="Sher Dionisio" initials="SD" userId="Sher Dionisio"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74" autoAdjust="0"/>
  </p:normalViewPr>
  <p:slideViewPr>
    <p:cSldViewPr snapToGrid="0">
      <p:cViewPr varScale="1">
        <p:scale>
          <a:sx n="112" d="100"/>
          <a:sy n="112" d="100"/>
        </p:scale>
        <p:origin x="552" y="96"/>
      </p:cViewPr>
      <p:guideLst>
        <p:guide pos="3840"/>
        <p:guide orient="horz" pos="2160"/>
      </p:guideLst>
    </p:cSldViewPr>
  </p:slideViewPr>
  <p:outlineViewPr>
    <p:cViewPr>
      <p:scale>
        <a:sx n="33" d="100"/>
        <a:sy n="33" d="100"/>
      </p:scale>
      <p:origin x="0" y="6258"/>
    </p:cViewPr>
  </p:outlineViewPr>
  <p:notesTextViewPr>
    <p:cViewPr>
      <p:scale>
        <a:sx n="1" d="1"/>
        <a:sy n="1" d="1"/>
      </p:scale>
      <p:origin x="0" y="0"/>
    </p:cViewPr>
  </p:notesTextViewPr>
  <p:sorterViewPr>
    <p:cViewPr>
      <p:scale>
        <a:sx n="100" d="100"/>
        <a:sy n="100" d="100"/>
      </p:scale>
      <p:origin x="0" y="-58"/>
    </p:cViewPr>
  </p:sorter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dirty="0"/>
          </a:p>
        </p:txBody>
      </p:sp>
      <p:sp>
        <p:nvSpPr>
          <p:cNvPr id="3" name="Data — symbol zastępcz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0EA5F0D-C1DC-412F-A146-DDB3A74B588F}" type="datetimeFigureOut">
              <a:rPr lang="en-US"/>
              <a:t>6/2/2025</a:t>
            </a:fld>
            <a:endParaRPr dirty="0"/>
          </a:p>
        </p:txBody>
      </p:sp>
      <p:sp>
        <p:nvSpPr>
          <p:cNvPr id="4" name="Stopka — symbol zastępczy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dirty="0"/>
          </a:p>
        </p:txBody>
      </p:sp>
      <p:sp>
        <p:nvSpPr>
          <p:cNvPr id="5" name="Numer slajdu — symbol zastępczy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dirty="0"/>
          </a:p>
        </p:txBody>
      </p:sp>
      <p:sp>
        <p:nvSpPr>
          <p:cNvPr id="3" name="Data — symbol zastępcz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8CDE508-72C8-4AB5-AA9C-1584D31690E0}" type="datetimeFigureOut">
              <a:rPr lang="en-US"/>
              <a:t>6/2/2025</a:t>
            </a:fld>
            <a:endParaRPr dirty="0"/>
          </a:p>
        </p:txBody>
      </p:sp>
      <p:sp>
        <p:nvSpPr>
          <p:cNvPr id="4" name="Obraz slajdu — symbol zastępcz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dirty="0"/>
          </a:p>
        </p:txBody>
      </p:sp>
      <p:sp>
        <p:nvSpPr>
          <p:cNvPr id="5" name="Notatki — symbol zastępczy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t>Kliknij, aby edytować style wzorców tekstu</a:t>
            </a:r>
          </a:p>
          <a:p>
            <a:pPr lvl="1" rtl="0"/>
            <a:r>
              <a:t>Drugi poziom</a:t>
            </a:r>
          </a:p>
          <a:p>
            <a:pPr lvl="2" rtl="0"/>
            <a:r>
              <a:t>Trzeci poziom</a:t>
            </a:r>
          </a:p>
          <a:p>
            <a:pPr lvl="3" rtl="0"/>
            <a:r>
              <a:t>Czwarty poziom</a:t>
            </a:r>
          </a:p>
          <a:p>
            <a:pPr lvl="4" rtl="0"/>
            <a:r>
              <a:t>Piąty poziom</a:t>
            </a:r>
          </a:p>
        </p:txBody>
      </p:sp>
      <p:sp>
        <p:nvSpPr>
          <p:cNvPr id="6" name="Stopka — symbol zastępcz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dirty="0"/>
          </a:p>
        </p:txBody>
      </p:sp>
      <p:sp>
        <p:nvSpPr>
          <p:cNvPr id="7" name="Numer slajdu — symbol zastępcz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12.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51.png"/><Relationship Id="rId11" Type="http://schemas.openxmlformats.org/officeDocument/2006/relationships/image" Target="../media/image54.svg"/><Relationship Id="rId5" Type="http://schemas.openxmlformats.org/officeDocument/2006/relationships/image" Target="../media/image50.svg"/><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12.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56.sv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4.svg"/><Relationship Id="rId3" Type="http://schemas.openxmlformats.org/officeDocument/2006/relationships/image" Target="../media/image2.svg"/><Relationship Id="rId7" Type="http://schemas.openxmlformats.org/officeDocument/2006/relationships/image" Target="../media/image60.svg"/><Relationship Id="rId12" Type="http://schemas.openxmlformats.org/officeDocument/2006/relationships/image" Target="../media/image6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9.png"/><Relationship Id="rId11" Type="http://schemas.openxmlformats.org/officeDocument/2006/relationships/image" Target="../media/image12.svg"/><Relationship Id="rId5" Type="http://schemas.openxmlformats.org/officeDocument/2006/relationships/image" Target="../media/image58.svg"/><Relationship Id="rId10" Type="http://schemas.openxmlformats.org/officeDocument/2006/relationships/image" Target="../media/image11.png"/><Relationship Id="rId4" Type="http://schemas.openxmlformats.org/officeDocument/2006/relationships/image" Target="../media/image57.png"/><Relationship Id="rId9" Type="http://schemas.openxmlformats.org/officeDocument/2006/relationships/image" Target="../media/image62.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svg"/><Relationship Id="rId7" Type="http://schemas.openxmlformats.org/officeDocument/2006/relationships/image" Target="../media/image12.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18.sv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11" Type="http://schemas.openxmlformats.org/officeDocument/2006/relationships/image" Target="../media/image26.svg"/><Relationship Id="rId5" Type="http://schemas.openxmlformats.org/officeDocument/2006/relationships/image" Target="../media/image22.sv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12.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4.svg"/><Relationship Id="rId7" Type="http://schemas.openxmlformats.org/officeDocument/2006/relationships/image" Target="../media/image12.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8.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11" Type="http://schemas.openxmlformats.org/officeDocument/2006/relationships/image" Target="../media/image2.svg"/><Relationship Id="rId5" Type="http://schemas.openxmlformats.org/officeDocument/2006/relationships/image" Target="../media/image32.svg"/><Relationship Id="rId10" Type="http://schemas.openxmlformats.org/officeDocument/2006/relationships/image" Target="../media/image1.png"/><Relationship Id="rId4" Type="http://schemas.openxmlformats.org/officeDocument/2006/relationships/image" Target="../media/image31.png"/><Relationship Id="rId9" Type="http://schemas.openxmlformats.org/officeDocument/2006/relationships/image" Target="../media/image12.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12.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24.svg"/><Relationship Id="rId4" Type="http://schemas.openxmlformats.org/officeDocument/2006/relationships/image" Target="../media/image2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6.svg"/><Relationship Id="rId7" Type="http://schemas.openxmlformats.org/officeDocument/2006/relationships/image" Target="../media/image12.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3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12.sv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12.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ylko tytuł">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550F7D96-EF52-191C-6070-DF4FBB43A667}"/>
              </a:ext>
            </a:extLst>
          </p:cNvPr>
          <p:cNvSpPr>
            <a:spLocks noGrp="1"/>
          </p:cNvSpPr>
          <p:nvPr>
            <p:ph type="ctrTitle"/>
          </p:nvPr>
        </p:nvSpPr>
        <p:spPr>
          <a:xfrm>
            <a:off x="1243012" y="551145"/>
            <a:ext cx="8421624" cy="4215384"/>
          </a:xfrm>
        </p:spPr>
        <p:txBody>
          <a:bodyPr tIns="91440" rIns="91440" bIns="0" rtlCol="0" anchor="b">
            <a:noAutofit/>
          </a:bodyPr>
          <a:lstStyle>
            <a:lvl1pPr algn="l">
              <a:lnSpc>
                <a:spcPct val="75000"/>
              </a:lnSpc>
              <a:defRPr sz="7200" b="1" i="0">
                <a:solidFill>
                  <a:schemeClr val="tx1"/>
                </a:solidFill>
                <a:latin typeface="+mj-lt"/>
                <a:cs typeface="Calibri" panose="020F0502020204030204" pitchFamily="34" charset="0"/>
              </a:defRPr>
            </a:lvl1pPr>
          </a:lstStyle>
          <a:p>
            <a:pPr rtl="0"/>
            <a:r>
              <a:rPr lang="pl-PL"/>
              <a:t>Kliknij, aby edytować styl</a:t>
            </a:r>
            <a:endParaRPr lang="en-US" dirty="0"/>
          </a:p>
        </p:txBody>
      </p:sp>
      <p:pic>
        <p:nvPicPr>
          <p:cNvPr id="14" name="Grafika 13">
            <a:extLst>
              <a:ext uri="{FF2B5EF4-FFF2-40B4-BE49-F238E27FC236}">
                <a16:creationId xmlns:a16="http://schemas.microsoft.com/office/drawing/2014/main" id="{4A913D94-05C3-4943-3A5A-68A54E9BFDA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7834" r="18723" b="57209"/>
          <a:stretch/>
        </p:blipFill>
        <p:spPr>
          <a:xfrm rot="10800000">
            <a:off x="9587664" y="-1"/>
            <a:ext cx="2604336" cy="2443914"/>
          </a:xfrm>
          <a:prstGeom prst="rect">
            <a:avLst/>
          </a:prstGeom>
        </p:spPr>
      </p:pic>
      <p:pic>
        <p:nvPicPr>
          <p:cNvPr id="15" name="Grafika 14">
            <a:extLst>
              <a:ext uri="{FF2B5EF4-FFF2-40B4-BE49-F238E27FC236}">
                <a16:creationId xmlns:a16="http://schemas.microsoft.com/office/drawing/2014/main" id="{B8A215FC-A562-570C-4B81-BDACB410401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5962" t="4804" r="2363" b="470"/>
          <a:stretch/>
        </p:blipFill>
        <p:spPr>
          <a:xfrm flipH="1">
            <a:off x="6829612" y="3962400"/>
            <a:ext cx="5362388" cy="2882900"/>
          </a:xfrm>
          <a:prstGeom prst="rect">
            <a:avLst/>
          </a:prstGeom>
        </p:spPr>
      </p:pic>
      <p:pic>
        <p:nvPicPr>
          <p:cNvPr id="32" name="Grafika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6443" t="62500"/>
          <a:stretch/>
        </p:blipFill>
        <p:spPr>
          <a:xfrm>
            <a:off x="0" y="2971800"/>
            <a:ext cx="536575" cy="914400"/>
          </a:xfrm>
          <a:prstGeom prst="rect">
            <a:avLst/>
          </a:prstGeom>
        </p:spPr>
      </p:pic>
      <p:pic>
        <p:nvPicPr>
          <p:cNvPr id="33" name="Grafika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22183" t="-90" r="-5900" b="11491"/>
          <a:stretch/>
        </p:blipFill>
        <p:spPr>
          <a:xfrm>
            <a:off x="-1" y="5780936"/>
            <a:ext cx="1614864" cy="1077064"/>
          </a:xfrm>
          <a:prstGeom prst="rect">
            <a:avLst/>
          </a:prstGeom>
        </p:spPr>
      </p:pic>
      <p:pic>
        <p:nvPicPr>
          <p:cNvPr id="34" name="Grafika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10">
            <a:extLst>
              <a:ext uri="{96DAC541-7B7A-43D3-8B79-37D633B846F1}">
                <asvg:svgBlip xmlns:asvg="http://schemas.microsoft.com/office/drawing/2016/SVG/main" r:embed="rId11"/>
              </a:ext>
            </a:extLst>
          </a:blip>
          <a:srcRect t="12075" r="-434" b="36144"/>
          <a:stretch/>
        </p:blipFill>
        <p:spPr>
          <a:xfrm rot="10800000">
            <a:off x="1919703" y="0"/>
            <a:ext cx="5842526" cy="800100"/>
          </a:xfrm>
          <a:prstGeom prst="rect">
            <a:avLst/>
          </a:prstGeom>
        </p:spPr>
      </p:pic>
      <p:pic>
        <p:nvPicPr>
          <p:cNvPr id="38" name="Grafika 37">
            <a:extLst>
              <a:ext uri="{FF2B5EF4-FFF2-40B4-BE49-F238E27FC236}">
                <a16:creationId xmlns:a16="http://schemas.microsoft.com/office/drawing/2014/main" id="{80FC0E45-129F-2666-ADC5-CA528CAC159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1356940" y="3305998"/>
            <a:ext cx="425520" cy="246004"/>
          </a:xfrm>
          <a:prstGeom prst="rect">
            <a:avLst/>
          </a:prstGeom>
        </p:spPr>
      </p:pic>
    </p:spTree>
    <p:extLst>
      <p:ext uri="{BB962C8B-B14F-4D97-AF65-F5344CB8AC3E}">
        <p14:creationId xmlns:p14="http://schemas.microsoft.com/office/powerpoint/2010/main" val="301431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abela + zawartość">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243012" y="771526"/>
            <a:ext cx="9691688"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9" name="Symbol zastępczy stopki 4">
            <a:extLst>
              <a:ext uri="{FF2B5EF4-FFF2-40B4-BE49-F238E27FC236}">
                <a16:creationId xmlns:a16="http://schemas.microsoft.com/office/drawing/2014/main" id="{D6F79AC3-76A1-330A-69C1-6F49A44894D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pl"/>
              <a:t>DODAJ STOPKĘ</a:t>
            </a:r>
          </a:p>
        </p:txBody>
      </p:sp>
      <p:sp>
        <p:nvSpPr>
          <p:cNvPr id="4" name="Symbol zastępczy zawartości 4">
            <a:extLst>
              <a:ext uri="{FF2B5EF4-FFF2-40B4-BE49-F238E27FC236}">
                <a16:creationId xmlns:a16="http://schemas.microsoft.com/office/drawing/2014/main" id="{52576074-8A5F-7308-EC7D-96E98F2E3C90}"/>
              </a:ext>
            </a:extLst>
          </p:cNvPr>
          <p:cNvSpPr>
            <a:spLocks noGrp="1"/>
          </p:cNvSpPr>
          <p:nvPr>
            <p:ph sz="quarter" idx="12"/>
          </p:nvPr>
        </p:nvSpPr>
        <p:spPr>
          <a:xfrm>
            <a:off x="1243011" y="1943100"/>
            <a:ext cx="9354312" cy="3968496"/>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pic>
        <p:nvPicPr>
          <p:cNvPr id="3" name="Grafika 2">
            <a:extLst>
              <a:ext uri="{FF2B5EF4-FFF2-40B4-BE49-F238E27FC236}">
                <a16:creationId xmlns:a16="http://schemas.microsoft.com/office/drawing/2014/main" id="{1219BAE7-061D-1C2C-8FE8-F52FE9801B1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7" t="1737" r="20884" b="10416"/>
          <a:stretch/>
        </p:blipFill>
        <p:spPr>
          <a:xfrm rot="5400000">
            <a:off x="-266651" y="5472169"/>
            <a:ext cx="1628776" cy="1142892"/>
          </a:xfrm>
          <a:prstGeom prst="rect">
            <a:avLst/>
          </a:prstGeom>
        </p:spPr>
      </p:pic>
      <p:pic>
        <p:nvPicPr>
          <p:cNvPr id="8" name="Grafika 7">
            <a:extLst>
              <a:ext uri="{FF2B5EF4-FFF2-40B4-BE49-F238E27FC236}">
                <a16:creationId xmlns:a16="http://schemas.microsoft.com/office/drawing/2014/main" id="{91756DF4-EAAF-D894-A06D-881BB4F1FE1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6626" r="31329"/>
          <a:stretch/>
        </p:blipFill>
        <p:spPr>
          <a:xfrm>
            <a:off x="9360171" y="0"/>
            <a:ext cx="2831830" cy="803719"/>
          </a:xfrm>
          <a:prstGeom prst="rect">
            <a:avLst/>
          </a:prstGeom>
        </p:spPr>
      </p:pic>
      <p:pic>
        <p:nvPicPr>
          <p:cNvPr id="20" name="Grafika 19">
            <a:extLst>
              <a:ext uri="{FF2B5EF4-FFF2-40B4-BE49-F238E27FC236}">
                <a16:creationId xmlns:a16="http://schemas.microsoft.com/office/drawing/2014/main" id="{43E13A01-E9E2-1B24-006D-FC7933FFAB49}"/>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6443" t="62500"/>
          <a:stretch/>
        </p:blipFill>
        <p:spPr>
          <a:xfrm rot="5400000">
            <a:off x="344361" y="-188913"/>
            <a:ext cx="536575" cy="914400"/>
          </a:xfrm>
          <a:prstGeom prst="rect">
            <a:avLst/>
          </a:prstGeom>
        </p:spPr>
      </p:pic>
      <p:pic>
        <p:nvPicPr>
          <p:cNvPr id="36" name="Grafika 35">
            <a:extLst>
              <a:ext uri="{FF2B5EF4-FFF2-40B4-BE49-F238E27FC236}">
                <a16:creationId xmlns:a16="http://schemas.microsoft.com/office/drawing/2014/main" id="{781D330E-7CAC-3E1B-56FB-58D6F39003F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cxnSp>
        <p:nvCxnSpPr>
          <p:cNvPr id="37" name="Łącznik prosty 36">
            <a:extLst>
              <a:ext uri="{FF2B5EF4-FFF2-40B4-BE49-F238E27FC236}">
                <a16:creationId xmlns:a16="http://schemas.microsoft.com/office/drawing/2014/main" id="{D2679891-41CC-3417-4CF6-135A18671481}"/>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Łącznik prosty 37">
            <a:extLst>
              <a:ext uri="{FF2B5EF4-FFF2-40B4-BE49-F238E27FC236}">
                <a16:creationId xmlns:a16="http://schemas.microsoft.com/office/drawing/2014/main" id="{591D90A8-8A48-8962-E406-C96FD90CB835}"/>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ymbol zastępczy daty 3">
            <a:extLst>
              <a:ext uri="{FF2B5EF4-FFF2-40B4-BE49-F238E27FC236}">
                <a16:creationId xmlns:a16="http://schemas.microsoft.com/office/drawing/2014/main" id="{323A68D2-2F41-6DEA-B556-009D1C010A12}"/>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pl"/>
              <a:t>31.07.20XX</a:t>
            </a:r>
          </a:p>
        </p:txBody>
      </p:sp>
      <p:sp>
        <p:nvSpPr>
          <p:cNvPr id="41" name="Numer slajdu — symbol zastępczy 5">
            <a:extLst>
              <a:ext uri="{FF2B5EF4-FFF2-40B4-BE49-F238E27FC236}">
                <a16:creationId xmlns:a16="http://schemas.microsoft.com/office/drawing/2014/main" id="{20B2DBBC-C217-F056-5EE3-093A94676B6A}"/>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a:t>‹#›</a:t>
            </a:fld>
            <a:endParaRPr lang="en-US" dirty="0"/>
          </a:p>
        </p:txBody>
      </p:sp>
    </p:spTree>
    <p:extLst>
      <p:ext uri="{BB962C8B-B14F-4D97-AF65-F5344CB8AC3E}">
        <p14:creationId xmlns:p14="http://schemas.microsoft.com/office/powerpoint/2010/main" val="139017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ytuł + Podtytuł + Obraz">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32" name="Grafika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a:off x="0" y="2971800"/>
            <a:ext cx="536575" cy="914400"/>
          </a:xfrm>
          <a:prstGeom prst="rect">
            <a:avLst/>
          </a:prstGeom>
        </p:spPr>
      </p:pic>
      <p:pic>
        <p:nvPicPr>
          <p:cNvPr id="33" name="Grafika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2183" t="-90" r="-5900" b="11491"/>
          <a:stretch/>
        </p:blipFill>
        <p:spPr>
          <a:xfrm>
            <a:off x="-1" y="5780936"/>
            <a:ext cx="1614864" cy="1077064"/>
          </a:xfrm>
          <a:prstGeom prst="rect">
            <a:avLst/>
          </a:prstGeom>
        </p:spPr>
      </p:pic>
      <p:sp>
        <p:nvSpPr>
          <p:cNvPr id="2" name="Tytuł 1"/>
          <p:cNvSpPr>
            <a:spLocks noGrp="1"/>
          </p:cNvSpPr>
          <p:nvPr>
            <p:ph type="ctrTitle"/>
          </p:nvPr>
        </p:nvSpPr>
        <p:spPr>
          <a:xfrm>
            <a:off x="1243011" y="601249"/>
            <a:ext cx="9466741" cy="3812838"/>
          </a:xfrm>
        </p:spPr>
        <p:txBody>
          <a:bodyPr tIns="91440" rIns="0" bIns="0" rtlCol="0" anchor="b">
            <a:noAutofit/>
          </a:bodyPr>
          <a:lstStyle>
            <a:lvl1pPr algn="l">
              <a:lnSpc>
                <a:spcPct val="75000"/>
              </a:lnSpc>
              <a:defRPr sz="7200" b="1" i="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 name="Podtytuł 2"/>
          <p:cNvSpPr>
            <a:spLocks noGrp="1"/>
          </p:cNvSpPr>
          <p:nvPr>
            <p:ph type="subTitle" idx="1"/>
          </p:nvPr>
        </p:nvSpPr>
        <p:spPr>
          <a:xfrm>
            <a:off x="1243012" y="4418764"/>
            <a:ext cx="4852988" cy="1453397"/>
          </a:xfrm>
        </p:spPr>
        <p:txBody>
          <a:bodyPr tIns="91440" bIns="0" rtlCol="0" anchor="b">
            <a:noAutofit/>
          </a:bodyPr>
          <a:lstStyle>
            <a:lvl1pPr marL="0" indent="0" algn="l">
              <a:lnSpc>
                <a:spcPct val="75000"/>
              </a:lnSpc>
              <a:spcBef>
                <a:spcPts val="0"/>
              </a:spcBef>
              <a:buNone/>
              <a:defRPr sz="32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pl-PL"/>
              <a:t>Kliknij, aby edytować styl wzorca podtytułu</a:t>
            </a:r>
            <a:endParaRPr lang="en-US" dirty="0"/>
          </a:p>
        </p:txBody>
      </p:sp>
      <p:pic>
        <p:nvPicPr>
          <p:cNvPr id="34" name="Grafika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2075" r="-434" b="36144"/>
          <a:stretch/>
        </p:blipFill>
        <p:spPr>
          <a:xfrm rot="10800000">
            <a:off x="6349474" y="0"/>
            <a:ext cx="5842526" cy="800100"/>
          </a:xfrm>
          <a:prstGeom prst="rect">
            <a:avLst/>
          </a:prstGeom>
        </p:spPr>
      </p:pic>
      <p:pic>
        <p:nvPicPr>
          <p:cNvPr id="38" name="Grafika 37">
            <a:extLst>
              <a:ext uri="{FF2B5EF4-FFF2-40B4-BE49-F238E27FC236}">
                <a16:creationId xmlns:a16="http://schemas.microsoft.com/office/drawing/2014/main" id="{80FC0E45-129F-2666-ADC5-CA528CAC159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pic>
        <p:nvPicPr>
          <p:cNvPr id="10" name="Symbol zastępczy obrazu 9">
            <a:extLst>
              <a:ext uri="{FF2B5EF4-FFF2-40B4-BE49-F238E27FC236}">
                <a16:creationId xmlns:a16="http://schemas.microsoft.com/office/drawing/2014/main" id="{E9B8797B-5A64-AA88-89DF-4E8F1CDE8454}"/>
              </a:ext>
            </a:extLst>
          </p:cNvPr>
          <p:cNvPicPr>
            <a:picLocks noChangeAspect="1"/>
          </p:cNvPicPr>
          <p:nvPr userDrawn="1"/>
        </p:nvPicPr>
        <p:blipFill>
          <a:blip r:embed="rId10">
            <a:extLst>
              <a:ext uri="{96DAC541-7B7A-43D3-8B79-37D633B846F1}">
                <asvg:svgBlip xmlns:asvg="http://schemas.microsoft.com/office/drawing/2016/SVG/main" r:embed="rId11"/>
              </a:ext>
            </a:extLst>
          </a:blip>
          <a:srcRect t="330" b="330"/>
          <a:stretch/>
        </p:blipFill>
        <p:spPr>
          <a:xfrm>
            <a:off x="7445375" y="4414838"/>
            <a:ext cx="4152900" cy="2268537"/>
          </a:xfrm>
          <a:prstGeom prst="rect">
            <a:avLst/>
          </a:prstGeom>
        </p:spPr>
      </p:pic>
    </p:spTree>
    <p:extLst>
      <p:ext uri="{BB962C8B-B14F-4D97-AF65-F5344CB8AC3E}">
        <p14:creationId xmlns:p14="http://schemas.microsoft.com/office/powerpoint/2010/main" val="1389070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wa elementy zawartości 3">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4" name="Symbol zastępczy stopki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pl"/>
              <a:t>DODAJ STOPKĘ</a:t>
            </a:r>
          </a:p>
        </p:txBody>
      </p:sp>
      <p:sp>
        <p:nvSpPr>
          <p:cNvPr id="7" name="Symbol zastępczy zawartości 4">
            <a:extLst>
              <a:ext uri="{FF2B5EF4-FFF2-40B4-BE49-F238E27FC236}">
                <a16:creationId xmlns:a16="http://schemas.microsoft.com/office/drawing/2014/main" id="{04D03EA9-B8EA-C820-7047-334786CA5253}"/>
              </a:ext>
            </a:extLst>
          </p:cNvPr>
          <p:cNvSpPr>
            <a:spLocks noGrp="1"/>
          </p:cNvSpPr>
          <p:nvPr>
            <p:ph sz="quarter" idx="12"/>
          </p:nvPr>
        </p:nvSpPr>
        <p:spPr>
          <a:xfrm>
            <a:off x="1243012" y="1943100"/>
            <a:ext cx="5789152" cy="4137025"/>
          </a:xfrm>
        </p:spPr>
        <p:txBody>
          <a:bodyPr rtlCol="0">
            <a:normAutofit/>
          </a:bodyPr>
          <a:lstStyle>
            <a:lvl1pPr marL="285750" indent="-285750">
              <a:spcBef>
                <a:spcPts val="0"/>
              </a:spcBef>
              <a:spcAft>
                <a:spcPts val="1800"/>
              </a:spcAft>
              <a:buFont typeface="Arial" panose="020B0604020202020204" pitchFamily="34" charset="0"/>
              <a:buChar char="•"/>
              <a:defRPr sz="1600" b="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sp>
        <p:nvSpPr>
          <p:cNvPr id="8" name="Zawartość — symbol zastępczy 5">
            <a:extLst>
              <a:ext uri="{FF2B5EF4-FFF2-40B4-BE49-F238E27FC236}">
                <a16:creationId xmlns:a16="http://schemas.microsoft.com/office/drawing/2014/main" id="{7579BEE5-3FD9-4DF0-230C-7FA6CCD9294D}"/>
              </a:ext>
            </a:extLst>
          </p:cNvPr>
          <p:cNvSpPr>
            <a:spLocks noGrp="1"/>
          </p:cNvSpPr>
          <p:nvPr>
            <p:ph sz="quarter" idx="11"/>
          </p:nvPr>
        </p:nvSpPr>
        <p:spPr>
          <a:xfrm>
            <a:off x="7413177" y="1944861"/>
            <a:ext cx="3535812" cy="4142232"/>
          </a:xfrm>
        </p:spPr>
        <p:txBody>
          <a:bodyPr rtlCol="0">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pic>
        <p:nvPicPr>
          <p:cNvPr id="26" name="Grafika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 name="Grafika 3">
            <a:extLst>
              <a:ext uri="{FF2B5EF4-FFF2-40B4-BE49-F238E27FC236}">
                <a16:creationId xmlns:a16="http://schemas.microsoft.com/office/drawing/2014/main" id="{07BF3E18-F4C7-7171-85A1-A1417BBB273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937" r="-90" b="34030"/>
          <a:stretch/>
        </p:blipFill>
        <p:spPr>
          <a:xfrm flipH="1">
            <a:off x="1510506" y="6167556"/>
            <a:ext cx="4127500" cy="690444"/>
          </a:xfrm>
          <a:prstGeom prst="rect">
            <a:avLst/>
          </a:prstGeom>
        </p:spPr>
      </p:pic>
      <p:pic>
        <p:nvPicPr>
          <p:cNvPr id="31" name="Grafika 30">
            <a:extLst>
              <a:ext uri="{FF2B5EF4-FFF2-40B4-BE49-F238E27FC236}">
                <a16:creationId xmlns:a16="http://schemas.microsoft.com/office/drawing/2014/main" id="{885A8744-AECE-0116-FEDA-A44BAC6062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32" name="Łącznik prosty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Łącznik prosty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Symbol zastępczy daty 3">
            <a:extLst>
              <a:ext uri="{FF2B5EF4-FFF2-40B4-BE49-F238E27FC236}">
                <a16:creationId xmlns:a16="http://schemas.microsoft.com/office/drawing/2014/main" id="{95BBB73D-2883-37F4-8E10-8E95FB6E0205}"/>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pl"/>
              <a:t>31.07.20XX</a:t>
            </a:r>
          </a:p>
        </p:txBody>
      </p:sp>
      <p:sp>
        <p:nvSpPr>
          <p:cNvPr id="36" name="Numer slajdu — symbol zastępczy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a:t>‹#›</a:t>
            </a:fld>
            <a:endParaRPr lang="en-US" dirty="0"/>
          </a:p>
        </p:txBody>
      </p:sp>
    </p:spTree>
    <p:extLst>
      <p:ext uri="{BB962C8B-B14F-4D97-AF65-F5344CB8AC3E}">
        <p14:creationId xmlns:p14="http://schemas.microsoft.com/office/powerpoint/2010/main" val="237805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Zawartość 2">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6" name="Grafika 5">
            <a:extLst>
              <a:ext uri="{FF2B5EF4-FFF2-40B4-BE49-F238E27FC236}">
                <a16:creationId xmlns:a16="http://schemas.microsoft.com/office/drawing/2014/main" id="{C58CF9A0-3FB8-D25D-7C0E-70C4447FCCD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7834" r="18723" b="57209"/>
          <a:stretch/>
        </p:blipFill>
        <p:spPr>
          <a:xfrm rot="10800000">
            <a:off x="9587664" y="0"/>
            <a:ext cx="2604336" cy="2443914"/>
          </a:xfrm>
          <a:prstGeom prst="rect">
            <a:avLst/>
          </a:prstGeom>
        </p:spPr>
      </p:pic>
      <p:pic>
        <p:nvPicPr>
          <p:cNvPr id="32" name="Grafika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6443" t="62500"/>
          <a:stretch/>
        </p:blipFill>
        <p:spPr>
          <a:xfrm>
            <a:off x="0" y="2971800"/>
            <a:ext cx="536575" cy="914400"/>
          </a:xfrm>
          <a:prstGeom prst="rect">
            <a:avLst/>
          </a:prstGeom>
        </p:spPr>
      </p:pic>
      <p:pic>
        <p:nvPicPr>
          <p:cNvPr id="33" name="Grafika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22183" t="-90" r="-5900" b="11491"/>
          <a:stretch/>
        </p:blipFill>
        <p:spPr>
          <a:xfrm>
            <a:off x="-1" y="5780936"/>
            <a:ext cx="1614864" cy="1077064"/>
          </a:xfrm>
          <a:prstGeom prst="rect">
            <a:avLst/>
          </a:prstGeom>
        </p:spPr>
      </p:pic>
      <p:pic>
        <p:nvPicPr>
          <p:cNvPr id="34" name="Grafika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t="12075" r="-434" b="36144"/>
          <a:stretch/>
        </p:blipFill>
        <p:spPr>
          <a:xfrm rot="10800000">
            <a:off x="253474" y="0"/>
            <a:ext cx="5842526" cy="800100"/>
          </a:xfrm>
          <a:prstGeom prst="rect">
            <a:avLst/>
          </a:prstGeom>
        </p:spPr>
      </p:pic>
      <p:pic>
        <p:nvPicPr>
          <p:cNvPr id="38" name="Grafika 37">
            <a:extLst>
              <a:ext uri="{FF2B5EF4-FFF2-40B4-BE49-F238E27FC236}">
                <a16:creationId xmlns:a16="http://schemas.microsoft.com/office/drawing/2014/main" id="{80FC0E45-129F-2666-ADC5-CA528CAC159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356940" y="3305998"/>
            <a:ext cx="425520" cy="246004"/>
          </a:xfrm>
          <a:prstGeom prst="rect">
            <a:avLst/>
          </a:prstGeom>
        </p:spPr>
      </p:pic>
      <p:pic>
        <p:nvPicPr>
          <p:cNvPr id="5" name="Grafika 4">
            <a:extLst>
              <a:ext uri="{FF2B5EF4-FFF2-40B4-BE49-F238E27FC236}">
                <a16:creationId xmlns:a16="http://schemas.microsoft.com/office/drawing/2014/main" id="{A9B0190A-8AD6-55FA-9511-16EF09FB2A4A}"/>
              </a:ext>
            </a:extLst>
          </p:cNvPr>
          <p:cNvPicPr>
            <a:picLocks noChangeAspect="1"/>
          </p:cNvPicPr>
          <p:nvPr userDrawn="1"/>
        </p:nvPicPr>
        <p:blipFill rotWithShape="1">
          <a:blip r:embed="rId12">
            <a:extLst>
              <a:ext uri="{96DAC541-7B7A-43D3-8B79-37D633B846F1}">
                <asvg:svgBlip xmlns:asvg="http://schemas.microsoft.com/office/drawing/2016/SVG/main" r:embed="rId13"/>
              </a:ext>
            </a:extLst>
          </a:blip>
          <a:srcRect l="904" r="644"/>
          <a:stretch/>
        </p:blipFill>
        <p:spPr>
          <a:xfrm>
            <a:off x="7465261" y="4429764"/>
            <a:ext cx="4104439" cy="2258176"/>
          </a:xfrm>
          <a:prstGeom prst="rect">
            <a:avLst/>
          </a:prstGeom>
        </p:spPr>
      </p:pic>
      <p:sp>
        <p:nvSpPr>
          <p:cNvPr id="2" name="Tytuł 1"/>
          <p:cNvSpPr>
            <a:spLocks noGrp="1"/>
          </p:cNvSpPr>
          <p:nvPr>
            <p:ph type="ctrTitle"/>
          </p:nvPr>
        </p:nvSpPr>
        <p:spPr>
          <a:xfrm>
            <a:off x="1243012" y="563671"/>
            <a:ext cx="9729786" cy="3850416"/>
          </a:xfrm>
        </p:spPr>
        <p:txBody>
          <a:bodyPr tIns="91440" rIns="91440" bIns="0" rtlCol="0" anchor="b">
            <a:normAutofit/>
          </a:bodyPr>
          <a:lstStyle>
            <a:lvl1pPr algn="l">
              <a:lnSpc>
                <a:spcPct val="75000"/>
              </a:lnSpc>
              <a:defRPr sz="8000" b="1" i="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 name="Podtytuł 2"/>
          <p:cNvSpPr>
            <a:spLocks noGrp="1"/>
          </p:cNvSpPr>
          <p:nvPr>
            <p:ph type="subTitle" idx="1"/>
          </p:nvPr>
        </p:nvSpPr>
        <p:spPr>
          <a:xfrm>
            <a:off x="1243012" y="4418764"/>
            <a:ext cx="4852988" cy="1453397"/>
          </a:xfrm>
        </p:spPr>
        <p:txBody>
          <a:bodyPr tIns="91440" bIns="0" rtlCol="0" anchor="b">
            <a:noAutofit/>
          </a:bodyPr>
          <a:lstStyle>
            <a:lvl1pPr marL="0" indent="0" algn="l">
              <a:lnSpc>
                <a:spcPct val="100000"/>
              </a:lnSpc>
              <a:spcBef>
                <a:spcPts val="0"/>
              </a:spcBef>
              <a:buNone/>
              <a:defRPr sz="24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pl-PL"/>
              <a:t>Kliknij, aby edytować styl wzorca podtytułu</a:t>
            </a:r>
            <a:endParaRPr lang="en-US" dirty="0"/>
          </a:p>
        </p:txBody>
      </p:sp>
    </p:spTree>
    <p:extLst>
      <p:ext uri="{BB962C8B-B14F-4D97-AF65-F5344CB8AC3E}">
        <p14:creationId xmlns:p14="http://schemas.microsoft.com/office/powerpoint/2010/main" val="420796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D2C95860-4CF8-687A-15FC-0D827B948A4D}"/>
              </a:ext>
            </a:extLst>
          </p:cNvPr>
          <p:cNvSpPr>
            <a:spLocks noGrp="1"/>
          </p:cNvSpPr>
          <p:nvPr>
            <p:ph type="dt" sz="half" idx="10"/>
          </p:nvPr>
        </p:nvSpPr>
        <p:spPr/>
        <p:txBody>
          <a:bodyPr/>
          <a:lstStyle>
            <a:lvl1pPr>
              <a:defRPr/>
            </a:lvl1pPr>
          </a:lstStyle>
          <a:p>
            <a:pPr>
              <a:defRPr/>
            </a:pPr>
            <a:fld id="{84518EFD-9076-4B1B-83DE-5FAFB2A6E0D7}" type="datetimeFigureOut">
              <a:rPr lang="pl-PL"/>
              <a:pPr>
                <a:defRPr/>
              </a:pPr>
              <a:t>02.06.2025</a:t>
            </a:fld>
            <a:endParaRPr lang="pl-PL"/>
          </a:p>
        </p:txBody>
      </p:sp>
      <p:sp>
        <p:nvSpPr>
          <p:cNvPr id="5" name="Symbol zastępczy stopki 4">
            <a:extLst>
              <a:ext uri="{FF2B5EF4-FFF2-40B4-BE49-F238E27FC236}">
                <a16:creationId xmlns:a16="http://schemas.microsoft.com/office/drawing/2014/main" id="{62026E85-3C14-E680-3746-F82ABB82E4C4}"/>
              </a:ext>
            </a:extLst>
          </p:cNvPr>
          <p:cNvSpPr>
            <a:spLocks noGrp="1"/>
          </p:cNvSpPr>
          <p:nvPr>
            <p:ph type="ftr" sz="quarter" idx="11"/>
          </p:nvPr>
        </p:nvSpPr>
        <p:spPr/>
        <p:txBody>
          <a:bodyPr/>
          <a:lstStyle>
            <a:lvl1pPr>
              <a:defRPr/>
            </a:lvl1pPr>
          </a:lstStyle>
          <a:p>
            <a:pPr>
              <a:defRPr/>
            </a:pPr>
            <a:endParaRPr lang="pl-PL"/>
          </a:p>
        </p:txBody>
      </p:sp>
      <p:sp>
        <p:nvSpPr>
          <p:cNvPr id="6" name="Symbol zastępczy numeru slajdu 5">
            <a:extLst>
              <a:ext uri="{FF2B5EF4-FFF2-40B4-BE49-F238E27FC236}">
                <a16:creationId xmlns:a16="http://schemas.microsoft.com/office/drawing/2014/main" id="{9FF72F56-8980-06EB-A54F-9B7A6E3FC938}"/>
              </a:ext>
            </a:extLst>
          </p:cNvPr>
          <p:cNvSpPr>
            <a:spLocks noGrp="1"/>
          </p:cNvSpPr>
          <p:nvPr>
            <p:ph type="sldNum" sz="quarter" idx="12"/>
          </p:nvPr>
        </p:nvSpPr>
        <p:spPr/>
        <p:txBody>
          <a:bodyPr/>
          <a:lstStyle>
            <a:lvl1pPr>
              <a:defRPr/>
            </a:lvl1pPr>
          </a:lstStyle>
          <a:p>
            <a:fld id="{F6C38154-7876-4B0C-BF9A-D0211C461460}" type="slidenum">
              <a:rPr lang="pl-PL" altLang="pl-PL"/>
              <a:pPr/>
              <a:t>‹#›</a:t>
            </a:fld>
            <a:endParaRPr lang="pl-PL" altLang="pl-PL"/>
          </a:p>
        </p:txBody>
      </p:sp>
    </p:spTree>
    <p:extLst>
      <p:ext uri="{BB962C8B-B14F-4D97-AF65-F5344CB8AC3E}">
        <p14:creationId xmlns:p14="http://schemas.microsoft.com/office/powerpoint/2010/main" val="425137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lan spotkania">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243012" y="771526"/>
            <a:ext cx="5426075"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17" name="Symbol zastępczy stopki 4">
            <a:extLst>
              <a:ext uri="{FF2B5EF4-FFF2-40B4-BE49-F238E27FC236}">
                <a16:creationId xmlns:a16="http://schemas.microsoft.com/office/drawing/2014/main" id="{75B65357-D1FE-FECA-535B-1A25B61190F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pl"/>
              <a:t>DODAJ STOPKĘ</a:t>
            </a:r>
          </a:p>
        </p:txBody>
      </p:sp>
      <p:sp>
        <p:nvSpPr>
          <p:cNvPr id="6" name="Symbol zastępczy zawartości 4">
            <a:extLst>
              <a:ext uri="{FF2B5EF4-FFF2-40B4-BE49-F238E27FC236}">
                <a16:creationId xmlns:a16="http://schemas.microsoft.com/office/drawing/2014/main" id="{A8A331BA-4F9C-891F-3D66-F5C7411B918C}"/>
              </a:ext>
            </a:extLst>
          </p:cNvPr>
          <p:cNvSpPr>
            <a:spLocks noGrp="1"/>
          </p:cNvSpPr>
          <p:nvPr>
            <p:ph sz="quarter" idx="10"/>
          </p:nvPr>
        </p:nvSpPr>
        <p:spPr>
          <a:xfrm>
            <a:off x="1243013" y="2713383"/>
            <a:ext cx="5426075" cy="3368330"/>
          </a:xfrm>
        </p:spPr>
        <p:txBody>
          <a:bodyPr rtlCol="0">
            <a:normAutofit/>
          </a:bodyPr>
          <a:lstStyle>
            <a:lvl1pPr marL="45720" indent="0">
              <a:spcBef>
                <a:spcPts val="1200"/>
              </a:spcBef>
              <a:buNone/>
              <a:defRPr sz="2800" b="1"/>
            </a:lvl1pPr>
            <a:lvl2pPr>
              <a:defRPr sz="2400"/>
            </a:lvl2pPr>
            <a:lvl3pPr>
              <a:defRPr sz="2000"/>
            </a:lvl3pPr>
            <a:lvl4pPr>
              <a:defRPr sz="1800"/>
            </a:lvl4pPr>
            <a:lvl5pPr>
              <a:defRPr sz="18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pic>
        <p:nvPicPr>
          <p:cNvPr id="16" name="Grafika 15">
            <a:extLst>
              <a:ext uri="{FF2B5EF4-FFF2-40B4-BE49-F238E27FC236}">
                <a16:creationId xmlns:a16="http://schemas.microsoft.com/office/drawing/2014/main" id="{54A42A5C-350F-AE48-D0B0-BADB938CD68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2937" r="24894" b="34030"/>
          <a:stretch/>
        </p:blipFill>
        <p:spPr>
          <a:xfrm rot="5400000">
            <a:off x="-1203386" y="4964173"/>
            <a:ext cx="3097213" cy="690444"/>
          </a:xfrm>
          <a:prstGeom prst="rect">
            <a:avLst/>
          </a:prstGeom>
        </p:spPr>
      </p:pic>
      <p:pic>
        <p:nvPicPr>
          <p:cNvPr id="26" name="Grafika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6443" t="62500"/>
          <a:stretch/>
        </p:blipFill>
        <p:spPr>
          <a:xfrm rot="5400000">
            <a:off x="344361" y="-188913"/>
            <a:ext cx="536575" cy="914400"/>
          </a:xfrm>
          <a:prstGeom prst="rect">
            <a:avLst/>
          </a:prstGeom>
        </p:spPr>
      </p:pic>
      <p:pic>
        <p:nvPicPr>
          <p:cNvPr id="41" name="Grafika 40">
            <a:extLst>
              <a:ext uri="{FF2B5EF4-FFF2-40B4-BE49-F238E27FC236}">
                <a16:creationId xmlns:a16="http://schemas.microsoft.com/office/drawing/2014/main" id="{F2761603-166B-5BAC-2CE7-DC4B59BFA9B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42" name="Łącznik prosty 41">
            <a:extLst>
              <a:ext uri="{FF2B5EF4-FFF2-40B4-BE49-F238E27FC236}">
                <a16:creationId xmlns:a16="http://schemas.microsoft.com/office/drawing/2014/main" id="{29717AF7-E5A1-E433-89C4-DF7F5FC66958}"/>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Łącznik prosty 42">
            <a:extLst>
              <a:ext uri="{FF2B5EF4-FFF2-40B4-BE49-F238E27FC236}">
                <a16:creationId xmlns:a16="http://schemas.microsoft.com/office/drawing/2014/main" id="{596FE939-BBF8-FA85-BB1D-B7223365D9B2}"/>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Symbol zastępczy obrazu 11">
            <a:extLst>
              <a:ext uri="{FF2B5EF4-FFF2-40B4-BE49-F238E27FC236}">
                <a16:creationId xmlns:a16="http://schemas.microsoft.com/office/drawing/2014/main" id="{325B5DAA-F347-B710-E29A-24387F20B24A}"/>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4089" r="3872"/>
          <a:stretch/>
        </p:blipFill>
        <p:spPr>
          <a:xfrm flipH="1">
            <a:off x="7048501" y="0"/>
            <a:ext cx="4010336" cy="6858000"/>
          </a:xfrm>
          <a:prstGeom prst="rect">
            <a:avLst/>
          </a:prstGeom>
        </p:spPr>
      </p:pic>
      <p:sp>
        <p:nvSpPr>
          <p:cNvPr id="7" name="Symbol zastępczy daty 3">
            <a:extLst>
              <a:ext uri="{FF2B5EF4-FFF2-40B4-BE49-F238E27FC236}">
                <a16:creationId xmlns:a16="http://schemas.microsoft.com/office/drawing/2014/main" id="{E69B3571-DF8D-D7FC-5473-FD66B95C72FD}"/>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pl"/>
              <a:t>31.07.20XX</a:t>
            </a:r>
          </a:p>
        </p:txBody>
      </p:sp>
      <p:sp>
        <p:nvSpPr>
          <p:cNvPr id="46" name="Numer slajdu — symbol zastępczy 5">
            <a:extLst>
              <a:ext uri="{FF2B5EF4-FFF2-40B4-BE49-F238E27FC236}">
                <a16:creationId xmlns:a16="http://schemas.microsoft.com/office/drawing/2014/main" id="{B1C98A15-472C-335C-3F9C-8DB73CF9587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a:t>‹#›</a:t>
            </a:fld>
            <a:endParaRPr lang="en-US" dirty="0"/>
          </a:p>
        </p:txBody>
      </p:sp>
    </p:spTree>
    <p:extLst>
      <p:ext uri="{BB962C8B-B14F-4D97-AF65-F5344CB8AC3E}">
        <p14:creationId xmlns:p14="http://schemas.microsoft.com/office/powerpoint/2010/main" val="246046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guide id="5" orient="horz" pos="4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ytuł + obraz">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32" name="Grafika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a:off x="0" y="2971800"/>
            <a:ext cx="536575" cy="914400"/>
          </a:xfrm>
          <a:prstGeom prst="rect">
            <a:avLst/>
          </a:prstGeom>
        </p:spPr>
      </p:pic>
      <p:pic>
        <p:nvPicPr>
          <p:cNvPr id="33" name="Grafika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2183" t="-90" r="-5900" b="11491"/>
          <a:stretch/>
        </p:blipFill>
        <p:spPr>
          <a:xfrm>
            <a:off x="-1" y="5780936"/>
            <a:ext cx="1614864" cy="1077064"/>
          </a:xfrm>
          <a:prstGeom prst="rect">
            <a:avLst/>
          </a:prstGeom>
        </p:spPr>
      </p:pic>
      <p:sp>
        <p:nvSpPr>
          <p:cNvPr id="2" name="Tytuł 1"/>
          <p:cNvSpPr>
            <a:spLocks noGrp="1"/>
          </p:cNvSpPr>
          <p:nvPr>
            <p:ph type="ctrTitle"/>
          </p:nvPr>
        </p:nvSpPr>
        <p:spPr>
          <a:xfrm>
            <a:off x="1243012" y="551145"/>
            <a:ext cx="9729786" cy="3862942"/>
          </a:xfrm>
        </p:spPr>
        <p:txBody>
          <a:bodyPr tIns="91440" rIns="91440" bIns="0" rtlCol="0" anchor="b">
            <a:noAutofit/>
          </a:bodyPr>
          <a:lstStyle>
            <a:lvl1pPr algn="l">
              <a:lnSpc>
                <a:spcPct val="75000"/>
              </a:lnSpc>
              <a:defRPr sz="7200" b="1" i="0">
                <a:solidFill>
                  <a:schemeClr val="tx1"/>
                </a:solidFill>
                <a:latin typeface="+mj-lt"/>
                <a:cs typeface="Calibri" panose="020F0502020204030204" pitchFamily="34" charset="0"/>
              </a:defRPr>
            </a:lvl1pPr>
          </a:lstStyle>
          <a:p>
            <a:pPr rtl="0"/>
            <a:r>
              <a:rPr lang="pl-PL"/>
              <a:t>Kliknij, aby edytować styl</a:t>
            </a:r>
            <a:endParaRPr lang="en-US" dirty="0"/>
          </a:p>
        </p:txBody>
      </p:sp>
      <p:pic>
        <p:nvPicPr>
          <p:cNvPr id="34" name="Grafika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2075" r="-434" b="36144"/>
          <a:stretch/>
        </p:blipFill>
        <p:spPr>
          <a:xfrm rot="10800000">
            <a:off x="6349474" y="0"/>
            <a:ext cx="5842526" cy="800100"/>
          </a:xfrm>
          <a:prstGeom prst="rect">
            <a:avLst/>
          </a:prstGeom>
        </p:spPr>
      </p:pic>
      <p:pic>
        <p:nvPicPr>
          <p:cNvPr id="38" name="Grafika 37">
            <a:extLst>
              <a:ext uri="{FF2B5EF4-FFF2-40B4-BE49-F238E27FC236}">
                <a16:creationId xmlns:a16="http://schemas.microsoft.com/office/drawing/2014/main" id="{80FC0E45-129F-2666-ADC5-CA528CAC159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pic>
        <p:nvPicPr>
          <p:cNvPr id="3" name="Symbol zastępczy obrazu 9">
            <a:extLst>
              <a:ext uri="{FF2B5EF4-FFF2-40B4-BE49-F238E27FC236}">
                <a16:creationId xmlns:a16="http://schemas.microsoft.com/office/drawing/2014/main" id="{AE6FBA80-F1EC-1A7C-2AE6-56526A6641FA}"/>
              </a:ext>
            </a:extLst>
          </p:cNvPr>
          <p:cNvPicPr>
            <a:picLocks noChangeAspect="1"/>
          </p:cNvPicPr>
          <p:nvPr userDrawn="1"/>
        </p:nvPicPr>
        <p:blipFill rotWithShape="1">
          <a:blip r:embed="rId10">
            <a:extLst>
              <a:ext uri="{96DAC541-7B7A-43D3-8B79-37D633B846F1}">
                <asvg:svgBlip xmlns:asvg="http://schemas.microsoft.com/office/drawing/2016/SVG/main" r:embed="rId11"/>
              </a:ext>
            </a:extLst>
          </a:blip>
          <a:srcRect l="145" r="15223"/>
          <a:stretch/>
        </p:blipFill>
        <p:spPr>
          <a:xfrm>
            <a:off x="6815138" y="3946525"/>
            <a:ext cx="5376862" cy="2911475"/>
          </a:xfrm>
          <a:prstGeom prst="rect">
            <a:avLst/>
          </a:prstGeom>
        </p:spPr>
      </p:pic>
    </p:spTree>
    <p:extLst>
      <p:ext uri="{BB962C8B-B14F-4D97-AF65-F5344CB8AC3E}">
        <p14:creationId xmlns:p14="http://schemas.microsoft.com/office/powerpoint/2010/main" val="395871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Zawartość + obraz">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2" name="Symbol zastępczy stopki 4">
            <a:extLst>
              <a:ext uri="{FF2B5EF4-FFF2-40B4-BE49-F238E27FC236}">
                <a16:creationId xmlns:a16="http://schemas.microsoft.com/office/drawing/2014/main" id="{74351DD5-0416-57B2-E44B-82E891E45690}"/>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pl"/>
              <a:t>DODAJ STOPKĘ</a:t>
            </a:r>
          </a:p>
        </p:txBody>
      </p:sp>
      <p:sp>
        <p:nvSpPr>
          <p:cNvPr id="6" name="Symbol zastępczy zawartości 4">
            <a:extLst>
              <a:ext uri="{FF2B5EF4-FFF2-40B4-BE49-F238E27FC236}">
                <a16:creationId xmlns:a16="http://schemas.microsoft.com/office/drawing/2014/main" id="{A9F2E180-1635-139C-1D12-EDD842B70AF8}"/>
              </a:ext>
            </a:extLst>
          </p:cNvPr>
          <p:cNvSpPr>
            <a:spLocks noGrp="1"/>
          </p:cNvSpPr>
          <p:nvPr>
            <p:ph sz="quarter" idx="10"/>
          </p:nvPr>
        </p:nvSpPr>
        <p:spPr>
          <a:xfrm>
            <a:off x="6286500" y="1943100"/>
            <a:ext cx="4662488" cy="4138613"/>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pic>
        <p:nvPicPr>
          <p:cNvPr id="16" name="Grafika 15">
            <a:extLst>
              <a:ext uri="{FF2B5EF4-FFF2-40B4-BE49-F238E27FC236}">
                <a16:creationId xmlns:a16="http://schemas.microsoft.com/office/drawing/2014/main" id="{54A42A5C-350F-AE48-D0B0-BADB938CD68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2937" r="-90" b="34030"/>
          <a:stretch/>
        </p:blipFill>
        <p:spPr>
          <a:xfrm>
            <a:off x="6451600" y="6167556"/>
            <a:ext cx="4127500" cy="690444"/>
          </a:xfrm>
          <a:prstGeom prst="rect">
            <a:avLst/>
          </a:prstGeom>
        </p:spPr>
      </p:pic>
      <p:pic>
        <p:nvPicPr>
          <p:cNvPr id="26" name="Grafika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6443" t="62500"/>
          <a:stretch/>
        </p:blipFill>
        <p:spPr>
          <a:xfrm rot="5400000">
            <a:off x="344361" y="-188913"/>
            <a:ext cx="536575" cy="914400"/>
          </a:xfrm>
          <a:prstGeom prst="rect">
            <a:avLst/>
          </a:prstGeom>
        </p:spPr>
      </p:pic>
      <p:sp>
        <p:nvSpPr>
          <p:cNvPr id="7" name="Symbol zastępczy daty 3">
            <a:extLst>
              <a:ext uri="{FF2B5EF4-FFF2-40B4-BE49-F238E27FC236}">
                <a16:creationId xmlns:a16="http://schemas.microsoft.com/office/drawing/2014/main" id="{FB8407C5-216F-7840-BF20-0C181F747551}"/>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pl"/>
              <a:t>31.07.20XX</a:t>
            </a:r>
          </a:p>
        </p:txBody>
      </p:sp>
      <p:sp>
        <p:nvSpPr>
          <p:cNvPr id="27" name="Numer slajdu — symbol zastępczy 5">
            <a:extLst>
              <a:ext uri="{FF2B5EF4-FFF2-40B4-BE49-F238E27FC236}">
                <a16:creationId xmlns:a16="http://schemas.microsoft.com/office/drawing/2014/main" id="{62F781EE-C3C5-37AA-5244-B5700A72A69C}"/>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a:t>‹#›</a:t>
            </a:fld>
            <a:endParaRPr lang="en-US" dirty="0"/>
          </a:p>
        </p:txBody>
      </p:sp>
      <p:pic>
        <p:nvPicPr>
          <p:cNvPr id="28" name="Grafika 27">
            <a:extLst>
              <a:ext uri="{FF2B5EF4-FFF2-40B4-BE49-F238E27FC236}">
                <a16:creationId xmlns:a16="http://schemas.microsoft.com/office/drawing/2014/main" id="{9EDCD41B-BD44-EFD9-098C-08EFF50B45B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29" name="Łącznik prosty 28">
            <a:extLst>
              <a:ext uri="{FF2B5EF4-FFF2-40B4-BE49-F238E27FC236}">
                <a16:creationId xmlns:a16="http://schemas.microsoft.com/office/drawing/2014/main" id="{AF47A33B-958A-63D6-7735-E46458DDE428}"/>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Łącznik prosty 30">
            <a:extLst>
              <a:ext uri="{FF2B5EF4-FFF2-40B4-BE49-F238E27FC236}">
                <a16:creationId xmlns:a16="http://schemas.microsoft.com/office/drawing/2014/main" id="{9247F40E-13E2-21B6-B70A-15C733963D8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Symbol zastępczy obrazu 7">
            <a:extLst>
              <a:ext uri="{FF2B5EF4-FFF2-40B4-BE49-F238E27FC236}">
                <a16:creationId xmlns:a16="http://schemas.microsoft.com/office/drawing/2014/main" id="{798D7631-E74E-FD57-E7A1-2F33A1AF4D7E}"/>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2996" t="3187" r="3772" b="1961"/>
          <a:stretch/>
        </p:blipFill>
        <p:spPr>
          <a:xfrm>
            <a:off x="914400" y="1943100"/>
            <a:ext cx="5181600" cy="4914900"/>
          </a:xfrm>
          <a:prstGeom prst="rect">
            <a:avLst/>
          </a:prstGeom>
        </p:spPr>
      </p:pic>
    </p:spTree>
    <p:extLst>
      <p:ext uri="{BB962C8B-B14F-4D97-AF65-F5344CB8AC3E}">
        <p14:creationId xmlns:p14="http://schemas.microsoft.com/office/powerpoint/2010/main" val="113129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ytuł + Podtytuł ">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32" name="Grafika 31">
            <a:extLst>
              <a:ext uri="{FF2B5EF4-FFF2-40B4-BE49-F238E27FC236}">
                <a16:creationId xmlns:a16="http://schemas.microsoft.com/office/drawing/2014/main" id="{6E4D6661-6121-F9D4-5417-DCF6F824FC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a:off x="0" y="2971800"/>
            <a:ext cx="536575" cy="914400"/>
          </a:xfrm>
          <a:prstGeom prst="rect">
            <a:avLst/>
          </a:prstGeom>
        </p:spPr>
      </p:pic>
      <p:pic>
        <p:nvPicPr>
          <p:cNvPr id="33" name="Grafika 32">
            <a:extLst>
              <a:ext uri="{FF2B5EF4-FFF2-40B4-BE49-F238E27FC236}">
                <a16:creationId xmlns:a16="http://schemas.microsoft.com/office/drawing/2014/main" id="{C208DEAE-E889-7FE9-79F8-C2BD8D3E7CF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2183" t="-90" r="-5900" b="11491"/>
          <a:stretch/>
        </p:blipFill>
        <p:spPr>
          <a:xfrm>
            <a:off x="-1" y="5780936"/>
            <a:ext cx="1614864" cy="1077064"/>
          </a:xfrm>
          <a:prstGeom prst="rect">
            <a:avLst/>
          </a:prstGeom>
        </p:spPr>
      </p:pic>
      <p:sp>
        <p:nvSpPr>
          <p:cNvPr id="2" name="Tytuł 1"/>
          <p:cNvSpPr>
            <a:spLocks noGrp="1"/>
          </p:cNvSpPr>
          <p:nvPr>
            <p:ph type="ctrTitle"/>
          </p:nvPr>
        </p:nvSpPr>
        <p:spPr>
          <a:xfrm>
            <a:off x="1243011" y="601249"/>
            <a:ext cx="9466741" cy="3812838"/>
          </a:xfrm>
        </p:spPr>
        <p:txBody>
          <a:bodyPr tIns="91440" rIns="0" bIns="0" rtlCol="0" anchor="b">
            <a:noAutofit/>
          </a:bodyPr>
          <a:lstStyle>
            <a:lvl1pPr algn="l">
              <a:lnSpc>
                <a:spcPct val="75000"/>
              </a:lnSpc>
              <a:defRPr sz="7200" b="1" i="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 name="Podtytuł 2"/>
          <p:cNvSpPr>
            <a:spLocks noGrp="1"/>
          </p:cNvSpPr>
          <p:nvPr>
            <p:ph type="subTitle" idx="1"/>
          </p:nvPr>
        </p:nvSpPr>
        <p:spPr>
          <a:xfrm>
            <a:off x="1243012" y="4414087"/>
            <a:ext cx="4852988" cy="1453397"/>
          </a:xfrm>
        </p:spPr>
        <p:txBody>
          <a:bodyPr tIns="91440" bIns="0" rtlCol="0" anchor="b">
            <a:noAutofit/>
          </a:bodyPr>
          <a:lstStyle>
            <a:lvl1pPr marL="0" indent="0" algn="l">
              <a:lnSpc>
                <a:spcPct val="75000"/>
              </a:lnSpc>
              <a:spcBef>
                <a:spcPts val="0"/>
              </a:spcBef>
              <a:buNone/>
              <a:defRPr sz="3200" b="1" i="0" cap="none" baseline="0">
                <a:solidFill>
                  <a:schemeClr val="tx1"/>
                </a:solidFill>
                <a:latin typeface="+mn-lt"/>
                <a:cs typeface="Calibri" panose="020F0502020204030204" pitchFamily="34" charset="0"/>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pl-PL"/>
              <a:t>Kliknij, aby edytować styl wzorca podtytułu</a:t>
            </a:r>
            <a:endParaRPr lang="en-US" dirty="0"/>
          </a:p>
        </p:txBody>
      </p:sp>
      <p:pic>
        <p:nvPicPr>
          <p:cNvPr id="34" name="Grafika 33">
            <a:extLst>
              <a:ext uri="{FF2B5EF4-FFF2-40B4-BE49-F238E27FC236}">
                <a16:creationId xmlns:a16="http://schemas.microsoft.com/office/drawing/2014/main" id="{284BD9EE-E876-31F4-1F8B-4054CE0AEF5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2075" r="-434" b="36144"/>
          <a:stretch/>
        </p:blipFill>
        <p:spPr>
          <a:xfrm rot="10800000">
            <a:off x="6349474" y="0"/>
            <a:ext cx="5842526" cy="800100"/>
          </a:xfrm>
          <a:prstGeom prst="rect">
            <a:avLst/>
          </a:prstGeom>
        </p:spPr>
      </p:pic>
      <p:pic>
        <p:nvPicPr>
          <p:cNvPr id="38" name="Grafika 37">
            <a:extLst>
              <a:ext uri="{FF2B5EF4-FFF2-40B4-BE49-F238E27FC236}">
                <a16:creationId xmlns:a16="http://schemas.microsoft.com/office/drawing/2014/main" id="{80FC0E45-129F-2666-ADC5-CA528CAC159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pic>
        <p:nvPicPr>
          <p:cNvPr id="5" name="Grafika 4">
            <a:extLst>
              <a:ext uri="{FF2B5EF4-FFF2-40B4-BE49-F238E27FC236}">
                <a16:creationId xmlns:a16="http://schemas.microsoft.com/office/drawing/2014/main" id="{546B6B28-B1CF-CAFC-6B41-74A4AFFF6044}"/>
              </a:ext>
            </a:extLst>
          </p:cNvPr>
          <p:cNvPicPr>
            <a:picLocks noChangeAspect="1"/>
          </p:cNvPicPr>
          <p:nvPr userDrawn="1"/>
        </p:nvPicPr>
        <p:blipFill rotWithShape="1">
          <a:blip r:embed="rId10">
            <a:extLst>
              <a:ext uri="{96DAC541-7B7A-43D3-8B79-37D633B846F1}">
                <asvg:svgBlip xmlns:asvg="http://schemas.microsoft.com/office/drawing/2016/SVG/main" r:embed="rId11"/>
              </a:ext>
            </a:extLst>
          </a:blip>
          <a:srcRect b="36000"/>
          <a:stretch/>
        </p:blipFill>
        <p:spPr>
          <a:xfrm>
            <a:off x="7580649" y="3305998"/>
            <a:ext cx="3989051" cy="3552002"/>
          </a:xfrm>
          <a:prstGeom prst="rect">
            <a:avLst/>
          </a:prstGeom>
        </p:spPr>
      </p:pic>
    </p:spTree>
    <p:extLst>
      <p:ext uri="{BB962C8B-B14F-4D97-AF65-F5344CB8AC3E}">
        <p14:creationId xmlns:p14="http://schemas.microsoft.com/office/powerpoint/2010/main" val="13482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wa elementy zawartości 1">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4" name="Symbol zastępczy stopki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pl"/>
              <a:t>DODAJ STOPKĘ</a:t>
            </a:r>
          </a:p>
        </p:txBody>
      </p:sp>
      <p:sp>
        <p:nvSpPr>
          <p:cNvPr id="3" name="Zawartość — symbol zastępczy 4">
            <a:extLst>
              <a:ext uri="{FF2B5EF4-FFF2-40B4-BE49-F238E27FC236}">
                <a16:creationId xmlns:a16="http://schemas.microsoft.com/office/drawing/2014/main" id="{D5C77874-9E90-144B-F071-3562BDA2195F}"/>
              </a:ext>
            </a:extLst>
          </p:cNvPr>
          <p:cNvSpPr>
            <a:spLocks noGrp="1"/>
          </p:cNvSpPr>
          <p:nvPr>
            <p:ph sz="quarter" idx="10"/>
          </p:nvPr>
        </p:nvSpPr>
        <p:spPr>
          <a:xfrm>
            <a:off x="1243012" y="1944688"/>
            <a:ext cx="4662488" cy="4137025"/>
          </a:xfrm>
        </p:spPr>
        <p:txBody>
          <a:bodyPr rtlCol="0">
            <a:normAutofit/>
          </a:bodyPr>
          <a:lstStyle>
            <a:lvl1pPr marL="285750" indent="-285750">
              <a:spcBef>
                <a:spcPts val="0"/>
              </a:spcBef>
              <a:spcAft>
                <a:spcPts val="1800"/>
              </a:spcAft>
              <a:buFont typeface="Arial" panose="020B0604020202020204" pitchFamily="34" charset="0"/>
              <a:buChar char="•"/>
              <a:defRPr sz="1600" b="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sp>
        <p:nvSpPr>
          <p:cNvPr id="6" name="Symbol zastępczy zawartości 5">
            <a:extLst>
              <a:ext uri="{FF2B5EF4-FFF2-40B4-BE49-F238E27FC236}">
                <a16:creationId xmlns:a16="http://schemas.microsoft.com/office/drawing/2014/main" id="{B175E76D-659C-5392-C974-020D3392EAD3}"/>
              </a:ext>
            </a:extLst>
          </p:cNvPr>
          <p:cNvSpPr>
            <a:spLocks noGrp="1"/>
          </p:cNvSpPr>
          <p:nvPr>
            <p:ph sz="quarter" idx="11"/>
          </p:nvPr>
        </p:nvSpPr>
        <p:spPr>
          <a:xfrm>
            <a:off x="6391656" y="1939481"/>
            <a:ext cx="4453128" cy="4142232"/>
          </a:xfrm>
        </p:spPr>
        <p:txBody>
          <a:bodyPr rtlCol="0">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pic>
        <p:nvPicPr>
          <p:cNvPr id="26" name="Grafika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 name="Grafika 3">
            <a:extLst>
              <a:ext uri="{FF2B5EF4-FFF2-40B4-BE49-F238E27FC236}">
                <a16:creationId xmlns:a16="http://schemas.microsoft.com/office/drawing/2014/main" id="{07BF3E18-F4C7-7171-85A1-A1417BBB273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937" r="-90" b="34030"/>
          <a:stretch/>
        </p:blipFill>
        <p:spPr>
          <a:xfrm flipH="1">
            <a:off x="1510506" y="6167556"/>
            <a:ext cx="4127500" cy="690444"/>
          </a:xfrm>
          <a:prstGeom prst="rect">
            <a:avLst/>
          </a:prstGeom>
        </p:spPr>
      </p:pic>
      <p:pic>
        <p:nvPicPr>
          <p:cNvPr id="31" name="Grafika 30">
            <a:extLst>
              <a:ext uri="{FF2B5EF4-FFF2-40B4-BE49-F238E27FC236}">
                <a16:creationId xmlns:a16="http://schemas.microsoft.com/office/drawing/2014/main" id="{885A8744-AECE-0116-FEDA-A44BAC6062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32" name="Łącznik prosty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Łącznik prosty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ymbol zastępczy daty 3">
            <a:extLst>
              <a:ext uri="{FF2B5EF4-FFF2-40B4-BE49-F238E27FC236}">
                <a16:creationId xmlns:a16="http://schemas.microsoft.com/office/drawing/2014/main" id="{17E2DC87-2AEC-1A25-44D9-11DA7801AA01}"/>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pl"/>
              <a:t>31.07.20XX</a:t>
            </a:r>
          </a:p>
        </p:txBody>
      </p:sp>
      <p:sp>
        <p:nvSpPr>
          <p:cNvPr id="36" name="Numer slajdu — symbol zastępczy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a:t>‹#›</a:t>
            </a:fld>
            <a:endParaRPr lang="en-US" dirty="0"/>
          </a:p>
        </p:txBody>
      </p:sp>
    </p:spTree>
    <p:extLst>
      <p:ext uri="{BB962C8B-B14F-4D97-AF65-F5344CB8AC3E}">
        <p14:creationId xmlns:p14="http://schemas.microsoft.com/office/powerpoint/2010/main" val="33292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Zawartość 1">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4" name="Symbol zastępczy stopki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pl"/>
              <a:t>DODAJ STOPKĘ</a:t>
            </a:r>
          </a:p>
        </p:txBody>
      </p:sp>
      <p:sp>
        <p:nvSpPr>
          <p:cNvPr id="6" name="Symbol zastępczy zawartości 4">
            <a:extLst>
              <a:ext uri="{FF2B5EF4-FFF2-40B4-BE49-F238E27FC236}">
                <a16:creationId xmlns:a16="http://schemas.microsoft.com/office/drawing/2014/main" id="{6A980337-5E6C-4D7B-D56F-D5EA84AF76D3}"/>
              </a:ext>
            </a:extLst>
          </p:cNvPr>
          <p:cNvSpPr>
            <a:spLocks noGrp="1"/>
          </p:cNvSpPr>
          <p:nvPr>
            <p:ph sz="quarter" idx="10"/>
          </p:nvPr>
        </p:nvSpPr>
        <p:spPr>
          <a:xfrm>
            <a:off x="1243012" y="1943100"/>
            <a:ext cx="4662488" cy="4138613"/>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pic>
        <p:nvPicPr>
          <p:cNvPr id="26" name="Grafika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 name="Grafika 3">
            <a:extLst>
              <a:ext uri="{FF2B5EF4-FFF2-40B4-BE49-F238E27FC236}">
                <a16:creationId xmlns:a16="http://schemas.microsoft.com/office/drawing/2014/main" id="{07BF3E18-F4C7-7171-85A1-A1417BBB273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937" r="-90" b="34030"/>
          <a:stretch/>
        </p:blipFill>
        <p:spPr>
          <a:xfrm flipH="1">
            <a:off x="1510506" y="6167556"/>
            <a:ext cx="4127500" cy="690444"/>
          </a:xfrm>
          <a:prstGeom prst="rect">
            <a:avLst/>
          </a:prstGeom>
        </p:spPr>
      </p:pic>
      <p:pic>
        <p:nvPicPr>
          <p:cNvPr id="31" name="Grafika 30">
            <a:extLst>
              <a:ext uri="{FF2B5EF4-FFF2-40B4-BE49-F238E27FC236}">
                <a16:creationId xmlns:a16="http://schemas.microsoft.com/office/drawing/2014/main" id="{885A8744-AECE-0116-FEDA-A44BAC6062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32" name="Łącznik prosty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Łącznik prosty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ymbol zastępczy daty 3">
            <a:extLst>
              <a:ext uri="{FF2B5EF4-FFF2-40B4-BE49-F238E27FC236}">
                <a16:creationId xmlns:a16="http://schemas.microsoft.com/office/drawing/2014/main" id="{ACE0534C-0CE0-EE94-871B-6F1A1E77F849}"/>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pl"/>
              <a:t>31.07.20XX</a:t>
            </a:r>
          </a:p>
        </p:txBody>
      </p:sp>
      <p:sp>
        <p:nvSpPr>
          <p:cNvPr id="36" name="Numer slajdu — symbol zastępczy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a:t>‹#›</a:t>
            </a:fld>
            <a:endParaRPr lang="en-US" dirty="0"/>
          </a:p>
        </p:txBody>
      </p:sp>
      <p:pic>
        <p:nvPicPr>
          <p:cNvPr id="3" name="Symbol zastępczy obrazu 7">
            <a:extLst>
              <a:ext uri="{FF2B5EF4-FFF2-40B4-BE49-F238E27FC236}">
                <a16:creationId xmlns:a16="http://schemas.microsoft.com/office/drawing/2014/main" id="{1FCB7E19-EE32-92A1-47D9-990C3C76AC98}"/>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5500" t="3175" r="5373" b="36147"/>
          <a:stretch/>
        </p:blipFill>
        <p:spPr>
          <a:xfrm>
            <a:off x="6286500" y="1943100"/>
            <a:ext cx="4662488" cy="4914900"/>
          </a:xfrm>
          <a:prstGeom prst="rect">
            <a:avLst/>
          </a:prstGeom>
        </p:spPr>
      </p:pic>
    </p:spTree>
    <p:extLst>
      <p:ext uri="{BB962C8B-B14F-4D97-AF65-F5344CB8AC3E}">
        <p14:creationId xmlns:p14="http://schemas.microsoft.com/office/powerpoint/2010/main" val="403704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wa elementy zawartości 2">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243012" y="771526"/>
            <a:ext cx="9705976"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4" name="Symbol zastępczy stopki 4">
            <a:extLst>
              <a:ext uri="{FF2B5EF4-FFF2-40B4-BE49-F238E27FC236}">
                <a16:creationId xmlns:a16="http://schemas.microsoft.com/office/drawing/2014/main" id="{DE345F1B-A810-BD7B-E3D0-932640910E05}"/>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pl"/>
              <a:t>DODAJ STOPKĘ</a:t>
            </a:r>
          </a:p>
        </p:txBody>
      </p:sp>
      <p:sp>
        <p:nvSpPr>
          <p:cNvPr id="7" name="Zawartość — symbol zastępczy 4">
            <a:extLst>
              <a:ext uri="{FF2B5EF4-FFF2-40B4-BE49-F238E27FC236}">
                <a16:creationId xmlns:a16="http://schemas.microsoft.com/office/drawing/2014/main" id="{4439006B-1BD0-A0ED-C0A1-0C299E008A2D}"/>
              </a:ext>
            </a:extLst>
          </p:cNvPr>
          <p:cNvSpPr>
            <a:spLocks noGrp="1"/>
          </p:cNvSpPr>
          <p:nvPr>
            <p:ph sz="quarter" idx="12"/>
          </p:nvPr>
        </p:nvSpPr>
        <p:spPr>
          <a:xfrm>
            <a:off x="1243012" y="1943100"/>
            <a:ext cx="3535811" cy="4138613"/>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sp>
        <p:nvSpPr>
          <p:cNvPr id="3" name="Symbol zastępczy zawartości 5">
            <a:extLst>
              <a:ext uri="{FF2B5EF4-FFF2-40B4-BE49-F238E27FC236}">
                <a16:creationId xmlns:a16="http://schemas.microsoft.com/office/drawing/2014/main" id="{0F2009D0-1A1F-CB4B-86EF-4FD76B75DE3E}"/>
              </a:ext>
            </a:extLst>
          </p:cNvPr>
          <p:cNvSpPr>
            <a:spLocks noGrp="1"/>
          </p:cNvSpPr>
          <p:nvPr>
            <p:ph sz="quarter" idx="11"/>
          </p:nvPr>
        </p:nvSpPr>
        <p:spPr>
          <a:xfrm>
            <a:off x="5158241" y="1943099"/>
            <a:ext cx="5790739" cy="4138613"/>
          </a:xfrm>
        </p:spPr>
        <p:txBody>
          <a:bodyPr rtlCol="0">
            <a:normAutofit/>
          </a:bodyPr>
          <a:lstStyle>
            <a:lvl1pPr>
              <a:spcBef>
                <a:spcPts val="0"/>
              </a:spcBef>
              <a:spcAft>
                <a:spcPts val="1800"/>
              </a:spcAft>
              <a:defRPr sz="160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pic>
        <p:nvPicPr>
          <p:cNvPr id="26" name="Grafika 25">
            <a:extLst>
              <a:ext uri="{FF2B5EF4-FFF2-40B4-BE49-F238E27FC236}">
                <a16:creationId xmlns:a16="http://schemas.microsoft.com/office/drawing/2014/main" id="{A78B16A4-6958-21E7-DB6F-9EB302D2DA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443" t="62500"/>
          <a:stretch/>
        </p:blipFill>
        <p:spPr>
          <a:xfrm rot="5400000">
            <a:off x="344361" y="-188913"/>
            <a:ext cx="536575" cy="914400"/>
          </a:xfrm>
          <a:prstGeom prst="rect">
            <a:avLst/>
          </a:prstGeom>
        </p:spPr>
      </p:pic>
      <p:pic>
        <p:nvPicPr>
          <p:cNvPr id="4" name="Grafika 3">
            <a:extLst>
              <a:ext uri="{FF2B5EF4-FFF2-40B4-BE49-F238E27FC236}">
                <a16:creationId xmlns:a16="http://schemas.microsoft.com/office/drawing/2014/main" id="{07BF3E18-F4C7-7171-85A1-A1417BBB273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937" r="-90" b="34030"/>
          <a:stretch/>
        </p:blipFill>
        <p:spPr>
          <a:xfrm flipH="1">
            <a:off x="1510506" y="6167556"/>
            <a:ext cx="4127500" cy="690444"/>
          </a:xfrm>
          <a:prstGeom prst="rect">
            <a:avLst/>
          </a:prstGeom>
        </p:spPr>
      </p:pic>
      <p:pic>
        <p:nvPicPr>
          <p:cNvPr id="31" name="Grafika 30">
            <a:extLst>
              <a:ext uri="{FF2B5EF4-FFF2-40B4-BE49-F238E27FC236}">
                <a16:creationId xmlns:a16="http://schemas.microsoft.com/office/drawing/2014/main" id="{885A8744-AECE-0116-FEDA-A44BAC6062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56940" y="3305998"/>
            <a:ext cx="425520" cy="246004"/>
          </a:xfrm>
          <a:prstGeom prst="rect">
            <a:avLst/>
          </a:prstGeom>
        </p:spPr>
      </p:pic>
      <p:cxnSp>
        <p:nvCxnSpPr>
          <p:cNvPr id="32" name="Łącznik prosty 31">
            <a:extLst>
              <a:ext uri="{FF2B5EF4-FFF2-40B4-BE49-F238E27FC236}">
                <a16:creationId xmlns:a16="http://schemas.microsoft.com/office/drawing/2014/main" id="{553A8B3A-B2F0-DDCC-037D-58AC84990CDC}"/>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Łącznik prosty 32">
            <a:extLst>
              <a:ext uri="{FF2B5EF4-FFF2-40B4-BE49-F238E27FC236}">
                <a16:creationId xmlns:a16="http://schemas.microsoft.com/office/drawing/2014/main" id="{D13498EA-BAEA-81D7-F45E-B88032C1F2AB}"/>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ymbol zastępczy daty 3">
            <a:extLst>
              <a:ext uri="{FF2B5EF4-FFF2-40B4-BE49-F238E27FC236}">
                <a16:creationId xmlns:a16="http://schemas.microsoft.com/office/drawing/2014/main" id="{88613AEE-2A18-A24B-D500-1498BB343833}"/>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pl"/>
              <a:t>31.07.20XX</a:t>
            </a:r>
          </a:p>
        </p:txBody>
      </p:sp>
      <p:sp>
        <p:nvSpPr>
          <p:cNvPr id="36" name="Numer slajdu — symbol zastępczy 5">
            <a:extLst>
              <a:ext uri="{FF2B5EF4-FFF2-40B4-BE49-F238E27FC236}">
                <a16:creationId xmlns:a16="http://schemas.microsoft.com/office/drawing/2014/main" id="{DD5F2B51-942F-78F1-1B75-C74014DF4DD9}"/>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a:t>‹#›</a:t>
            </a:fld>
            <a:endParaRPr lang="en-US" dirty="0"/>
          </a:p>
        </p:txBody>
      </p:sp>
    </p:spTree>
    <p:extLst>
      <p:ext uri="{BB962C8B-B14F-4D97-AF65-F5344CB8AC3E}">
        <p14:creationId xmlns:p14="http://schemas.microsoft.com/office/powerpoint/2010/main" val="41020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abela + 2 zawartości">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243012" y="771526"/>
            <a:ext cx="9691688" cy="914399"/>
          </a:xfrm>
        </p:spPr>
        <p:txBody>
          <a:bodyPr rtlCol="0" anchor="t">
            <a:noAutofit/>
          </a:bodyPr>
          <a:lstStyle>
            <a:lvl1pPr algn="l">
              <a:lnSpc>
                <a:spcPct val="75000"/>
              </a:lnSpc>
              <a:defRPr sz="4000" b="1" i="0" spc="200" baseline="0">
                <a:solidFill>
                  <a:schemeClr val="tx1"/>
                </a:solidFill>
                <a:latin typeface="+mj-lt"/>
                <a:cs typeface="Calibri" panose="020F0502020204030204" pitchFamily="34" charset="0"/>
              </a:defRPr>
            </a:lvl1pPr>
          </a:lstStyle>
          <a:p>
            <a:pPr rtl="0"/>
            <a:r>
              <a:rPr lang="pl-PL"/>
              <a:t>Kliknij, aby edytować styl</a:t>
            </a:r>
            <a:endParaRPr lang="en-US" dirty="0"/>
          </a:p>
        </p:txBody>
      </p:sp>
      <p:sp>
        <p:nvSpPr>
          <p:cNvPr id="39" name="Symbol zastępczy stopki 4">
            <a:extLst>
              <a:ext uri="{FF2B5EF4-FFF2-40B4-BE49-F238E27FC236}">
                <a16:creationId xmlns:a16="http://schemas.microsoft.com/office/drawing/2014/main" id="{D6F79AC3-76A1-330A-69C1-6F49A44894D8}"/>
              </a:ext>
            </a:extLst>
          </p:cNvPr>
          <p:cNvSpPr>
            <a:spLocks noGrp="1"/>
          </p:cNvSpPr>
          <p:nvPr>
            <p:ph type="ftr" sz="quarter" idx="3"/>
          </p:nvPr>
        </p:nvSpPr>
        <p:spPr>
          <a:xfrm rot="16200000">
            <a:off x="-2071745" y="2944876"/>
            <a:ext cx="5314948" cy="968245"/>
          </a:xfrm>
          <a:prstGeom prst="rect">
            <a:avLst/>
          </a:prstGeom>
        </p:spPr>
        <p:txBody>
          <a:bodyPr vert="horz" lIns="91440" tIns="45720" rIns="91440" bIns="45720" rtlCol="0" anchor="ctr"/>
          <a:lstStyle>
            <a:lvl1pPr algn="ctr">
              <a:defRPr sz="1200" b="1" i="0" cap="none" spc="200" baseline="0">
                <a:solidFill>
                  <a:schemeClr val="tx1"/>
                </a:solidFill>
                <a:latin typeface="Calibri" panose="020F0502020204030204" pitchFamily="34" charset="0"/>
                <a:cs typeface="Calibri" panose="020F0502020204030204" pitchFamily="34" charset="0"/>
              </a:defRPr>
            </a:lvl1pPr>
          </a:lstStyle>
          <a:p>
            <a:pPr rtl="0"/>
            <a:r>
              <a:rPr lang="pl"/>
              <a:t>DODAJ STOPKĘ</a:t>
            </a:r>
          </a:p>
        </p:txBody>
      </p:sp>
      <p:sp>
        <p:nvSpPr>
          <p:cNvPr id="4" name="Zawartość — symbol zastępczy 4">
            <a:extLst>
              <a:ext uri="{FF2B5EF4-FFF2-40B4-BE49-F238E27FC236}">
                <a16:creationId xmlns:a16="http://schemas.microsoft.com/office/drawing/2014/main" id="{3CD946FB-4B71-3BAE-5823-3EF7E82CF16C}"/>
              </a:ext>
            </a:extLst>
          </p:cNvPr>
          <p:cNvSpPr>
            <a:spLocks noGrp="1"/>
          </p:cNvSpPr>
          <p:nvPr>
            <p:ph sz="quarter" idx="11"/>
          </p:nvPr>
        </p:nvSpPr>
        <p:spPr>
          <a:xfrm>
            <a:off x="1243012" y="1944688"/>
            <a:ext cx="3225884" cy="4137025"/>
          </a:xfrm>
        </p:spPr>
        <p:txBody>
          <a:bodyPr rtlCol="0">
            <a:normAutofit/>
          </a:bodyPr>
          <a:lstStyle>
            <a:lvl1pPr marL="285750" indent="-285750">
              <a:spcBef>
                <a:spcPts val="0"/>
              </a:spcBef>
              <a:spcAft>
                <a:spcPts val="1200"/>
              </a:spcAft>
              <a:buFont typeface="Arial" panose="020B0604020202020204" pitchFamily="34" charset="0"/>
              <a:buChar char="•"/>
              <a:defRPr sz="1800" b="0"/>
            </a:lvl1pPr>
            <a:lvl2pPr>
              <a:defRPr sz="1600"/>
            </a:lvl2pPr>
            <a:lvl3pPr>
              <a:defRPr sz="1400"/>
            </a:lvl3pPr>
            <a:lvl4pPr>
              <a:defRPr sz="1200"/>
            </a:lvl4pPr>
            <a:lvl5pPr>
              <a:defRPr sz="12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sp>
        <p:nvSpPr>
          <p:cNvPr id="7" name="Symbol zastępczy zawartości 4">
            <a:extLst>
              <a:ext uri="{FF2B5EF4-FFF2-40B4-BE49-F238E27FC236}">
                <a16:creationId xmlns:a16="http://schemas.microsoft.com/office/drawing/2014/main" id="{93D44429-8F9B-DD54-E9BD-08AE1C44DD79}"/>
              </a:ext>
            </a:extLst>
          </p:cNvPr>
          <p:cNvSpPr>
            <a:spLocks noGrp="1"/>
          </p:cNvSpPr>
          <p:nvPr>
            <p:ph sz="quarter" idx="12"/>
          </p:nvPr>
        </p:nvSpPr>
        <p:spPr>
          <a:xfrm>
            <a:off x="4592725" y="1943100"/>
            <a:ext cx="6341972" cy="4143374"/>
          </a:xfrm>
        </p:spPr>
        <p:txBody>
          <a:bodyPr rtlCol="0">
            <a:normAutofit/>
          </a:bodyPr>
          <a:lstStyle>
            <a:lvl1pPr marL="0" indent="0">
              <a:spcBef>
                <a:spcPts val="0"/>
              </a:spcBef>
              <a:spcAft>
                <a:spcPts val="1800"/>
              </a:spcAft>
              <a:buNone/>
              <a:defRPr sz="1600" b="0"/>
            </a:lvl1pPr>
            <a:lvl2pPr>
              <a:defRPr sz="1400"/>
            </a:lvl2pPr>
            <a:lvl3pPr>
              <a:defRPr sz="1200"/>
            </a:lvl3pPr>
            <a:lvl4pPr>
              <a:defRPr sz="1100"/>
            </a:lvl4pPr>
            <a:lvl5pPr>
              <a:defRPr sz="1100"/>
            </a:lvl5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pic>
        <p:nvPicPr>
          <p:cNvPr id="3" name="Grafika 2">
            <a:extLst>
              <a:ext uri="{FF2B5EF4-FFF2-40B4-BE49-F238E27FC236}">
                <a16:creationId xmlns:a16="http://schemas.microsoft.com/office/drawing/2014/main" id="{1219BAE7-061D-1C2C-8FE8-F52FE9801B1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7" t="1737" r="20884" b="10416"/>
          <a:stretch/>
        </p:blipFill>
        <p:spPr>
          <a:xfrm rot="5400000">
            <a:off x="-266651" y="5472169"/>
            <a:ext cx="1628776" cy="1142892"/>
          </a:xfrm>
          <a:prstGeom prst="rect">
            <a:avLst/>
          </a:prstGeom>
        </p:spPr>
      </p:pic>
      <p:pic>
        <p:nvPicPr>
          <p:cNvPr id="8" name="Grafika 7">
            <a:extLst>
              <a:ext uri="{FF2B5EF4-FFF2-40B4-BE49-F238E27FC236}">
                <a16:creationId xmlns:a16="http://schemas.microsoft.com/office/drawing/2014/main" id="{91756DF4-EAAF-D894-A06D-881BB4F1FE1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6626" r="31329"/>
          <a:stretch/>
        </p:blipFill>
        <p:spPr>
          <a:xfrm>
            <a:off x="9360171" y="0"/>
            <a:ext cx="2831830" cy="803719"/>
          </a:xfrm>
          <a:prstGeom prst="rect">
            <a:avLst/>
          </a:prstGeom>
        </p:spPr>
      </p:pic>
      <p:pic>
        <p:nvPicPr>
          <p:cNvPr id="20" name="Grafika 19">
            <a:extLst>
              <a:ext uri="{FF2B5EF4-FFF2-40B4-BE49-F238E27FC236}">
                <a16:creationId xmlns:a16="http://schemas.microsoft.com/office/drawing/2014/main" id="{43E13A01-E9E2-1B24-006D-FC7933FFAB49}"/>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6443" t="62500"/>
          <a:stretch/>
        </p:blipFill>
        <p:spPr>
          <a:xfrm rot="5400000">
            <a:off x="344361" y="-188913"/>
            <a:ext cx="536575" cy="914400"/>
          </a:xfrm>
          <a:prstGeom prst="rect">
            <a:avLst/>
          </a:prstGeom>
        </p:spPr>
      </p:pic>
      <p:pic>
        <p:nvPicPr>
          <p:cNvPr id="36" name="Grafika 35">
            <a:extLst>
              <a:ext uri="{FF2B5EF4-FFF2-40B4-BE49-F238E27FC236}">
                <a16:creationId xmlns:a16="http://schemas.microsoft.com/office/drawing/2014/main" id="{781D330E-7CAC-3E1B-56FB-58D6F39003F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1356940" y="3305998"/>
            <a:ext cx="425520" cy="246004"/>
          </a:xfrm>
          <a:prstGeom prst="rect">
            <a:avLst/>
          </a:prstGeom>
        </p:spPr>
      </p:pic>
      <p:cxnSp>
        <p:nvCxnSpPr>
          <p:cNvPr id="37" name="Łącznik prosty 36">
            <a:extLst>
              <a:ext uri="{FF2B5EF4-FFF2-40B4-BE49-F238E27FC236}">
                <a16:creationId xmlns:a16="http://schemas.microsoft.com/office/drawing/2014/main" id="{D2679891-41CC-3417-4CF6-135A18671481}"/>
              </a:ext>
            </a:extLst>
          </p:cNvPr>
          <p:cNvCxnSpPr>
            <a:cxnSpLocks/>
          </p:cNvCxnSpPr>
          <p:nvPr userDrawn="1"/>
        </p:nvCxnSpPr>
        <p:spPr>
          <a:xfrm>
            <a:off x="11569700" y="1281334"/>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Łącznik prosty 37">
            <a:extLst>
              <a:ext uri="{FF2B5EF4-FFF2-40B4-BE49-F238E27FC236}">
                <a16:creationId xmlns:a16="http://schemas.microsoft.com/office/drawing/2014/main" id="{591D90A8-8A48-8962-E406-C96FD90CB835}"/>
              </a:ext>
            </a:extLst>
          </p:cNvPr>
          <p:cNvCxnSpPr>
            <a:cxnSpLocks/>
          </p:cNvCxnSpPr>
          <p:nvPr userDrawn="1"/>
        </p:nvCxnSpPr>
        <p:spPr>
          <a:xfrm>
            <a:off x="11569700" y="3811366"/>
            <a:ext cx="0" cy="17653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ymbol zastępczy daty 3">
            <a:extLst>
              <a:ext uri="{FF2B5EF4-FFF2-40B4-BE49-F238E27FC236}">
                <a16:creationId xmlns:a16="http://schemas.microsoft.com/office/drawing/2014/main" id="{37B98732-5DFC-F373-D2C5-F62F237E47B5}"/>
              </a:ext>
            </a:extLst>
          </p:cNvPr>
          <p:cNvSpPr>
            <a:spLocks noGrp="1"/>
          </p:cNvSpPr>
          <p:nvPr>
            <p:ph type="dt" sz="half" idx="2"/>
          </p:nvPr>
        </p:nvSpPr>
        <p:spPr>
          <a:xfrm>
            <a:off x="11058836" y="771526"/>
            <a:ext cx="1041393" cy="250444"/>
          </a:xfrm>
          <a:prstGeom prst="rect">
            <a:avLst/>
          </a:prstGeom>
        </p:spPr>
        <p:txBody>
          <a:bodyPr vert="horz" lIns="0" tIns="0" rIns="0" bIns="0" rtlCol="0" anchor="b"/>
          <a:lstStyle>
            <a:lvl1pPr algn="ctr">
              <a:defRPr sz="1100" b="1" i="0" spc="200" baseline="0">
                <a:solidFill>
                  <a:schemeClr val="tx1"/>
                </a:solidFill>
                <a:latin typeface="Calibri" panose="020F0502020204030204" pitchFamily="34" charset="0"/>
                <a:cs typeface="Calibri" panose="020F0502020204030204" pitchFamily="34" charset="0"/>
              </a:defRPr>
            </a:lvl1pPr>
          </a:lstStyle>
          <a:p>
            <a:pPr rtl="0"/>
            <a:r>
              <a:rPr lang="pl"/>
              <a:t>31.07.20XX</a:t>
            </a:r>
          </a:p>
        </p:txBody>
      </p:sp>
      <p:sp>
        <p:nvSpPr>
          <p:cNvPr id="41" name="Numer slajdu — symbol zastępczy 5">
            <a:extLst>
              <a:ext uri="{FF2B5EF4-FFF2-40B4-BE49-F238E27FC236}">
                <a16:creationId xmlns:a16="http://schemas.microsoft.com/office/drawing/2014/main" id="{20B2DBBC-C217-F056-5EE3-093A94676B6A}"/>
              </a:ext>
            </a:extLst>
          </p:cNvPr>
          <p:cNvSpPr>
            <a:spLocks noGrp="1"/>
          </p:cNvSpPr>
          <p:nvPr>
            <p:ph type="sldNum" sz="quarter" idx="4"/>
          </p:nvPr>
        </p:nvSpPr>
        <p:spPr>
          <a:xfrm>
            <a:off x="11058836" y="5836030"/>
            <a:ext cx="1041393" cy="246004"/>
          </a:xfrm>
          <a:prstGeom prst="rect">
            <a:avLst/>
          </a:prstGeom>
        </p:spPr>
        <p:txBody>
          <a:bodyPr vert="horz" lIns="91440" tIns="45720" rIns="91440" bIns="45720" rtlCol="0" anchor="t"/>
          <a:lstStyle>
            <a:lvl1pPr algn="ctr">
              <a:defRPr sz="1200" b="1" i="0" spc="200" baseline="0">
                <a:solidFill>
                  <a:schemeClr val="tx1"/>
                </a:solidFill>
                <a:latin typeface="Calibri" panose="020F0502020204030204" pitchFamily="34" charset="0"/>
                <a:cs typeface="Calibri" panose="020F0502020204030204" pitchFamily="34" charset="0"/>
              </a:defRPr>
            </a:lvl1pPr>
          </a:lstStyle>
          <a:p>
            <a:pPr rtl="0"/>
            <a:fld id="{CA8D9AD5-F248-4919-864A-CFD76CC027D6}" type="slidenum">
              <a:rPr lang="en-US" smtClean="0"/>
              <a:pPr/>
              <a:t>‹#›</a:t>
            </a:fld>
            <a:endParaRPr lang="en-US" dirty="0"/>
          </a:p>
        </p:txBody>
      </p:sp>
    </p:spTree>
    <p:extLst>
      <p:ext uri="{BB962C8B-B14F-4D97-AF65-F5344CB8AC3E}">
        <p14:creationId xmlns:p14="http://schemas.microsoft.com/office/powerpoint/2010/main" val="234458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888" userDrawn="1">
          <p15:clr>
            <a:srgbClr val="FBAE40"/>
          </p15:clr>
        </p15:guide>
        <p15:guide id="2" pos="768" userDrawn="1">
          <p15:clr>
            <a:srgbClr val="FBAE40"/>
          </p15:clr>
        </p15:guide>
        <p15:guide id="3" orient="horz" pos="3840" userDrawn="1">
          <p15:clr>
            <a:srgbClr val="FBAE40"/>
          </p15:clr>
        </p15:guide>
        <p15:guide id="4" orient="horz" pos="12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1243011" y="1123948"/>
            <a:ext cx="9715373" cy="1233424"/>
          </a:xfrm>
          <a:prstGeom prst="rect">
            <a:avLst/>
          </a:prstGeom>
        </p:spPr>
        <p:txBody>
          <a:bodyPr vert="horz" lIns="91440" tIns="45720" rIns="91440" bIns="45720" rtlCol="0" anchor="b">
            <a:noAutofit/>
          </a:bodyPr>
          <a:lstStyle/>
          <a:p>
            <a:pPr rtl="0"/>
            <a:r>
              <a:rPr lang="pl"/>
              <a:t>Kliknij, aby edytować styl wzorca tytułu</a:t>
            </a:r>
            <a:endParaRPr dirty="0"/>
          </a:p>
        </p:txBody>
      </p:sp>
      <p:sp>
        <p:nvSpPr>
          <p:cNvPr id="3" name="Tekst — symbol zastępczy 2"/>
          <p:cNvSpPr>
            <a:spLocks noGrp="1"/>
          </p:cNvSpPr>
          <p:nvPr>
            <p:ph type="body" idx="1"/>
          </p:nvPr>
        </p:nvSpPr>
        <p:spPr>
          <a:xfrm>
            <a:off x="1243011" y="2854862"/>
            <a:ext cx="9715373" cy="2783939"/>
          </a:xfrm>
          <a:prstGeom prst="rect">
            <a:avLst/>
          </a:prstGeom>
        </p:spPr>
        <p:txBody>
          <a:bodyPr vert="horz" lIns="91440" tIns="45720" rIns="91440" bIns="45720" rtlCol="0">
            <a:normAutofit/>
          </a:bodyPr>
          <a:lstStyle/>
          <a:p>
            <a:pPr lvl="0" rtl="0"/>
            <a:r>
              <a:rPr lang="pl"/>
              <a:t>Kliknij, aby edytować style wzorców tekstu</a:t>
            </a:r>
          </a:p>
          <a:p>
            <a:pPr lvl="1" rtl="0"/>
            <a:r>
              <a:rPr lang="pl"/>
              <a:t>Drugi poziom</a:t>
            </a:r>
          </a:p>
          <a:p>
            <a:pPr lvl="2" rtl="0"/>
            <a:r>
              <a:rPr lang="pl"/>
              <a:t>Trzeci poziom</a:t>
            </a:r>
          </a:p>
          <a:p>
            <a:pPr lvl="3" rtl="0"/>
            <a:r>
              <a:rPr lang="pl"/>
              <a:t>Czwarty poziom</a:t>
            </a:r>
          </a:p>
          <a:p>
            <a:pPr lvl="4" rtl="0"/>
            <a:r>
              <a:rPr lang="pl"/>
              <a:t>Piąty poziom</a:t>
            </a:r>
            <a:endParaRPr dirty="0"/>
          </a:p>
        </p:txBody>
      </p:sp>
      <p:sp>
        <p:nvSpPr>
          <p:cNvPr id="70" name="Symbol zastępczy daty 3">
            <a:extLst>
              <a:ext uri="{FF2B5EF4-FFF2-40B4-BE49-F238E27FC236}">
                <a16:creationId xmlns:a16="http://schemas.microsoft.com/office/drawing/2014/main" id="{1D3FE713-9579-9502-1340-9BB02438002B}"/>
              </a:ext>
            </a:extLst>
          </p:cNvPr>
          <p:cNvSpPr>
            <a:spLocks noGrp="1"/>
          </p:cNvSpPr>
          <p:nvPr>
            <p:ph type="dt" sz="half" idx="2"/>
          </p:nvPr>
        </p:nvSpPr>
        <p:spPr>
          <a:xfrm>
            <a:off x="8567420" y="6364224"/>
            <a:ext cx="1616147" cy="237744"/>
          </a:xfrm>
          <a:prstGeom prst="rect">
            <a:avLst/>
          </a:prstGeom>
        </p:spPr>
        <p:txBody>
          <a:bodyPr vert="horz" lIns="91440" tIns="45720" rIns="91440" bIns="45720" rtlCol="0" anchor="t"/>
          <a:lstStyle>
            <a:lvl1pPr algn="r">
              <a:defRPr sz="1200" b="1" i="0" spc="200" baseline="0">
                <a:solidFill>
                  <a:schemeClr val="tx1"/>
                </a:solidFill>
                <a:latin typeface="+mn-lt"/>
                <a:cs typeface="Calibri" panose="020F0502020204030204" pitchFamily="34" charset="0"/>
              </a:defRPr>
            </a:lvl1pPr>
          </a:lstStyle>
          <a:p>
            <a:pPr rtl="0"/>
            <a:r>
              <a:rPr lang="pl"/>
              <a:t>31.07.20XX</a:t>
            </a:r>
          </a:p>
        </p:txBody>
      </p:sp>
      <p:sp>
        <p:nvSpPr>
          <p:cNvPr id="71" name="Symbol zastępczy numeru slajdu 5">
            <a:extLst>
              <a:ext uri="{FF2B5EF4-FFF2-40B4-BE49-F238E27FC236}">
                <a16:creationId xmlns:a16="http://schemas.microsoft.com/office/drawing/2014/main" id="{D6D97498-1909-257F-3B44-8830BA9357CE}"/>
              </a:ext>
            </a:extLst>
          </p:cNvPr>
          <p:cNvSpPr>
            <a:spLocks noGrp="1"/>
          </p:cNvSpPr>
          <p:nvPr>
            <p:ph type="sldNum" sz="quarter" idx="4"/>
          </p:nvPr>
        </p:nvSpPr>
        <p:spPr>
          <a:xfrm>
            <a:off x="11110903" y="6364224"/>
            <a:ext cx="622300" cy="237744"/>
          </a:xfrm>
          <a:prstGeom prst="rect">
            <a:avLst/>
          </a:prstGeom>
        </p:spPr>
        <p:txBody>
          <a:bodyPr vert="horz" lIns="91440" tIns="45720" rIns="91440" bIns="45720" rtlCol="0" anchor="t"/>
          <a:lstStyle>
            <a:lvl1pPr algn="l">
              <a:defRPr sz="1200" b="1" i="0" spc="200" baseline="0">
                <a:solidFill>
                  <a:schemeClr val="tx1"/>
                </a:solidFill>
                <a:latin typeface="+mn-lt"/>
                <a:cs typeface="Calibri" panose="020F0502020204030204" pitchFamily="34" charset="0"/>
              </a:defRPr>
            </a:lvl1pPr>
          </a:lstStyle>
          <a:p>
            <a:pPr rtl="0"/>
            <a:fld id="{CA8D9AD5-F248-4919-864A-CFD76CC027D6}" type="slidenum">
              <a:rPr lang="en-US" smtClean="0"/>
              <a:pPr/>
              <a:t>‹#›</a:t>
            </a:fld>
            <a:endParaRPr lang="en-US" dirty="0"/>
          </a:p>
        </p:txBody>
      </p:sp>
      <p:sp>
        <p:nvSpPr>
          <p:cNvPr id="72" name="Prostokąt 71">
            <a:extLst>
              <a:ext uri="{FF2B5EF4-FFF2-40B4-BE49-F238E27FC236}">
                <a16:creationId xmlns:a16="http://schemas.microsoft.com/office/drawing/2014/main" id="{BB6D1128-8E99-D739-8BA2-6483E11ECD0A}"/>
              </a:ext>
            </a:extLst>
          </p:cNvPr>
          <p:cNvSpPr/>
          <p:nvPr userDrawn="1"/>
        </p:nvSpPr>
        <p:spPr>
          <a:xfrm>
            <a:off x="10336085" y="6422055"/>
            <a:ext cx="622300" cy="4868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latin typeface="+mn-lt"/>
            </a:endParaRPr>
          </a:p>
        </p:txBody>
      </p:sp>
      <p:sp>
        <p:nvSpPr>
          <p:cNvPr id="73" name="Stopka — symbol zastępczy 4">
            <a:extLst>
              <a:ext uri="{FF2B5EF4-FFF2-40B4-BE49-F238E27FC236}">
                <a16:creationId xmlns:a16="http://schemas.microsoft.com/office/drawing/2014/main" id="{E4994AF0-B8F6-76C7-C67E-7BC676CE8D53}"/>
              </a:ext>
            </a:extLst>
          </p:cNvPr>
          <p:cNvSpPr>
            <a:spLocks noGrp="1"/>
          </p:cNvSpPr>
          <p:nvPr>
            <p:ph type="ftr" sz="quarter" idx="3"/>
          </p:nvPr>
        </p:nvSpPr>
        <p:spPr>
          <a:xfrm>
            <a:off x="1243012" y="6364224"/>
            <a:ext cx="5394391" cy="237744"/>
          </a:xfrm>
          <a:prstGeom prst="rect">
            <a:avLst/>
          </a:prstGeom>
        </p:spPr>
        <p:txBody>
          <a:bodyPr vert="horz" lIns="91440" tIns="45720" rIns="91440" bIns="45720" rtlCol="0" anchor="t"/>
          <a:lstStyle>
            <a:lvl1pPr algn="l">
              <a:defRPr sz="1200" b="1" i="0" cap="none" spc="200" baseline="0">
                <a:solidFill>
                  <a:schemeClr val="tx1"/>
                </a:solidFill>
                <a:latin typeface="+mn-lt"/>
                <a:cs typeface="Calibri" panose="020F0502020204030204" pitchFamily="34" charset="0"/>
              </a:defRPr>
            </a:lvl1pPr>
          </a:lstStyle>
          <a:p>
            <a:pPr rtl="0"/>
            <a:r>
              <a:rPr lang="pl"/>
              <a:t>DODAJ STOPKĘ</a:t>
            </a:r>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79" r:id="rId3"/>
    <p:sldLayoutId id="2147483672" r:id="rId4"/>
    <p:sldLayoutId id="2147483680" r:id="rId5"/>
    <p:sldLayoutId id="2147483677" r:id="rId6"/>
    <p:sldLayoutId id="2147483673" r:id="rId7"/>
    <p:sldLayoutId id="2147483681" r:id="rId8"/>
    <p:sldLayoutId id="2147483675" r:id="rId9"/>
    <p:sldLayoutId id="2147483692" r:id="rId10"/>
    <p:sldLayoutId id="2147483688" r:id="rId11"/>
    <p:sldLayoutId id="2147483691" r:id="rId12"/>
    <p:sldLayoutId id="2147483684" r:id="rId13"/>
    <p:sldLayoutId id="2147483693"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marL="0" indent="0" algn="l" defTabSz="914400" rtl="0" eaLnBrk="1" latinLnBrk="0" hangingPunct="1">
        <a:lnSpc>
          <a:spcPct val="90000"/>
        </a:lnSpc>
        <a:spcBef>
          <a:spcPct val="0"/>
        </a:spcBef>
        <a:buFont typeface="Arial" pitchFamily="34" charset="0"/>
        <a:buNone/>
        <a:defRPr sz="8000" b="1" kern="1200" cap="all" baseline="0">
          <a:solidFill>
            <a:schemeClr val="tx1"/>
          </a:solidFill>
          <a:latin typeface="+mj-lt"/>
          <a:ea typeface="+mj-ea"/>
          <a:cs typeface="Calibri" panose="020F0502020204030204" pitchFamily="34" charset="0"/>
        </a:defRPr>
      </a:lvl1pPr>
    </p:titleStyle>
    <p:bodyStyle>
      <a:lvl1pPr marL="274320" indent="-228600" algn="l" defTabSz="914400" rtl="0" eaLnBrk="1" latinLnBrk="0" hangingPunct="1">
        <a:lnSpc>
          <a:spcPct val="100000"/>
        </a:lnSpc>
        <a:spcBef>
          <a:spcPts val="1800"/>
        </a:spcBef>
        <a:buClr>
          <a:schemeClr val="tx1">
            <a:lumMod val="75000"/>
            <a:lumOff val="25000"/>
          </a:schemeClr>
        </a:buClr>
        <a:buSzPct val="100000"/>
        <a:buFont typeface="Arial" pitchFamily="34" charset="0"/>
        <a:buChar char="•"/>
        <a:defRPr sz="2000" kern="1200">
          <a:solidFill>
            <a:schemeClr val="tx1"/>
          </a:solidFill>
          <a:latin typeface="+mn-lt"/>
          <a:ea typeface="+mn-ea"/>
          <a:cs typeface="Calibri" panose="020F0502020204030204" pitchFamily="34" charset="0"/>
        </a:defRPr>
      </a:lvl1pPr>
      <a:lvl2pPr marL="594360" indent="-228600" algn="l" defTabSz="914400" rtl="0" eaLnBrk="1" latinLnBrk="0" hangingPunct="1">
        <a:lnSpc>
          <a:spcPct val="100000"/>
        </a:lnSpc>
        <a:spcBef>
          <a:spcPts val="1000"/>
        </a:spcBef>
        <a:buClr>
          <a:schemeClr val="tx1">
            <a:lumMod val="75000"/>
            <a:lumOff val="25000"/>
          </a:schemeClr>
        </a:buClr>
        <a:buSzPct val="100000"/>
        <a:buFont typeface="Arial" pitchFamily="34" charset="0"/>
        <a:buChar char="•"/>
        <a:defRPr sz="1800" kern="1200">
          <a:solidFill>
            <a:schemeClr val="tx1"/>
          </a:solidFill>
          <a:latin typeface="+mn-lt"/>
          <a:ea typeface="+mn-ea"/>
          <a:cs typeface="Calibri" panose="020F0502020204030204" pitchFamily="34" charset="0"/>
        </a:defRPr>
      </a:lvl2pPr>
      <a:lvl3pPr marL="91440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600" kern="1200">
          <a:solidFill>
            <a:schemeClr val="tx1"/>
          </a:solidFill>
          <a:latin typeface="+mn-lt"/>
          <a:ea typeface="+mn-ea"/>
          <a:cs typeface="Calibri" panose="020F0502020204030204" pitchFamily="34" charset="0"/>
        </a:defRPr>
      </a:lvl3pPr>
      <a:lvl4pPr marL="123444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Calibri" panose="020F0502020204030204" pitchFamily="34" charset="0"/>
        </a:defRPr>
      </a:lvl4pPr>
      <a:lvl5pPr marL="155448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Calibri" panose="020F0502020204030204" pitchFamily="34" charset="0"/>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D3D322-D326-7F0A-2EB4-9A3D3D402A74}"/>
              </a:ext>
            </a:extLst>
          </p:cNvPr>
          <p:cNvSpPr>
            <a:spLocks noGrp="1"/>
          </p:cNvSpPr>
          <p:nvPr>
            <p:ph type="ctrTitle"/>
          </p:nvPr>
        </p:nvSpPr>
        <p:spPr>
          <a:xfrm>
            <a:off x="1243012" y="551145"/>
            <a:ext cx="8421624" cy="4215384"/>
          </a:xfrm>
        </p:spPr>
        <p:txBody>
          <a:bodyPr rtlCol="0"/>
          <a:lstStyle/>
          <a:p>
            <a:pPr rtl="0"/>
            <a:r>
              <a:rPr lang="pl-PL" dirty="0"/>
              <a:t>Znaczenie tytułu powieści „Lalka” – </a:t>
            </a:r>
            <a:r>
              <a:rPr lang="pl-PL" b="1" i="1" dirty="0">
                <a:solidFill>
                  <a:srgbClr val="C00000"/>
                </a:solidFill>
              </a:rPr>
              <a:t>topos </a:t>
            </a:r>
            <a:r>
              <a:rPr lang="pl-PL" b="1" i="1" dirty="0" err="1">
                <a:solidFill>
                  <a:srgbClr val="C00000"/>
                </a:solidFill>
              </a:rPr>
              <a:t>theatrum</a:t>
            </a:r>
            <a:r>
              <a:rPr lang="pl-PL" b="1" i="1" dirty="0">
                <a:solidFill>
                  <a:srgbClr val="C00000"/>
                </a:solidFill>
              </a:rPr>
              <a:t> </a:t>
            </a:r>
            <a:r>
              <a:rPr lang="pl-PL" b="1" i="1" dirty="0" err="1">
                <a:solidFill>
                  <a:srgbClr val="C00000"/>
                </a:solidFill>
              </a:rPr>
              <a:t>mundi</a:t>
            </a:r>
            <a:r>
              <a:rPr lang="pl-PL" b="1" i="1" dirty="0">
                <a:solidFill>
                  <a:srgbClr val="C00000"/>
                </a:solidFill>
              </a:rPr>
              <a:t> i </a:t>
            </a:r>
            <a:r>
              <a:rPr lang="pl-PL" b="1" i="1" dirty="0" err="1">
                <a:solidFill>
                  <a:srgbClr val="C00000"/>
                </a:solidFill>
              </a:rPr>
              <a:t>vanitas</a:t>
            </a:r>
            <a:endParaRPr lang="pl" dirty="0"/>
          </a:p>
        </p:txBody>
      </p:sp>
    </p:spTree>
    <p:extLst>
      <p:ext uri="{BB962C8B-B14F-4D97-AF65-F5344CB8AC3E}">
        <p14:creationId xmlns:p14="http://schemas.microsoft.com/office/powerpoint/2010/main" val="198119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CF0026C-A92C-3F8A-1C56-E560A84998E2}"/>
              </a:ext>
            </a:extLst>
          </p:cNvPr>
          <p:cNvSpPr>
            <a:spLocks noGrp="1"/>
          </p:cNvSpPr>
          <p:nvPr>
            <p:ph idx="1"/>
          </p:nvPr>
        </p:nvSpPr>
        <p:spPr>
          <a:xfrm>
            <a:off x="-1" y="323032"/>
            <a:ext cx="11283885" cy="5576888"/>
          </a:xfrm>
        </p:spPr>
        <p:txBody>
          <a:bodyPr rtlCol="0">
            <a:normAutofit/>
          </a:bodyPr>
          <a:lstStyle/>
          <a:p>
            <a:pPr>
              <a:buNone/>
              <a:defRPr/>
            </a:pPr>
            <a:r>
              <a:rPr lang="pl-PL" dirty="0"/>
              <a:t>	(…)</a:t>
            </a:r>
            <a:endParaRPr lang="pl-PL" i="1" dirty="0"/>
          </a:p>
          <a:p>
            <a:pPr>
              <a:buNone/>
              <a:defRPr/>
            </a:pPr>
            <a:r>
              <a:rPr lang="pl-PL" dirty="0"/>
              <a:t>      I przypatrując się ruchowi martwych figur po tysiączny raz w życiu powtarzał :</a:t>
            </a:r>
          </a:p>
          <a:p>
            <a:pPr>
              <a:buNone/>
              <a:defRPr/>
            </a:pPr>
            <a:r>
              <a:rPr lang="pl-PL" dirty="0"/>
              <a:t>	„Marionetki!... Wszystko marionetki!... Zdaje im się, że robią, co chcą, a robią tylko, co im każe sprężyna, taka ślepa jak one...”</a:t>
            </a:r>
          </a:p>
          <a:p>
            <a:pPr>
              <a:buNone/>
              <a:defRPr/>
            </a:pPr>
            <a:r>
              <a:rPr lang="pl-PL" dirty="0"/>
              <a:t>	Kiedy źle kierowany dżokej wywrócił się na tańczących parach, pan Ignacy posmutniał.</a:t>
            </a:r>
          </a:p>
          <a:p>
            <a:pPr>
              <a:buNone/>
              <a:defRPr/>
            </a:pPr>
            <a:r>
              <a:rPr lang="pl-PL" dirty="0"/>
              <a:t>	„Dopomóc do szczęścia jeden drugiemu nie potrafi - myślał - ale zrujnować cudze życie umieją tak dobrze, jak gdyby byli ludźmi...”</a:t>
            </a:r>
          </a:p>
          <a:p>
            <a:pPr>
              <a:defRPr/>
            </a:pPr>
            <a:endParaRPr lang="pl-PL" i="1" dirty="0"/>
          </a:p>
        </p:txBody>
      </p:sp>
      <p:pic>
        <p:nvPicPr>
          <p:cNvPr id="3074" name="Picture 2" descr="Rzecki -">
            <a:extLst>
              <a:ext uri="{FF2B5EF4-FFF2-40B4-BE49-F238E27FC236}">
                <a16:creationId xmlns:a16="http://schemas.microsoft.com/office/drawing/2014/main" id="{F1CE40E9-2319-924E-4F61-E091C9EC87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4604" y="3345023"/>
            <a:ext cx="3651380" cy="27385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Lalka” (1968) – krótka recenzja – Absolutnie o kinie">
            <a:extLst>
              <a:ext uri="{FF2B5EF4-FFF2-40B4-BE49-F238E27FC236}">
                <a16:creationId xmlns:a16="http://schemas.microsoft.com/office/drawing/2014/main" id="{F133FD85-02A2-9873-D647-4D4CC9884C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6791" y="3715722"/>
            <a:ext cx="5234279" cy="29450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44A6395-B484-39AD-EAB0-A785B4F28711}"/>
              </a:ext>
            </a:extLst>
          </p:cNvPr>
          <p:cNvSpPr>
            <a:spLocks noGrp="1"/>
          </p:cNvSpPr>
          <p:nvPr>
            <p:ph idx="1"/>
          </p:nvPr>
        </p:nvSpPr>
        <p:spPr>
          <a:xfrm>
            <a:off x="261256" y="115888"/>
            <a:ext cx="9837576" cy="6742112"/>
          </a:xfrm>
        </p:spPr>
        <p:txBody>
          <a:bodyPr rtlCol="0">
            <a:normAutofit lnSpcReduction="10000"/>
          </a:bodyPr>
          <a:lstStyle/>
          <a:p>
            <a:pPr>
              <a:buNone/>
              <a:defRPr/>
            </a:pPr>
            <a:r>
              <a:rPr lang="pl-PL" b="1" dirty="0"/>
              <a:t>motyw lalki – interesująca tylko z daleka</a:t>
            </a:r>
          </a:p>
          <a:p>
            <a:pPr>
              <a:defRPr/>
            </a:pPr>
            <a:r>
              <a:rPr lang="pl-PL" dirty="0"/>
              <a:t>lalka – kozak: z zewnątrz kozak wygląda lepiej niż od wewnątrz: „I dopiero teraz spostrzegłem, że ów kozak widziany z wnętrza sklepu wydaje się mniej zabawnym niż od ulicy." </a:t>
            </a:r>
          </a:p>
          <a:p>
            <a:pPr>
              <a:defRPr/>
            </a:pPr>
            <a:r>
              <a:rPr lang="pl-PL" dirty="0"/>
              <a:t>symbolizuje kontrolę nad życiem innych</a:t>
            </a:r>
          </a:p>
          <a:p>
            <a:pPr>
              <a:buNone/>
              <a:defRPr/>
            </a:pPr>
            <a:r>
              <a:rPr lang="pl-PL" b="1" dirty="0"/>
              <a:t>lalka – zakochany człowiek, który nie ma wpływu na swój los</a:t>
            </a:r>
          </a:p>
          <a:p>
            <a:pPr>
              <a:defRPr/>
            </a:pPr>
            <a:r>
              <a:rPr lang="pl-PL" dirty="0"/>
              <a:t>„Szczególna rzecz - mówił. - Każdy ptak w górze i każdy człowiek na ziemi wyobraża sobie, że idzie tam, dokąd chce. I dopiero ktoś stojący na boku widzi, że wszystkich razem pcha naprzód jakiś fatalny prąd, mocniejszy od ich przewidywań i pragnień.”</a:t>
            </a:r>
          </a:p>
          <a:p>
            <a:pPr>
              <a:defRPr/>
            </a:pPr>
            <a:r>
              <a:rPr lang="pl-PL" dirty="0"/>
              <a:t>„Jakież to pospolite sprężyny wywołują ruch w świecie: trochę węgla ożywia okręt, trochę serca – człowieka..." - miłość to siła kierująca człowiekiem jak marionetką. Stanisław Wokulski rozmyśla na spacerze po Warszawie.</a:t>
            </a:r>
          </a:p>
          <a:p>
            <a:pPr>
              <a:defRPr/>
            </a:pPr>
            <a:endParaRPr lang="pl-PL" dirty="0"/>
          </a:p>
          <a:p>
            <a:pPr>
              <a:buNone/>
              <a:defRPr/>
            </a:pPr>
            <a:r>
              <a:rPr lang="pl-PL" b="1" dirty="0"/>
              <a:t>lalka - człowiek, któremu świat odebrał możliwość wpływania na swój los</a:t>
            </a:r>
          </a:p>
          <a:p>
            <a:pPr>
              <a:defRPr/>
            </a:pPr>
            <a:r>
              <a:rPr lang="pl-PL" dirty="0"/>
              <a:t>„Do kogo ja mówię?... Kto mnie wysłucha w tym mechanizmie ślepych sił, których stałem się igraszką?" </a:t>
            </a:r>
          </a:p>
          <a:p>
            <a:pPr>
              <a:defRPr/>
            </a:pPr>
            <a:endParaRPr lang="pl-PL"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0A0E331-1F75-3F5F-75AD-4EC26589E334}"/>
              </a:ext>
            </a:extLst>
          </p:cNvPr>
          <p:cNvSpPr>
            <a:spLocks noGrp="1"/>
          </p:cNvSpPr>
          <p:nvPr>
            <p:ph type="title"/>
          </p:nvPr>
        </p:nvSpPr>
        <p:spPr>
          <a:xfrm>
            <a:off x="393926" y="2346259"/>
            <a:ext cx="10555063" cy="1233424"/>
          </a:xfrm>
        </p:spPr>
        <p:txBody>
          <a:bodyPr rtlCol="0">
            <a:normAutofit fontScale="90000"/>
          </a:bodyPr>
          <a:lstStyle/>
          <a:p>
            <a:pPr>
              <a:defRPr/>
            </a:pPr>
            <a:r>
              <a:rPr lang="pl-PL" b="1" dirty="0">
                <a:solidFill>
                  <a:srgbClr val="FF0000"/>
                </a:solidFill>
              </a:rPr>
              <a:t>TOM II rozdz. XVI s. 607.</a:t>
            </a:r>
            <a:br>
              <a:rPr lang="pl-PL" b="1" dirty="0">
                <a:solidFill>
                  <a:srgbClr val="FF0000"/>
                </a:solidFill>
              </a:rPr>
            </a:br>
            <a:endParaRPr lang="pl-PL" dirty="0"/>
          </a:p>
        </p:txBody>
      </p:sp>
      <p:sp>
        <p:nvSpPr>
          <p:cNvPr id="4" name="Podtytuł 2">
            <a:extLst>
              <a:ext uri="{FF2B5EF4-FFF2-40B4-BE49-F238E27FC236}">
                <a16:creationId xmlns:a16="http://schemas.microsoft.com/office/drawing/2014/main" id="{F7974854-5236-54FD-365E-B8059BA868F2}"/>
              </a:ext>
            </a:extLst>
          </p:cNvPr>
          <p:cNvSpPr>
            <a:spLocks noGrp="1"/>
          </p:cNvSpPr>
          <p:nvPr>
            <p:ph idx="1"/>
          </p:nvPr>
        </p:nvSpPr>
        <p:spPr/>
        <p:txBody>
          <a:bodyPr rtlCol="0">
            <a:normAutofit/>
          </a:bodyPr>
          <a:lstStyle/>
          <a:p>
            <a:pPr algn="just">
              <a:defRPr/>
            </a:pPr>
            <a:r>
              <a:rPr lang="pl-PL" dirty="0"/>
              <a:t>	</a:t>
            </a:r>
            <a:r>
              <a:rPr lang="pl-PL" i="1" dirty="0">
                <a:solidFill>
                  <a:srgbClr val="FF0000"/>
                </a:solidFill>
              </a:rPr>
              <a:t>„A jednakże ciężko żyć na świecie. I nieraz myślę sobie: czy naprawdę jest jaki plan, wedle którego cała ludzkość posuwa się ku lepszemu, czyli też wszystko jest dziełem przypadku, a ludzkość czy nie idzie tam, gdzie ją popchnie większa siła?... Jeżeli dobrzy mają górę, wówczas świat toczy się ku dobremu, a jeżeli gałgany są mocniejsi, to idzie ku złemu. Zaś ostatecznym kresem złych i dobrych jest garść popiołu.”</a:t>
            </a:r>
          </a:p>
          <a:p>
            <a:pPr algn="just">
              <a:defRPr/>
            </a:pPr>
            <a:endParaRPr lang="pl-PL" b="1"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29C22B18-4E42-8061-6DC0-BD7974289DAC}"/>
              </a:ext>
            </a:extLst>
          </p:cNvPr>
          <p:cNvSpPr>
            <a:spLocks noGrp="1"/>
          </p:cNvSpPr>
          <p:nvPr>
            <p:ph type="title"/>
          </p:nvPr>
        </p:nvSpPr>
        <p:spPr>
          <a:xfrm>
            <a:off x="805543" y="991216"/>
            <a:ext cx="9392816" cy="1143000"/>
          </a:xfrm>
        </p:spPr>
        <p:txBody>
          <a:bodyPr/>
          <a:lstStyle/>
          <a:p>
            <a:r>
              <a:rPr lang="pl-PL" altLang="pl-PL" sz="4000">
                <a:latin typeface="Baskerville Old Face" panose="02020602080505020303" pitchFamily="18" charset="0"/>
              </a:rPr>
              <a:t>Trzy pokolenia, czyli o genezie </a:t>
            </a:r>
            <a:br>
              <a:rPr lang="pl-PL" altLang="pl-PL" sz="4000">
                <a:latin typeface="Baskerville Old Face" panose="02020602080505020303" pitchFamily="18" charset="0"/>
              </a:rPr>
            </a:br>
            <a:endParaRPr lang="pl-PL" altLang="pl-PL" sz="4000">
              <a:latin typeface="Baskerville Old Face" panose="02020602080505020303" pitchFamily="18" charset="0"/>
            </a:endParaRPr>
          </a:p>
        </p:txBody>
      </p:sp>
      <p:sp>
        <p:nvSpPr>
          <p:cNvPr id="3" name="Symbol zastępczy zawartości 2">
            <a:extLst>
              <a:ext uri="{FF2B5EF4-FFF2-40B4-BE49-F238E27FC236}">
                <a16:creationId xmlns:a16="http://schemas.microsoft.com/office/drawing/2014/main" id="{E2872D07-3178-8B71-164C-01B3D9A6E77A}"/>
              </a:ext>
            </a:extLst>
          </p:cNvPr>
          <p:cNvSpPr>
            <a:spLocks noGrp="1"/>
          </p:cNvSpPr>
          <p:nvPr>
            <p:ph idx="1"/>
          </p:nvPr>
        </p:nvSpPr>
        <p:spPr>
          <a:xfrm>
            <a:off x="339012" y="2301874"/>
            <a:ext cx="9036050" cy="4525963"/>
          </a:xfrm>
        </p:spPr>
        <p:txBody>
          <a:bodyPr>
            <a:normAutofit fontScale="92500" lnSpcReduction="10000"/>
          </a:bodyPr>
          <a:lstStyle/>
          <a:p>
            <a:pPr algn="just">
              <a:buFont typeface="Arial" charset="0"/>
              <a:buChar char="•"/>
              <a:defRPr/>
            </a:pPr>
            <a:r>
              <a:rPr lang="pl-PL" sz="2400" dirty="0"/>
              <a:t>Powieść w zamyśle autora miała: „ (...) przedstawić naszych polskich idealistów na tle społecznego rozkładu.”</a:t>
            </a:r>
          </a:p>
          <a:p>
            <a:pPr marL="0" indent="0" algn="just">
              <a:buNone/>
              <a:defRPr/>
            </a:pPr>
            <a:r>
              <a:rPr lang="pl-PL" sz="2800" b="1" dirty="0"/>
              <a:t>W szczególności jednak </a:t>
            </a:r>
            <a:r>
              <a:rPr lang="pl-PL" sz="2800" b="1" i="1" dirty="0"/>
              <a:t>Lalka</a:t>
            </a:r>
            <a:r>
              <a:rPr lang="pl-PL" sz="2800" b="1" dirty="0"/>
              <a:t> to powieść o:</a:t>
            </a:r>
          </a:p>
          <a:p>
            <a:pPr algn="just">
              <a:buFont typeface="Arial" charset="0"/>
              <a:buChar char="•"/>
              <a:defRPr/>
            </a:pPr>
            <a:r>
              <a:rPr lang="pl-PL" sz="2800" b="1" dirty="0"/>
              <a:t>    polskim społeczeństwie </a:t>
            </a:r>
            <a:r>
              <a:rPr lang="pl-PL" sz="2800" dirty="0"/>
              <a:t>– </a:t>
            </a:r>
            <a:r>
              <a:rPr lang="pl-PL" sz="2400" dirty="0"/>
              <a:t>drobiazgowa panorama warstw społecznych: arystokratycznych, mieszczańskich oraz biedoty miejskiej</a:t>
            </a:r>
          </a:p>
          <a:p>
            <a:pPr algn="just">
              <a:buFont typeface="Arial" charset="0"/>
              <a:buChar char="•"/>
              <a:defRPr/>
            </a:pPr>
            <a:r>
              <a:rPr lang="pl-PL" sz="2800" b="1" dirty="0"/>
              <a:t>    Warszawie</a:t>
            </a:r>
            <a:r>
              <a:rPr lang="pl-PL" sz="2800" dirty="0"/>
              <a:t>, </a:t>
            </a:r>
            <a:r>
              <a:rPr lang="pl-PL" sz="2400" dirty="0"/>
              <a:t>opisanej z zachowaniem topograficznych szczegółów. Wędrujemy po Krakowskim Przedmieściu, dzielnicy biedoty – Powiślu, spacerujemy w Łazienkach, oglądamy wystawy sklepowe opisane z niezwykłą dokładnością, bierzemy udział w kościelnych kwestach, konnych wyścigach na Służewcu, balach i przedstawieniach teatralnych, które naprawdę się odbyły.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0933CA65-BAB3-5980-698D-7FF131ADC729}"/>
              </a:ext>
            </a:extLst>
          </p:cNvPr>
          <p:cNvSpPr>
            <a:spLocks noGrp="1"/>
          </p:cNvSpPr>
          <p:nvPr>
            <p:ph type="title"/>
          </p:nvPr>
        </p:nvSpPr>
        <p:spPr>
          <a:xfrm>
            <a:off x="1992313" y="0"/>
            <a:ext cx="8229600" cy="1143000"/>
          </a:xfrm>
        </p:spPr>
        <p:txBody>
          <a:bodyPr/>
          <a:lstStyle/>
          <a:p>
            <a:r>
              <a:rPr lang="pl-PL" altLang="pl-PL">
                <a:latin typeface="Baskerville Old Face" panose="02020602080505020303" pitchFamily="18" charset="0"/>
              </a:rPr>
              <a:t>Ale także o:</a:t>
            </a:r>
          </a:p>
        </p:txBody>
      </p:sp>
      <p:sp>
        <p:nvSpPr>
          <p:cNvPr id="15363" name="Symbol zastępczy zawartości 2">
            <a:extLst>
              <a:ext uri="{FF2B5EF4-FFF2-40B4-BE49-F238E27FC236}">
                <a16:creationId xmlns:a16="http://schemas.microsoft.com/office/drawing/2014/main" id="{66C623DE-BF6C-1510-0767-CC9EB28D7BAA}"/>
              </a:ext>
            </a:extLst>
          </p:cNvPr>
          <p:cNvSpPr>
            <a:spLocks noGrp="1"/>
          </p:cNvSpPr>
          <p:nvPr>
            <p:ph idx="1"/>
          </p:nvPr>
        </p:nvSpPr>
        <p:spPr>
          <a:xfrm>
            <a:off x="314327" y="1052514"/>
            <a:ext cx="8229600" cy="5400675"/>
          </a:xfrm>
        </p:spPr>
        <p:txBody>
          <a:bodyPr>
            <a:normAutofit/>
          </a:bodyPr>
          <a:lstStyle/>
          <a:p>
            <a:pPr algn="just"/>
            <a:r>
              <a:rPr lang="pl-PL" altLang="pl-PL" sz="2800" b="1" dirty="0"/>
              <a:t>miłości</a:t>
            </a:r>
            <a:r>
              <a:rPr lang="pl-PL" altLang="pl-PL" sz="2800" dirty="0"/>
              <a:t> kupca galanteryjnego do arystokratki –  romantyzm niespełnionych, namiętnych pragnień. Wokulski przypomina Gustawa z IV części </a:t>
            </a:r>
            <a:r>
              <a:rPr lang="pl-PL" altLang="pl-PL" sz="2800" i="1" dirty="0"/>
              <a:t>Dziadów</a:t>
            </a:r>
            <a:r>
              <a:rPr lang="pl-PL" altLang="pl-PL" sz="2800" dirty="0"/>
              <a:t>, czyli tragicznego kochanka, doznającego, zamiast słodyczy miłości, goryczy i upokorzenia.</a:t>
            </a:r>
          </a:p>
          <a:p>
            <a:pPr algn="just"/>
            <a:r>
              <a:rPr lang="pl-PL" altLang="pl-PL" sz="2800" b="1" dirty="0"/>
              <a:t>awansie społecznym</a:t>
            </a:r>
            <a:r>
              <a:rPr lang="pl-PL" altLang="pl-PL" sz="2800" dirty="0"/>
              <a:t> – bohater z biednego chłopca, dzięki wytrwałej pracy i samodzielnej nauce, a niekiedy też dzięki sprytowi i wyrachowaniu, przeobraża się w majętnego pana, wchodzącego „na salony”.﻿</a:t>
            </a:r>
          </a:p>
        </p:txBody>
      </p:sp>
      <p:pic>
        <p:nvPicPr>
          <p:cNvPr id="15364" name="Picture 2">
            <a:extLst>
              <a:ext uri="{FF2B5EF4-FFF2-40B4-BE49-F238E27FC236}">
                <a16:creationId xmlns:a16="http://schemas.microsoft.com/office/drawing/2014/main" id="{6BB160CA-E805-9213-3163-A17994E12A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5887" y="1052514"/>
            <a:ext cx="2656114" cy="5302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ytuł 1">
            <a:extLst>
              <a:ext uri="{FF2B5EF4-FFF2-40B4-BE49-F238E27FC236}">
                <a16:creationId xmlns:a16="http://schemas.microsoft.com/office/drawing/2014/main" id="{69BD5BA7-1821-A0D2-95C9-67058BCC889C}"/>
              </a:ext>
            </a:extLst>
          </p:cNvPr>
          <p:cNvSpPr>
            <a:spLocks noGrp="1"/>
          </p:cNvSpPr>
          <p:nvPr>
            <p:ph type="title"/>
          </p:nvPr>
        </p:nvSpPr>
        <p:spPr>
          <a:xfrm>
            <a:off x="480754" y="223017"/>
            <a:ext cx="8229600" cy="922338"/>
          </a:xfrm>
        </p:spPr>
        <p:txBody>
          <a:bodyPr/>
          <a:lstStyle/>
          <a:p>
            <a:r>
              <a:rPr lang="pl-PL" altLang="pl-PL"/>
              <a:t>Problematyka</a:t>
            </a:r>
          </a:p>
        </p:txBody>
      </p:sp>
      <p:sp>
        <p:nvSpPr>
          <p:cNvPr id="16387" name="Symbol zastępczy zawartości 2">
            <a:extLst>
              <a:ext uri="{FF2B5EF4-FFF2-40B4-BE49-F238E27FC236}">
                <a16:creationId xmlns:a16="http://schemas.microsoft.com/office/drawing/2014/main" id="{09C89CC4-0C53-B9E9-8045-0CF359DBD51A}"/>
              </a:ext>
            </a:extLst>
          </p:cNvPr>
          <p:cNvSpPr>
            <a:spLocks noGrp="1"/>
          </p:cNvSpPr>
          <p:nvPr>
            <p:ph idx="1"/>
          </p:nvPr>
        </p:nvSpPr>
        <p:spPr>
          <a:xfrm>
            <a:off x="0" y="1094663"/>
            <a:ext cx="9036050" cy="5434013"/>
          </a:xfrm>
        </p:spPr>
        <p:txBody>
          <a:bodyPr>
            <a:normAutofit lnSpcReduction="10000"/>
          </a:bodyPr>
          <a:lstStyle/>
          <a:p>
            <a:r>
              <a:rPr lang="pl-PL" altLang="pl-PL" sz="2400"/>
              <a:t>    powieść </a:t>
            </a:r>
            <a:r>
              <a:rPr lang="pl-PL" altLang="pl-PL" sz="2400" b="1"/>
              <a:t>społeczno-obyczajowa</a:t>
            </a:r>
            <a:r>
              <a:rPr lang="pl-PL" altLang="pl-PL" sz="2400"/>
              <a:t> – różnorodna i bogata struktura społeczna XIX-wiecznych mieszkańców Warszawy</a:t>
            </a:r>
          </a:p>
          <a:p>
            <a:r>
              <a:rPr lang="pl-PL" altLang="pl-PL" sz="2400"/>
              <a:t>powieść </a:t>
            </a:r>
            <a:r>
              <a:rPr lang="pl-PL" altLang="pl-PL" sz="2400" b="1"/>
              <a:t>patriotyczna</a:t>
            </a:r>
            <a:r>
              <a:rPr lang="pl-PL" altLang="pl-PL" sz="2400"/>
              <a:t> – idealistyczne wspomnienia powstania i marzenia o przyszłości, ujawniające się w </a:t>
            </a:r>
            <a:r>
              <a:rPr lang="pl-PL" altLang="pl-PL" sz="2400" i="1"/>
              <a:t>Pamiętniku starego subiekta</a:t>
            </a:r>
            <a:endParaRPr lang="pl-PL" altLang="pl-PL" sz="2400" i="1" dirty="0"/>
          </a:p>
          <a:p>
            <a:r>
              <a:rPr lang="pl-PL" altLang="pl-PL" sz="2400"/>
              <a:t>powieść </a:t>
            </a:r>
            <a:r>
              <a:rPr lang="pl-PL" altLang="pl-PL" sz="2400" b="1"/>
              <a:t>psychologiczna</a:t>
            </a:r>
            <a:r>
              <a:rPr lang="pl-PL" altLang="pl-PL" sz="2400"/>
              <a:t> – historia nieodwzajemnionej miłości, odrzuconych uczuć, niespełnionych pragnień</a:t>
            </a:r>
          </a:p>
          <a:p>
            <a:r>
              <a:rPr lang="pl-PL" altLang="pl-PL" sz="2400"/>
              <a:t>powieść o rodzącym się </a:t>
            </a:r>
            <a:r>
              <a:rPr lang="pl-PL" altLang="pl-PL" sz="2400" b="1"/>
              <a:t>kapitalizmie</a:t>
            </a:r>
            <a:r>
              <a:rPr lang="pl-PL" altLang="pl-PL" sz="2400"/>
              <a:t> - jest świadectwem zmiany stosunków społecznych w końcu XIX w. Oto na salony trafia kupiec galanteryjny, który dzięki swojej zaradności pomnaża majątek i jest adorowany przez arystokrację. Jesteśmy świadkami rozwoju firm Wokulskiego, a także z opowieści biedoty poznajemy świat warszawskich fabryk.</a:t>
            </a:r>
          </a:p>
        </p:txBody>
      </p:sp>
      <p:pic>
        <p:nvPicPr>
          <p:cNvPr id="3" name="Obraz 2">
            <a:extLst>
              <a:ext uri="{FF2B5EF4-FFF2-40B4-BE49-F238E27FC236}">
                <a16:creationId xmlns:a16="http://schemas.microsoft.com/office/drawing/2014/main" id="{8C382A78-01FD-91D3-4D1E-E9FE54D4EB8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8816620" y="983753"/>
            <a:ext cx="3254082" cy="34683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4E40FDB2-0F72-CB37-EA1B-25BA9D38C871}"/>
              </a:ext>
            </a:extLst>
          </p:cNvPr>
          <p:cNvSpPr>
            <a:spLocks noGrp="1"/>
          </p:cNvSpPr>
          <p:nvPr>
            <p:ph type="title"/>
          </p:nvPr>
        </p:nvSpPr>
        <p:spPr>
          <a:xfrm>
            <a:off x="760899" y="466758"/>
            <a:ext cx="8229600" cy="1143000"/>
          </a:xfrm>
        </p:spPr>
        <p:txBody>
          <a:bodyPr/>
          <a:lstStyle/>
          <a:p>
            <a:r>
              <a:rPr lang="pl-PL" altLang="pl-PL"/>
              <a:t>Narracja</a:t>
            </a:r>
          </a:p>
        </p:txBody>
      </p:sp>
      <p:sp>
        <p:nvSpPr>
          <p:cNvPr id="17411" name="Symbol zastępczy zawartości 2">
            <a:extLst>
              <a:ext uri="{FF2B5EF4-FFF2-40B4-BE49-F238E27FC236}">
                <a16:creationId xmlns:a16="http://schemas.microsoft.com/office/drawing/2014/main" id="{A271E6F9-F0D0-21EA-03DA-44C299F6ED62}"/>
              </a:ext>
            </a:extLst>
          </p:cNvPr>
          <p:cNvSpPr>
            <a:spLocks noGrp="1"/>
          </p:cNvSpPr>
          <p:nvPr>
            <p:ph idx="1"/>
          </p:nvPr>
        </p:nvSpPr>
        <p:spPr>
          <a:xfrm>
            <a:off x="357674" y="1609758"/>
            <a:ext cx="9036050" cy="4525962"/>
          </a:xfrm>
        </p:spPr>
        <p:txBody>
          <a:bodyPr>
            <a:normAutofit fontScale="85000" lnSpcReduction="20000"/>
          </a:bodyPr>
          <a:lstStyle/>
          <a:p>
            <a:pPr algn="just">
              <a:buFont typeface="Wingdings" panose="05000000000000000000" pitchFamily="2" charset="2"/>
              <a:buChar char="v"/>
            </a:pPr>
            <a:r>
              <a:rPr lang="pl-PL" altLang="pl-PL" sz="2400" dirty="0"/>
              <a:t>Narrator </a:t>
            </a:r>
            <a:r>
              <a:rPr lang="pl-PL" altLang="pl-PL" sz="2400" dirty="0" err="1"/>
              <a:t>trzecioosobowy</a:t>
            </a:r>
            <a:r>
              <a:rPr lang="pl-PL" altLang="pl-PL" sz="2400" dirty="0"/>
              <a:t>, wszechwiedzący, nieujawniający swojej obecności, </a:t>
            </a:r>
            <a:r>
              <a:rPr lang="pl-PL" altLang="pl-PL" sz="2400" b="1" dirty="0"/>
              <a:t>podający fakty.</a:t>
            </a:r>
          </a:p>
          <a:p>
            <a:pPr algn="just">
              <a:buFont typeface="Wingdings" panose="05000000000000000000" pitchFamily="2" charset="2"/>
              <a:buChar char="v"/>
            </a:pPr>
            <a:r>
              <a:rPr lang="pl-PL" altLang="pl-PL" sz="2400" dirty="0"/>
              <a:t>Narrator pierwszoosobowy – Rzecki piszący swój „Pamiętnik starego subiekta”. Ta narracja cechuje się częstym występowaniem </a:t>
            </a:r>
            <a:r>
              <a:rPr lang="pl-PL" altLang="pl-PL" sz="2400" b="1" dirty="0"/>
              <a:t>retrospekcji oraz subiektywnym stosunkiem </a:t>
            </a:r>
            <a:r>
              <a:rPr lang="pl-PL" altLang="pl-PL" sz="2400" dirty="0"/>
              <a:t>narratora do przedstawianych zdarzeń. Rzecki przedstawia w swoim pamiętniku m.in. swoje dzieciństwo, udział w Wiośnie Ludów, młodość Wokulskiego; komentuje także współczesne dla powieści wydarzenia.</a:t>
            </a:r>
          </a:p>
          <a:p>
            <a:pPr algn="just">
              <a:buFont typeface="Wingdings" panose="05000000000000000000" pitchFamily="2" charset="2"/>
              <a:buChar char="v"/>
            </a:pPr>
            <a:r>
              <a:rPr lang="pl-PL" altLang="pl-PL" sz="2400" dirty="0"/>
              <a:t>Przedstawianie różnych punktów widzenia </a:t>
            </a:r>
            <a:r>
              <a:rPr lang="pl-PL" altLang="pl-PL" sz="2400" b="1" dirty="0"/>
              <a:t>(mowa niezależna). </a:t>
            </a:r>
            <a:r>
              <a:rPr lang="pl-PL" altLang="pl-PL" sz="2400" dirty="0"/>
              <a:t>Poszczególne postaci na ten sam temat wypowiadają się w różny sposób, podając swoją wersję czy interpretację wydarzeń.</a:t>
            </a:r>
          </a:p>
          <a:p>
            <a:pPr algn="just">
              <a:buFont typeface="Wingdings" panose="05000000000000000000" pitchFamily="2" charset="2"/>
              <a:buChar char="v"/>
            </a:pPr>
            <a:r>
              <a:rPr lang="pl-PL" altLang="pl-PL" sz="2400" b="1" dirty="0"/>
              <a:t>Mowa pozornie zależna </a:t>
            </a:r>
            <a:r>
              <a:rPr lang="pl-PL" altLang="pl-PL" sz="2400" dirty="0"/>
              <a:t>– występuje, gdy </a:t>
            </a:r>
            <a:r>
              <a:rPr lang="pl-PL" altLang="pl-PL" sz="2400" dirty="0" err="1"/>
              <a:t>trzecioosobowy</a:t>
            </a:r>
            <a:r>
              <a:rPr lang="pl-PL" altLang="pl-PL" sz="2400" dirty="0"/>
              <a:t> narrator przyjmuje perspektywę danego bohatera, przedstawiając jego przemyślenia, refleksje. Dzieje się tak zwłaszcza w partiach, które przedstawiają przemyślenia Wokulskiego oraz Izabeli.</a:t>
            </a:r>
          </a:p>
        </p:txBody>
      </p:sp>
      <p:pic>
        <p:nvPicPr>
          <p:cNvPr id="2" name="Obraz 1">
            <a:extLst>
              <a:ext uri="{FF2B5EF4-FFF2-40B4-BE49-F238E27FC236}">
                <a16:creationId xmlns:a16="http://schemas.microsoft.com/office/drawing/2014/main" id="{8E135977-CC4E-6A71-5F77-ADAC344D9F02}"/>
              </a:ext>
            </a:extLst>
          </p:cNvPr>
          <p:cNvPicPr>
            <a:picLocks noChangeAspect="1"/>
          </p:cNvPicPr>
          <p:nvPr/>
        </p:nvPicPr>
        <p:blipFill>
          <a:blip r:embed="rId2"/>
          <a:stretch>
            <a:fillRect/>
          </a:stretch>
        </p:blipFill>
        <p:spPr>
          <a:xfrm>
            <a:off x="9608491" y="1609758"/>
            <a:ext cx="2384514" cy="28114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93DD2B-A065-D63B-879B-7007F275223B}"/>
              </a:ext>
            </a:extLst>
          </p:cNvPr>
          <p:cNvSpPr>
            <a:spLocks noGrp="1"/>
          </p:cNvSpPr>
          <p:nvPr>
            <p:ph type="title"/>
          </p:nvPr>
        </p:nvSpPr>
        <p:spPr>
          <a:xfrm>
            <a:off x="3882053" y="648130"/>
            <a:ext cx="10744673" cy="1233424"/>
          </a:xfrm>
        </p:spPr>
        <p:txBody>
          <a:bodyPr/>
          <a:lstStyle/>
          <a:p>
            <a:r>
              <a:rPr lang="pl-PL" sz="6000" dirty="0"/>
              <a:t>Informacje</a:t>
            </a:r>
            <a:br>
              <a:rPr lang="pl-PL" sz="6000" dirty="0"/>
            </a:br>
            <a:r>
              <a:rPr lang="pl-PL" sz="6000" dirty="0"/>
              <a:t>(struktura)</a:t>
            </a:r>
          </a:p>
        </p:txBody>
      </p:sp>
      <p:sp>
        <p:nvSpPr>
          <p:cNvPr id="3" name="Symbol zastępczy zawartości 2">
            <a:extLst>
              <a:ext uri="{FF2B5EF4-FFF2-40B4-BE49-F238E27FC236}">
                <a16:creationId xmlns:a16="http://schemas.microsoft.com/office/drawing/2014/main" id="{A680C3BD-78E9-7D22-33FC-DDAA5C8CE4F1}"/>
              </a:ext>
            </a:extLst>
          </p:cNvPr>
          <p:cNvSpPr>
            <a:spLocks noGrp="1"/>
          </p:cNvSpPr>
          <p:nvPr>
            <p:ph idx="1"/>
          </p:nvPr>
        </p:nvSpPr>
        <p:spPr>
          <a:xfrm>
            <a:off x="344940" y="1881554"/>
            <a:ext cx="9715373" cy="4800388"/>
          </a:xfrm>
        </p:spPr>
        <p:txBody>
          <a:bodyPr>
            <a:normAutofit lnSpcReduction="10000"/>
          </a:bodyPr>
          <a:lstStyle/>
          <a:p>
            <a:r>
              <a:rPr lang="pl-PL" dirty="0"/>
              <a:t>powieść dojrzałego realizmu</a:t>
            </a:r>
          </a:p>
          <a:p>
            <a:r>
              <a:rPr lang="pl-PL" dirty="0"/>
              <a:t>panorama społeczna Warszawy XIX w.</a:t>
            </a:r>
          </a:p>
          <a:p>
            <a:r>
              <a:rPr lang="pl-PL" dirty="0"/>
              <a:t>wątek życia Wokulskiego, ale także: fascynacji nauką, moda na Paryż, krytyka arystokracji, antysemityzm</a:t>
            </a:r>
          </a:p>
          <a:p>
            <a:r>
              <a:rPr lang="pl-PL" dirty="0"/>
              <a:t>Warszawa – topografia  miasta, opis niczym fotografia, np. Krakowskie </a:t>
            </a:r>
            <a:r>
              <a:rPr lang="pl-PL" dirty="0" err="1"/>
              <a:t>Przedmieśie</a:t>
            </a:r>
            <a:r>
              <a:rPr lang="pl-PL" dirty="0"/>
              <a:t>, Ogród Saski, Aleje Ujazdowskie, Powiśle.</a:t>
            </a:r>
          </a:p>
          <a:p>
            <a:r>
              <a:rPr lang="pl-PL" dirty="0"/>
              <a:t>narracja autorska </a:t>
            </a:r>
            <a:r>
              <a:rPr lang="pl-PL" dirty="0" err="1"/>
              <a:t>trzeciosobowa</a:t>
            </a:r>
            <a:r>
              <a:rPr lang="pl-PL" dirty="0"/>
              <a:t>, narracja pamiętnikarska pierwszoosobowa </a:t>
            </a:r>
          </a:p>
          <a:p>
            <a:r>
              <a:rPr lang="pl-PL" dirty="0"/>
              <a:t>psychologizacja postaci, monolog wewnętrzny, mowa pozornie zależna</a:t>
            </a:r>
          </a:p>
          <a:p>
            <a:r>
              <a:rPr lang="pl-PL" dirty="0"/>
              <a:t>indywidualizacja języka postaci</a:t>
            </a:r>
          </a:p>
          <a:p>
            <a:r>
              <a:rPr lang="pl-PL" dirty="0"/>
              <a:t>Zróżnicowana forma – oprócz formy powieści, również list, pamiętnik, elementy satyry czy powieści historycznej, a nawet fantastyki naukowej;</a:t>
            </a:r>
          </a:p>
          <a:p>
            <a:endParaRPr lang="pl-PL" dirty="0"/>
          </a:p>
        </p:txBody>
      </p:sp>
      <p:sp>
        <p:nvSpPr>
          <p:cNvPr id="4" name="Symbol zastępczy numeru slajdu 3">
            <a:extLst>
              <a:ext uri="{FF2B5EF4-FFF2-40B4-BE49-F238E27FC236}">
                <a16:creationId xmlns:a16="http://schemas.microsoft.com/office/drawing/2014/main" id="{84A2C9C7-1F77-83D5-4962-8BE3E5117D00}"/>
              </a:ext>
            </a:extLst>
          </p:cNvPr>
          <p:cNvSpPr>
            <a:spLocks noGrp="1"/>
          </p:cNvSpPr>
          <p:nvPr>
            <p:ph type="sldNum" sz="quarter" idx="12"/>
          </p:nvPr>
        </p:nvSpPr>
        <p:spPr/>
        <p:txBody>
          <a:bodyPr/>
          <a:lstStyle/>
          <a:p>
            <a:fld id="{F6C38154-7876-4B0C-BF9A-D0211C461460}" type="slidenum">
              <a:rPr lang="pl-PL" altLang="pl-PL" smtClean="0"/>
              <a:pPr/>
              <a:t>17</a:t>
            </a:fld>
            <a:endParaRPr lang="pl-PL" altLang="pl-PL"/>
          </a:p>
        </p:txBody>
      </p:sp>
      <p:pic>
        <p:nvPicPr>
          <p:cNvPr id="5" name="Obraz 4">
            <a:extLst>
              <a:ext uri="{FF2B5EF4-FFF2-40B4-BE49-F238E27FC236}">
                <a16:creationId xmlns:a16="http://schemas.microsoft.com/office/drawing/2014/main" id="{D58CEF36-403E-5F5F-391C-BF97C800E1B0}"/>
              </a:ext>
            </a:extLst>
          </p:cNvPr>
          <p:cNvPicPr>
            <a:picLocks noChangeAspect="1"/>
          </p:cNvPicPr>
          <p:nvPr/>
        </p:nvPicPr>
        <p:blipFill>
          <a:blip r:embed="rId2"/>
          <a:stretch>
            <a:fillRect/>
          </a:stretch>
        </p:blipFill>
        <p:spPr>
          <a:xfrm>
            <a:off x="10349228" y="0"/>
            <a:ext cx="1943100" cy="6858000"/>
          </a:xfrm>
          <a:prstGeom prst="rect">
            <a:avLst/>
          </a:prstGeom>
        </p:spPr>
      </p:pic>
    </p:spTree>
    <p:extLst>
      <p:ext uri="{BB962C8B-B14F-4D97-AF65-F5344CB8AC3E}">
        <p14:creationId xmlns:p14="http://schemas.microsoft.com/office/powerpoint/2010/main" val="2492306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55C9F1-95D0-2058-E75E-D8F45E36F2EB}"/>
              </a:ext>
            </a:extLst>
          </p:cNvPr>
          <p:cNvSpPr>
            <a:spLocks noGrp="1"/>
          </p:cNvSpPr>
          <p:nvPr>
            <p:ph type="title"/>
          </p:nvPr>
        </p:nvSpPr>
        <p:spPr>
          <a:xfrm>
            <a:off x="65315" y="153565"/>
            <a:ext cx="12126685" cy="1233424"/>
          </a:xfrm>
        </p:spPr>
        <p:txBody>
          <a:bodyPr/>
          <a:lstStyle/>
          <a:p>
            <a:r>
              <a:rPr lang="pl-PL" sz="7200" dirty="0"/>
              <a:t>Trzy pokolenia idealistów</a:t>
            </a:r>
          </a:p>
        </p:txBody>
      </p:sp>
      <p:sp>
        <p:nvSpPr>
          <p:cNvPr id="3" name="Symbol zastępczy zawartości 2">
            <a:extLst>
              <a:ext uri="{FF2B5EF4-FFF2-40B4-BE49-F238E27FC236}">
                <a16:creationId xmlns:a16="http://schemas.microsoft.com/office/drawing/2014/main" id="{4EE5A18A-1B27-6057-FF3C-939122E0CE77}"/>
              </a:ext>
            </a:extLst>
          </p:cNvPr>
          <p:cNvSpPr>
            <a:spLocks noGrp="1"/>
          </p:cNvSpPr>
          <p:nvPr>
            <p:ph idx="1"/>
          </p:nvPr>
        </p:nvSpPr>
        <p:spPr>
          <a:xfrm>
            <a:off x="65315" y="1306287"/>
            <a:ext cx="12204440" cy="5551714"/>
          </a:xfrm>
        </p:spPr>
        <p:txBody>
          <a:bodyPr>
            <a:normAutofit/>
          </a:bodyPr>
          <a:lstStyle/>
          <a:p>
            <a:r>
              <a:rPr lang="pl-PL" dirty="0"/>
              <a:t>klęska idei: romantycznej (miłość, hasła niepodległościowe) i pozytywistycznej (praca u podstaw, praca organiczna)</a:t>
            </a:r>
          </a:p>
          <a:p>
            <a:r>
              <a:rPr lang="pl-PL" dirty="0"/>
              <a:t>pokolenia stracone (Rzecki, Wokulski), które poświęciło życie dla idei walki narodowowyzwoleńczej, płacąc za to cenę odrzucenia, krytykę idei czystej miłości przegrywającej z konwenansami i siłą pieniądza; obnażył mechanizmy rodzącego się kapitalizmu, za którym nie kryła się chęć pomocy, ale dążenie do bogacenia za wszelką cenę</a:t>
            </a:r>
          </a:p>
          <a:p>
            <a:pPr marL="45720" indent="0">
              <a:buNone/>
            </a:pPr>
            <a:r>
              <a:rPr lang="pl-PL" b="1" dirty="0"/>
              <a:t>1. Klęska idei romantyzmu: Rzecki</a:t>
            </a:r>
            <a:r>
              <a:rPr lang="pl-PL" dirty="0"/>
              <a:t>, stary subiekt, głęboko wierzy w odzyskanie wolności przez walkę; bonapartysta, pokłada ogromne nadzieje polityczne w Napoleonie III; na wieść o powstaniu wyrusza na Węgry, gdzie bierze udział w Wiośnie Ludów; zdobywa stopień oficera; wciągnął Wokulskiego do działalności konspiracyjnej; zdaje sobie sprawę z upadku ideałów swojej młodości. Pisze przecież w swoim pamiętniku: „I to ma być wiek, który nastąpił po XVIII, po tym XVIII wieku, co zapisał na swych sztandarach wolność, równość, braterstwo? Za cóż ja się, u diabła biłem z Austriakami?... Za co ginęli moi kamraci?...”; tkwi w świadomie przez siebie stworzonym świecie fikcji, ale mimo to pozostaje wierny wartościom, w które nikt już nie wierzy. W ten sposób dopowiada swojemu życiu sens, którego odmawia mu otoczenie. Posługując się tą postacią, autor „Lalki” ukazał klęskę ideologii walki narodowowyzwoleńczej. Być może ze względu na cenzurę ukrył ją pod napoleonizmem. </a:t>
            </a:r>
          </a:p>
        </p:txBody>
      </p:sp>
      <p:sp>
        <p:nvSpPr>
          <p:cNvPr id="4" name="Symbol zastępczy numeru slajdu 3">
            <a:extLst>
              <a:ext uri="{FF2B5EF4-FFF2-40B4-BE49-F238E27FC236}">
                <a16:creationId xmlns:a16="http://schemas.microsoft.com/office/drawing/2014/main" id="{0BB23E13-A65D-8579-1955-19590BB6C7A6}"/>
              </a:ext>
            </a:extLst>
          </p:cNvPr>
          <p:cNvSpPr>
            <a:spLocks noGrp="1"/>
          </p:cNvSpPr>
          <p:nvPr>
            <p:ph type="sldNum" sz="quarter" idx="12"/>
          </p:nvPr>
        </p:nvSpPr>
        <p:spPr/>
        <p:txBody>
          <a:bodyPr/>
          <a:lstStyle/>
          <a:p>
            <a:fld id="{F6C38154-7876-4B0C-BF9A-D0211C461460}" type="slidenum">
              <a:rPr lang="pl-PL" altLang="pl-PL" smtClean="0"/>
              <a:pPr/>
              <a:t>18</a:t>
            </a:fld>
            <a:endParaRPr lang="pl-PL" altLang="pl-PL"/>
          </a:p>
        </p:txBody>
      </p:sp>
    </p:spTree>
    <p:extLst>
      <p:ext uri="{BB962C8B-B14F-4D97-AF65-F5344CB8AC3E}">
        <p14:creationId xmlns:p14="http://schemas.microsoft.com/office/powerpoint/2010/main" val="3820081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A10B23-DD70-F4FC-5BC3-84357A251C88}"/>
              </a:ext>
            </a:extLst>
          </p:cNvPr>
          <p:cNvSpPr>
            <a:spLocks noGrp="1"/>
          </p:cNvSpPr>
          <p:nvPr>
            <p:ph type="title"/>
          </p:nvPr>
        </p:nvSpPr>
        <p:spPr>
          <a:xfrm>
            <a:off x="503853" y="0"/>
            <a:ext cx="12192000" cy="1233424"/>
          </a:xfrm>
        </p:spPr>
        <p:txBody>
          <a:bodyPr/>
          <a:lstStyle/>
          <a:p>
            <a:r>
              <a:rPr lang="pl-PL" sz="2400" dirty="0"/>
              <a:t>2. Epoka przejściowa, łączy idee romantyków i pozytywistów: Wokulski</a:t>
            </a:r>
            <a:br>
              <a:rPr lang="pl-PL" sz="4400" dirty="0"/>
            </a:br>
            <a:endParaRPr lang="pl-PL" sz="4400" dirty="0"/>
          </a:p>
        </p:txBody>
      </p:sp>
      <p:sp>
        <p:nvSpPr>
          <p:cNvPr id="3" name="Symbol zastępczy zawartości 2">
            <a:extLst>
              <a:ext uri="{FF2B5EF4-FFF2-40B4-BE49-F238E27FC236}">
                <a16:creationId xmlns:a16="http://schemas.microsoft.com/office/drawing/2014/main" id="{2C54634F-5D2F-A236-DE02-151E38D16FF8}"/>
              </a:ext>
            </a:extLst>
          </p:cNvPr>
          <p:cNvSpPr>
            <a:spLocks noGrp="1"/>
          </p:cNvSpPr>
          <p:nvPr>
            <p:ph idx="1"/>
          </p:nvPr>
        </p:nvSpPr>
        <p:spPr>
          <a:xfrm>
            <a:off x="0" y="765110"/>
            <a:ext cx="12192000" cy="6092890"/>
          </a:xfrm>
        </p:spPr>
        <p:txBody>
          <a:bodyPr>
            <a:normAutofit fontScale="70000" lnSpcReduction="20000"/>
          </a:bodyPr>
          <a:lstStyle/>
          <a:p>
            <a:r>
              <a:rPr lang="pl-PL" dirty="0">
                <a:latin typeface="Times New Roman" panose="02020603050405020304" pitchFamily="18" charset="0"/>
                <a:cs typeface="Times New Roman" panose="02020603050405020304" pitchFamily="18" charset="0"/>
              </a:rPr>
              <a:t>za swoje powołanie uznawał </a:t>
            </a:r>
            <a:r>
              <a:rPr lang="pl-PL" b="1" dirty="0">
                <a:latin typeface="Times New Roman" panose="02020603050405020304" pitchFamily="18" charset="0"/>
                <a:cs typeface="Times New Roman" panose="02020603050405020304" pitchFamily="18" charset="0"/>
              </a:rPr>
              <a:t>naukę</a:t>
            </a:r>
            <a:r>
              <a:rPr lang="pl-PL" dirty="0">
                <a:latin typeface="Times New Roman" panose="02020603050405020304" pitchFamily="18" charset="0"/>
                <a:cs typeface="Times New Roman" panose="02020603050405020304" pitchFamily="18" charset="0"/>
              </a:rPr>
              <a:t>, udało mu się wstąpić na uniwersytet, po niespełna roku wziął udział w </a:t>
            </a:r>
            <a:r>
              <a:rPr lang="pl-PL" b="1" dirty="0">
                <a:latin typeface="Times New Roman" panose="02020603050405020304" pitchFamily="18" charset="0"/>
                <a:cs typeface="Times New Roman" panose="02020603050405020304" pitchFamily="18" charset="0"/>
              </a:rPr>
              <a:t>powstaniu styczniowym</a:t>
            </a:r>
            <a:r>
              <a:rPr lang="pl-PL" dirty="0">
                <a:latin typeface="Times New Roman" panose="02020603050405020304" pitchFamily="18" charset="0"/>
                <a:cs typeface="Times New Roman" panose="02020603050405020304" pitchFamily="18" charset="0"/>
              </a:rPr>
              <a:t>, w konsekwencji czego został zesłany na Syberię; zyskał uznanie wybitnych uczonych-badaczy Syberii i petersburskich towarzystw naukowych, spotkał się jednak z nieprzychylnością rodzimego środowiska; </a:t>
            </a:r>
          </a:p>
          <a:p>
            <a:r>
              <a:rPr lang="pl-PL" dirty="0">
                <a:latin typeface="Times New Roman" panose="02020603050405020304" pitchFamily="18" charset="0"/>
                <a:cs typeface="Times New Roman" panose="02020603050405020304" pitchFamily="18" charset="0"/>
              </a:rPr>
              <a:t>uczucie do Izabeli Łęckiej – </a:t>
            </a:r>
            <a:r>
              <a:rPr lang="pl-PL" b="1" dirty="0">
                <a:latin typeface="Times New Roman" panose="02020603050405020304" pitchFamily="18" charset="0"/>
                <a:cs typeface="Times New Roman" panose="02020603050405020304" pitchFamily="18" charset="0"/>
              </a:rPr>
              <a:t>silna fascynacja</a:t>
            </a:r>
            <a:r>
              <a:rPr lang="pl-PL" dirty="0">
                <a:latin typeface="Times New Roman" panose="02020603050405020304" pitchFamily="18" charset="0"/>
                <a:cs typeface="Times New Roman" panose="02020603050405020304" pitchFamily="18" charset="0"/>
              </a:rPr>
              <a:t>; nie miał wstępu na salony; został dostawcą na wojnie, zdobył majątek, który utorował mu drogę do środowiska Łęckiej</a:t>
            </a:r>
          </a:p>
          <a:p>
            <a:r>
              <a:rPr lang="pl-PL" dirty="0">
                <a:latin typeface="Times New Roman" panose="02020603050405020304" pitchFamily="18" charset="0"/>
                <a:cs typeface="Times New Roman" panose="02020603050405020304" pitchFamily="18" charset="0"/>
              </a:rPr>
              <a:t>ma nadzieję na odwzajemnienie swoich uczuć, motywowany pragnieniem osiągnięcia osobistego celu, coraz bardziej zbliża się do arystokracji, przejmując jej obyczaje i styl życia -&gt; </a:t>
            </a:r>
            <a:r>
              <a:rPr lang="pl-PL" b="1" dirty="0">
                <a:latin typeface="Times New Roman" panose="02020603050405020304" pitchFamily="18" charset="0"/>
                <a:cs typeface="Times New Roman" panose="02020603050405020304" pitchFamily="18" charset="0"/>
              </a:rPr>
              <a:t>miłość staje się dla niego świadomym źródłem tragedii (r</a:t>
            </a:r>
            <a:r>
              <a:rPr lang="pl-PL" dirty="0">
                <a:latin typeface="Times New Roman" panose="02020603050405020304" pitchFamily="18" charset="0"/>
                <a:cs typeface="Times New Roman" panose="02020603050405020304" pitchFamily="18" charset="0"/>
              </a:rPr>
              <a:t>ozdarcie wewnętrzne = cecha człowieka przełomu epok)</a:t>
            </a:r>
          </a:p>
          <a:p>
            <a:r>
              <a:rPr lang="pl-PL" dirty="0">
                <a:latin typeface="Times New Roman" panose="02020603050405020304" pitchFamily="18" charset="0"/>
                <a:cs typeface="Times New Roman" panose="02020603050405020304" pitchFamily="18" charset="0"/>
              </a:rPr>
              <a:t>efekt frustracji, wynikającej z jego niespełnionych ambicji= nie mógł wykorzystać swojego potencjału jako uczony, rozbieżność pomiędzy możliwościami a oczekiwaniami społeczeństwa; </a:t>
            </a:r>
            <a:r>
              <a:rPr lang="pl-PL" b="1" dirty="0">
                <a:latin typeface="Times New Roman" panose="02020603050405020304" pitchFamily="18" charset="0"/>
                <a:cs typeface="Times New Roman" panose="02020603050405020304" pitchFamily="18" charset="0"/>
              </a:rPr>
              <a:t>majątkowe i społeczne sukcesy na tle przeszłości powstańczej i planów pracy naukowej prezentują się jako degradacja ideowa</a:t>
            </a:r>
          </a:p>
          <a:p>
            <a:r>
              <a:rPr lang="pl-PL" dirty="0">
                <a:latin typeface="Times New Roman" panose="02020603050405020304" pitchFamily="18" charset="0"/>
                <a:cs typeface="Times New Roman" panose="02020603050405020304" pitchFamily="18" charset="0"/>
              </a:rPr>
              <a:t>majątek pozwala mu zawrócić w stronę działalności na rzecz społeczeństwa – dzięki niemu może zaangażować się w </a:t>
            </a:r>
            <a:r>
              <a:rPr lang="pl-PL" b="1" dirty="0">
                <a:latin typeface="Times New Roman" panose="02020603050405020304" pitchFamily="18" charset="0"/>
                <a:cs typeface="Times New Roman" panose="02020603050405020304" pitchFamily="18" charset="0"/>
              </a:rPr>
              <a:t>realizację programu pracy u podstaw </a:t>
            </a:r>
            <a:r>
              <a:rPr lang="pl-PL" dirty="0">
                <a:latin typeface="Times New Roman" panose="02020603050405020304" pitchFamily="18" charset="0"/>
                <a:cs typeface="Times New Roman" panose="02020603050405020304" pitchFamily="18" charset="0"/>
              </a:rPr>
              <a:t>(udzielenie pomocy Węgiełkowi, Wysockiemu i Mariannie), zapewnić wielu ludziom dobrze płatne zajęcie, natomiast jego import tanich towarów obniża koszty utrzymania ubogich</a:t>
            </a:r>
          </a:p>
          <a:p>
            <a:r>
              <a:rPr lang="pl-PL" dirty="0">
                <a:latin typeface="Times New Roman" panose="02020603050405020304" pitchFamily="18" charset="0"/>
                <a:cs typeface="Times New Roman" panose="02020603050405020304" pitchFamily="18" charset="0"/>
              </a:rPr>
              <a:t>gdy czyni zabiegi wokół Łęckiej, towarzyszy mu poczucie winy, ponieważ ma świadomość tego, że pieniądze, które wydaje na „zabawę w motyla”, mogłyby odmienić los wielu ludzi. Na każdym kroku towarzyszą mu myśli o zacofaniu kraju i masach ludowych marnujących się w strasznych warunkach; uważa swój majątek za potężną broń w walce z ludzką krzywdą, ale staje się bezsilny wobec sytuacji ogólnej; świadom swoich niepowodzeń jako społecznik i jako tragiczny kochanek, ujawnia trzecią postawę – </a:t>
            </a:r>
            <a:r>
              <a:rPr lang="pl-PL" b="1" dirty="0">
                <a:latin typeface="Times New Roman" panose="02020603050405020304" pitchFamily="18" charset="0"/>
                <a:cs typeface="Times New Roman" panose="02020603050405020304" pitchFamily="18" charset="0"/>
              </a:rPr>
              <a:t>pesymisty, tracącego wiarę w zdobycze pozytywizmu, postawę zapowiadającą kryzys i schyłek tej epoki </a:t>
            </a:r>
            <a:r>
              <a:rPr lang="pl-PL" dirty="0">
                <a:latin typeface="Times New Roman" panose="02020603050405020304" pitchFamily="18" charset="0"/>
                <a:cs typeface="Times New Roman" panose="02020603050405020304" pitchFamily="18" charset="0"/>
              </a:rPr>
              <a:t>i bliski już dekadentyzm Młodej Polski;</a:t>
            </a:r>
          </a:p>
          <a:p>
            <a:r>
              <a:rPr lang="pl-PL" b="1" dirty="0">
                <a:latin typeface="Times New Roman" panose="02020603050405020304" pitchFamily="18" charset="0"/>
                <a:cs typeface="Times New Roman" panose="02020603050405020304" pitchFamily="18" charset="0"/>
              </a:rPr>
              <a:t>na tle społecznego rozkładu: romantyczne wartości patriotyczne okazały się nieadekwatne, a szczytne hasła pozytywizmu (praca organiczna, praca u podstaw) bankrutowały. </a:t>
            </a:r>
            <a:r>
              <a:rPr lang="pl-PL" dirty="0">
                <a:latin typeface="Times New Roman" panose="02020603050405020304" pitchFamily="18" charset="0"/>
                <a:cs typeface="Times New Roman" panose="02020603050405020304" pitchFamily="18" charset="0"/>
              </a:rPr>
              <a:t>Wobec tego: tęsknota za kobietą idealną, wykreował wizerunek anielicy, wzorując się na romantykach – zdobywał Izabelę po kupiecku, używając przede wszystkim pieniędzy, by zbliżyć się do arystokracji. Gdyby ją poślubił, przegrałby jako romantyk i idealista. Izabela bowiem była gotowa przyjąć go jako męża pod warunkiem, że zgodziłby się na jej dotychczasowe życie, arystokratyczne kaprysy, a nawet na zdrady z kochankiem. Bohater do końca nie potrafił zrezygnować z romantycznego kształtu swojej miłości do Izabeli. To popchnęło go do próby samobójczej, ale ostatecznie także ocaliło od klęski moralnej i w końcu uwolniło od złudzeń feudalizmu. Pozostał sobą, nie dając się złudzić kompromisom i nie przystając na udział w społecznym rozkładzie.</a:t>
            </a:r>
          </a:p>
        </p:txBody>
      </p:sp>
      <p:sp>
        <p:nvSpPr>
          <p:cNvPr id="4" name="Symbol zastępczy numeru slajdu 3">
            <a:extLst>
              <a:ext uri="{FF2B5EF4-FFF2-40B4-BE49-F238E27FC236}">
                <a16:creationId xmlns:a16="http://schemas.microsoft.com/office/drawing/2014/main" id="{E6206AA4-F7DC-4EF9-C646-9C2C56CD7078}"/>
              </a:ext>
            </a:extLst>
          </p:cNvPr>
          <p:cNvSpPr>
            <a:spLocks noGrp="1"/>
          </p:cNvSpPr>
          <p:nvPr>
            <p:ph type="sldNum" sz="quarter" idx="12"/>
          </p:nvPr>
        </p:nvSpPr>
        <p:spPr/>
        <p:txBody>
          <a:bodyPr/>
          <a:lstStyle/>
          <a:p>
            <a:fld id="{F6C38154-7876-4B0C-BF9A-D0211C461460}" type="slidenum">
              <a:rPr lang="pl-PL" altLang="pl-PL" smtClean="0"/>
              <a:pPr/>
              <a:t>19</a:t>
            </a:fld>
            <a:endParaRPr lang="pl-PL" altLang="pl-PL"/>
          </a:p>
        </p:txBody>
      </p:sp>
    </p:spTree>
    <p:extLst>
      <p:ext uri="{BB962C8B-B14F-4D97-AF65-F5344CB8AC3E}">
        <p14:creationId xmlns:p14="http://schemas.microsoft.com/office/powerpoint/2010/main" val="317123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ED7995-5706-3D0E-EC4A-B5A3D24E8EC0}"/>
              </a:ext>
            </a:extLst>
          </p:cNvPr>
          <p:cNvSpPr>
            <a:spLocks noGrp="1"/>
          </p:cNvSpPr>
          <p:nvPr>
            <p:ph type="ctrTitle"/>
          </p:nvPr>
        </p:nvSpPr>
        <p:spPr>
          <a:xfrm>
            <a:off x="0" y="-688230"/>
            <a:ext cx="9564820" cy="5499514"/>
          </a:xfrm>
        </p:spPr>
        <p:txBody>
          <a:bodyPr rtlCol="0">
            <a:noAutofit/>
          </a:bodyPr>
          <a:lstStyle/>
          <a:p>
            <a:pPr>
              <a:lnSpc>
                <a:spcPct val="150000"/>
              </a:lnSpc>
              <a:defRPr/>
            </a:pPr>
            <a:r>
              <a:rPr lang="pl-PL" sz="3200" b="1" i="1" dirty="0">
                <a:solidFill>
                  <a:srgbClr val="C00000"/>
                </a:solidFill>
              </a:rPr>
              <a:t>O czym porozmawiamy?</a:t>
            </a:r>
            <a:br>
              <a:rPr lang="pl-PL" sz="3200" b="1" i="1" dirty="0">
                <a:solidFill>
                  <a:srgbClr val="C00000"/>
                </a:solidFill>
              </a:rPr>
            </a:br>
            <a:r>
              <a:rPr lang="pl-PL" sz="2000" b="0" i="0" dirty="0">
                <a:solidFill>
                  <a:srgbClr val="707273"/>
                </a:solidFill>
                <a:effectLst/>
                <a:latin typeface="Helvetica Neue"/>
              </a:rPr>
              <a:t>1. Czas i okoliczności powstania utworu. Struktura powieści. Problematyka</a:t>
            </a:r>
            <a:br>
              <a:rPr lang="pl-PL" sz="2000" b="0" i="0" dirty="0">
                <a:solidFill>
                  <a:srgbClr val="707273"/>
                </a:solidFill>
                <a:effectLst/>
                <a:latin typeface="Helvetica Neue"/>
              </a:rPr>
            </a:br>
            <a:r>
              <a:rPr lang="pl-PL" sz="2000" b="0" i="0" dirty="0">
                <a:solidFill>
                  <a:srgbClr val="707273"/>
                </a:solidFill>
                <a:effectLst/>
                <a:latin typeface="Helvetica Neue"/>
              </a:rPr>
              <a:t>2. </a:t>
            </a:r>
            <a:r>
              <a:rPr lang="pl-PL" sz="2000" b="0" i="1" dirty="0">
                <a:solidFill>
                  <a:srgbClr val="707273"/>
                </a:solidFill>
                <a:effectLst/>
                <a:latin typeface="Helvetica Neue"/>
              </a:rPr>
              <a:t>Lalka</a:t>
            </a:r>
            <a:r>
              <a:rPr lang="pl-PL" sz="2000" b="0" i="0" dirty="0">
                <a:solidFill>
                  <a:srgbClr val="707273"/>
                </a:solidFill>
                <a:effectLst/>
                <a:latin typeface="Helvetica Neue"/>
              </a:rPr>
              <a:t> - powieść o zmieniającej się rzeczywistości </a:t>
            </a:r>
            <a:br>
              <a:rPr lang="pl-PL" sz="2000" b="0" i="0" dirty="0">
                <a:solidFill>
                  <a:srgbClr val="707273"/>
                </a:solidFill>
                <a:effectLst/>
                <a:latin typeface="Helvetica Neue"/>
              </a:rPr>
            </a:br>
            <a:r>
              <a:rPr lang="pl-PL" sz="2000" b="0" i="0" dirty="0">
                <a:solidFill>
                  <a:srgbClr val="707273"/>
                </a:solidFill>
                <a:effectLst/>
                <a:latin typeface="Helvetica Neue"/>
              </a:rPr>
              <a:t>3. Kim jest Stanisław Wokulski?</a:t>
            </a:r>
            <a:br>
              <a:rPr lang="pl-PL" sz="2000" b="0" i="0" dirty="0">
                <a:solidFill>
                  <a:srgbClr val="707273"/>
                </a:solidFill>
                <a:effectLst/>
                <a:latin typeface="Helvetica Neue"/>
              </a:rPr>
            </a:br>
            <a:r>
              <a:rPr lang="pl-PL" sz="2000" b="0" i="0" dirty="0">
                <a:solidFill>
                  <a:srgbClr val="707273"/>
                </a:solidFill>
                <a:effectLst/>
                <a:latin typeface="Helvetica Neue"/>
              </a:rPr>
              <a:t>4. Miłość w czasach ekonomii</a:t>
            </a:r>
            <a:br>
              <a:rPr lang="pl-PL" sz="2000" b="0" i="0" dirty="0">
                <a:solidFill>
                  <a:srgbClr val="707273"/>
                </a:solidFill>
                <a:effectLst/>
                <a:latin typeface="Helvetica Neue"/>
              </a:rPr>
            </a:br>
            <a:r>
              <a:rPr lang="pl-PL" sz="2000" b="0" i="0" dirty="0">
                <a:solidFill>
                  <a:srgbClr val="707273"/>
                </a:solidFill>
                <a:effectLst/>
                <a:latin typeface="Helvetica Neue"/>
              </a:rPr>
              <a:t>5. Żądza pieniądza</a:t>
            </a:r>
            <a:br>
              <a:rPr lang="pl-PL" sz="2000" b="0" i="0" dirty="0">
                <a:solidFill>
                  <a:srgbClr val="707273"/>
                </a:solidFill>
                <a:effectLst/>
                <a:latin typeface="Helvetica Neue"/>
              </a:rPr>
            </a:br>
            <a:r>
              <a:rPr lang="pl-PL" sz="2000" b="0" i="0" dirty="0">
                <a:solidFill>
                  <a:srgbClr val="707273"/>
                </a:solidFill>
                <a:effectLst/>
                <a:latin typeface="Helvetica Neue"/>
              </a:rPr>
              <a:t>6. Na linii Warszawa – Paryż</a:t>
            </a:r>
            <a:br>
              <a:rPr lang="pl-PL" sz="2000" b="0" i="0" dirty="0">
                <a:solidFill>
                  <a:srgbClr val="707273"/>
                </a:solidFill>
                <a:effectLst/>
                <a:latin typeface="Helvetica Neue"/>
              </a:rPr>
            </a:br>
            <a:r>
              <a:rPr lang="pl-PL" sz="2000" b="0" i="0" dirty="0">
                <a:solidFill>
                  <a:srgbClr val="707273"/>
                </a:solidFill>
                <a:effectLst/>
                <a:latin typeface="Helvetica Neue"/>
              </a:rPr>
              <a:t>7. Koniec idealistów</a:t>
            </a:r>
            <a:endParaRPr lang="pl-PL" sz="2000" b="1" i="1" dirty="0">
              <a:solidFill>
                <a:srgbClr val="C00000"/>
              </a:solidFill>
            </a:endParaRPr>
          </a:p>
        </p:txBody>
      </p:sp>
      <p:pic>
        <p:nvPicPr>
          <p:cNvPr id="2052" name="Picture 4">
            <a:extLst>
              <a:ext uri="{FF2B5EF4-FFF2-40B4-BE49-F238E27FC236}">
                <a16:creationId xmlns:a16="http://schemas.microsoft.com/office/drawing/2014/main" id="{56BED348-BD78-9153-47D0-9FF682CADC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8131" y="3025211"/>
            <a:ext cx="2835737" cy="33157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5022EB-3453-AC76-E7B1-B6B094D588C3}"/>
              </a:ext>
            </a:extLst>
          </p:cNvPr>
          <p:cNvSpPr>
            <a:spLocks noGrp="1"/>
          </p:cNvSpPr>
          <p:nvPr>
            <p:ph type="title"/>
          </p:nvPr>
        </p:nvSpPr>
        <p:spPr>
          <a:xfrm>
            <a:off x="1238313" y="274862"/>
            <a:ext cx="9715373" cy="844845"/>
          </a:xfrm>
        </p:spPr>
        <p:txBody>
          <a:bodyPr/>
          <a:lstStyle/>
          <a:p>
            <a:r>
              <a:rPr lang="pl-PL" sz="4800" dirty="0"/>
              <a:t>3. Pozytywiści</a:t>
            </a:r>
          </a:p>
        </p:txBody>
      </p:sp>
      <p:sp>
        <p:nvSpPr>
          <p:cNvPr id="3" name="Symbol zastępczy zawartości 2">
            <a:extLst>
              <a:ext uri="{FF2B5EF4-FFF2-40B4-BE49-F238E27FC236}">
                <a16:creationId xmlns:a16="http://schemas.microsoft.com/office/drawing/2014/main" id="{4E46D833-E999-C57C-FA26-1F3962EB383D}"/>
              </a:ext>
            </a:extLst>
          </p:cNvPr>
          <p:cNvSpPr>
            <a:spLocks noGrp="1"/>
          </p:cNvSpPr>
          <p:nvPr>
            <p:ph idx="1"/>
          </p:nvPr>
        </p:nvSpPr>
        <p:spPr>
          <a:xfrm>
            <a:off x="104676" y="1357451"/>
            <a:ext cx="12087324" cy="5006773"/>
          </a:xfrm>
        </p:spPr>
        <p:txBody>
          <a:bodyPr>
            <a:normAutofit lnSpcReduction="10000"/>
          </a:bodyPr>
          <a:lstStyle/>
          <a:p>
            <a:r>
              <a:rPr lang="pl-PL" dirty="0"/>
              <a:t>Ochocki: jeden z nielicznych szlachetnych ludzi w zdegenerowanym moralnie arystokratycznym świecie</a:t>
            </a:r>
          </a:p>
          <a:p>
            <a:r>
              <a:rPr lang="pl-PL" dirty="0"/>
              <a:t>entuzjasta nauki pragnie stworzyć wynalazek, który przyniesie mu sławę i zmieni życie ludzi na lepsze</a:t>
            </a:r>
          </a:p>
          <a:p>
            <a:r>
              <a:rPr lang="pl-PL" dirty="0"/>
              <a:t>nie zyskuje aprobaty w oczach swojego środowiska – nikt nie traktuje poważnie jego projektów („lampa Ochockiego”, „ogniwo Ochockiego” – bohater z ironią i rezygnacją mówi o swoich pomysłach)</a:t>
            </a:r>
          </a:p>
          <a:p>
            <a:r>
              <a:rPr lang="pl-PL" dirty="0"/>
              <a:t>czuje się rozczarowany tym, jak niewiele udało mu się zrobić; jako osoba posiadająca szerokie horyzonty myślowe, doskonałe przygotowanie i atut młodości, zyskał szansę na zrealizowanie swoich marzeń</a:t>
            </a:r>
          </a:p>
          <a:p>
            <a:r>
              <a:rPr lang="pl-PL" dirty="0"/>
              <a:t>mit spektakularnego odkrycia </a:t>
            </a:r>
            <a:r>
              <a:rPr lang="pl-PL" dirty="0" err="1"/>
              <a:t>Geista</a:t>
            </a:r>
            <a:r>
              <a:rPr lang="pl-PL" dirty="0"/>
              <a:t> – metalu lżejszego od powietrza, który ma odmienić oblicze świata – przekonanie o możliwościach nauki, przekraczających najśmielsze oczekiwania ludzi.</a:t>
            </a:r>
          </a:p>
          <a:p>
            <a:r>
              <a:rPr lang="pl-PL" dirty="0"/>
              <a:t>naród powinien wspólnymi siłami realizować program pozytywizmu. Jeśli tak się nie stanie, wzniosłe idee tej epoki znajdą swój odpowiednik w bogaceniu się czy przeprowadzanych okazjonalnie akcjach dobroczynnych</a:t>
            </a:r>
          </a:p>
          <a:p>
            <a:r>
              <a:rPr lang="pl-PL" dirty="0"/>
              <a:t>społeczeństwo nie potrafi wykorzystać możliwości, jakie niesie za sobą kapitalizm, Prus oskarża ten model o wyzysk mas chłopskich </a:t>
            </a:r>
            <a:r>
              <a:rPr lang="pl-PL"/>
              <a:t>i proletariatu</a:t>
            </a:r>
            <a:endParaRPr lang="pl-PL" dirty="0"/>
          </a:p>
        </p:txBody>
      </p:sp>
      <p:sp>
        <p:nvSpPr>
          <p:cNvPr id="4" name="Symbol zastępczy numeru slajdu 3">
            <a:extLst>
              <a:ext uri="{FF2B5EF4-FFF2-40B4-BE49-F238E27FC236}">
                <a16:creationId xmlns:a16="http://schemas.microsoft.com/office/drawing/2014/main" id="{608D16E1-2823-B4DA-0884-4E4E69165542}"/>
              </a:ext>
            </a:extLst>
          </p:cNvPr>
          <p:cNvSpPr>
            <a:spLocks noGrp="1"/>
          </p:cNvSpPr>
          <p:nvPr>
            <p:ph type="sldNum" sz="quarter" idx="12"/>
          </p:nvPr>
        </p:nvSpPr>
        <p:spPr/>
        <p:txBody>
          <a:bodyPr/>
          <a:lstStyle/>
          <a:p>
            <a:fld id="{F6C38154-7876-4B0C-BF9A-D0211C461460}" type="slidenum">
              <a:rPr lang="pl-PL" altLang="pl-PL" smtClean="0"/>
              <a:pPr/>
              <a:t>20</a:t>
            </a:fld>
            <a:endParaRPr lang="pl-PL" altLang="pl-PL"/>
          </a:p>
        </p:txBody>
      </p:sp>
    </p:spTree>
    <p:extLst>
      <p:ext uri="{BB962C8B-B14F-4D97-AF65-F5344CB8AC3E}">
        <p14:creationId xmlns:p14="http://schemas.microsoft.com/office/powerpoint/2010/main" val="2202137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id="{9ABC34CC-AA16-6135-53DD-B6C9A1E7F6E1}"/>
              </a:ext>
            </a:extLst>
          </p:cNvPr>
          <p:cNvSpPr>
            <a:spLocks noGrp="1"/>
          </p:cNvSpPr>
          <p:nvPr>
            <p:ph type="title"/>
          </p:nvPr>
        </p:nvSpPr>
        <p:spPr/>
        <p:txBody>
          <a:bodyPr/>
          <a:lstStyle/>
          <a:p>
            <a:r>
              <a:rPr lang="pl-PL" altLang="pl-PL"/>
              <a:t>2</a:t>
            </a:r>
            <a:br>
              <a:rPr lang="pl-PL" altLang="pl-PL"/>
            </a:br>
            <a:endParaRPr lang="pl-PL" altLang="pl-PL"/>
          </a:p>
        </p:txBody>
      </p:sp>
      <p:sp>
        <p:nvSpPr>
          <p:cNvPr id="18435" name="Symbol zastępczy zawartości 2">
            <a:extLst>
              <a:ext uri="{FF2B5EF4-FFF2-40B4-BE49-F238E27FC236}">
                <a16:creationId xmlns:a16="http://schemas.microsoft.com/office/drawing/2014/main" id="{B75B3C7B-9C97-C1EE-4C63-4C1D84F8AE67}"/>
              </a:ext>
            </a:extLst>
          </p:cNvPr>
          <p:cNvSpPr>
            <a:spLocks noGrp="1"/>
          </p:cNvSpPr>
          <p:nvPr>
            <p:ph idx="1"/>
          </p:nvPr>
        </p:nvSpPr>
        <p:spPr/>
        <p:txBody>
          <a:bodyPr/>
          <a:lstStyle/>
          <a:p>
            <a:endParaRPr lang="pl-PL" altLang="pl-P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a:extLst>
              <a:ext uri="{FF2B5EF4-FFF2-40B4-BE49-F238E27FC236}">
                <a16:creationId xmlns:a16="http://schemas.microsoft.com/office/drawing/2014/main" id="{EA4C767D-F14A-3596-26C0-FFCE43441C77}"/>
              </a:ext>
            </a:extLst>
          </p:cNvPr>
          <p:cNvSpPr>
            <a:spLocks noGrp="1"/>
          </p:cNvSpPr>
          <p:nvPr>
            <p:ph type="ctrTitle"/>
          </p:nvPr>
        </p:nvSpPr>
        <p:spPr>
          <a:xfrm>
            <a:off x="124329" y="473180"/>
            <a:ext cx="12067671" cy="1329983"/>
          </a:xfrm>
        </p:spPr>
        <p:txBody>
          <a:bodyPr/>
          <a:lstStyle/>
          <a:p>
            <a:r>
              <a:rPr lang="pl-PL" altLang="pl-PL" sz="2800" dirty="0">
                <a:solidFill>
                  <a:srgbClr val="0070C0"/>
                </a:solidFill>
                <a:latin typeface="Times New Roman" panose="02020603050405020304" pitchFamily="18" charset="0"/>
                <a:cs typeface="Times New Roman" panose="02020603050405020304" pitchFamily="18" charset="0"/>
              </a:rPr>
              <a:t>Stanisław Wokulski – „człowiek epoki przejściowej”  -</a:t>
            </a:r>
            <a:br>
              <a:rPr lang="pl-PL" altLang="pl-PL" sz="2800" dirty="0">
                <a:solidFill>
                  <a:srgbClr val="0070C0"/>
                </a:solidFill>
                <a:latin typeface="Times New Roman" panose="02020603050405020304" pitchFamily="18" charset="0"/>
                <a:cs typeface="Times New Roman" panose="02020603050405020304" pitchFamily="18" charset="0"/>
              </a:rPr>
            </a:br>
            <a:r>
              <a:rPr lang="pl-PL" altLang="pl-PL" sz="2800" dirty="0">
                <a:solidFill>
                  <a:srgbClr val="0070C0"/>
                </a:solidFill>
                <a:latin typeface="Times New Roman" panose="02020603050405020304" pitchFamily="18" charset="0"/>
                <a:cs typeface="Times New Roman" panose="02020603050405020304" pitchFamily="18" charset="0"/>
              </a:rPr>
              <a:t>zawieszony między romantyzmem a pozytywizmem; </a:t>
            </a:r>
            <a:br>
              <a:rPr lang="pl-PL" altLang="pl-PL" sz="2800" dirty="0">
                <a:solidFill>
                  <a:srgbClr val="0070C0"/>
                </a:solidFill>
                <a:latin typeface="Times New Roman" panose="02020603050405020304" pitchFamily="18" charset="0"/>
                <a:cs typeface="Times New Roman" panose="02020603050405020304" pitchFamily="18" charset="0"/>
              </a:rPr>
            </a:br>
            <a:r>
              <a:rPr lang="pl-PL" altLang="pl-PL" sz="2800" dirty="0">
                <a:solidFill>
                  <a:srgbClr val="0070C0"/>
                </a:solidFill>
                <a:latin typeface="Times New Roman" panose="02020603050405020304" pitchFamily="18" charset="0"/>
                <a:cs typeface="Times New Roman" panose="02020603050405020304" pitchFamily="18" charset="0"/>
              </a:rPr>
              <a:t>feudalizmem a kapitalizmem</a:t>
            </a:r>
          </a:p>
        </p:txBody>
      </p:sp>
      <p:pic>
        <p:nvPicPr>
          <p:cNvPr id="29698" name="Picture 2" descr="Znalezione obrazy dla zapytania wokulski">
            <a:extLst>
              <a:ext uri="{FF2B5EF4-FFF2-40B4-BE49-F238E27FC236}">
                <a16:creationId xmlns:a16="http://schemas.microsoft.com/office/drawing/2014/main" id="{B3B37B66-22B8-D751-3087-5CD82BB39EF0}"/>
              </a:ext>
            </a:extLst>
          </p:cNvPr>
          <p:cNvPicPr>
            <a:picLocks noChangeAspect="1" noChangeArrowheads="1"/>
          </p:cNvPicPr>
          <p:nvPr/>
        </p:nvPicPr>
        <p:blipFill>
          <a:blip r:embed="rId2"/>
          <a:srcRect/>
          <a:stretch>
            <a:fillRect/>
          </a:stretch>
        </p:blipFill>
        <p:spPr bwMode="auto">
          <a:xfrm>
            <a:off x="234609" y="1912049"/>
            <a:ext cx="8388098" cy="28015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a:extLst>
              <a:ext uri="{FF2B5EF4-FFF2-40B4-BE49-F238E27FC236}">
                <a16:creationId xmlns:a16="http://schemas.microsoft.com/office/drawing/2014/main" id="{C31D6C90-7F13-ED99-1794-72A8BAB5B18E}"/>
              </a:ext>
            </a:extLst>
          </p:cNvPr>
          <p:cNvSpPr>
            <a:spLocks noGrp="1"/>
          </p:cNvSpPr>
          <p:nvPr>
            <p:ph type="title"/>
          </p:nvPr>
        </p:nvSpPr>
        <p:spPr>
          <a:xfrm>
            <a:off x="1200966" y="1457384"/>
            <a:ext cx="7239001" cy="1143000"/>
          </a:xfrm>
        </p:spPr>
        <p:txBody>
          <a:bodyPr/>
          <a:lstStyle/>
          <a:p>
            <a:r>
              <a:rPr lang="pl-PL" altLang="pl-PL" dirty="0">
                <a:latin typeface="Bernard MT Condensed" panose="02050806060905020404" pitchFamily="18" charset="0"/>
              </a:rPr>
              <a:t>Kariera finansowa</a:t>
            </a:r>
          </a:p>
        </p:txBody>
      </p:sp>
      <p:sp>
        <p:nvSpPr>
          <p:cNvPr id="20483" name="Symbol zastępczy zawartości 2">
            <a:extLst>
              <a:ext uri="{FF2B5EF4-FFF2-40B4-BE49-F238E27FC236}">
                <a16:creationId xmlns:a16="http://schemas.microsoft.com/office/drawing/2014/main" id="{7A966869-7EED-D297-53EB-5166CE7232C7}"/>
              </a:ext>
            </a:extLst>
          </p:cNvPr>
          <p:cNvSpPr>
            <a:spLocks noGrp="1"/>
          </p:cNvSpPr>
          <p:nvPr>
            <p:ph idx="1"/>
          </p:nvPr>
        </p:nvSpPr>
        <p:spPr>
          <a:xfrm>
            <a:off x="310423" y="2804903"/>
            <a:ext cx="8229600" cy="4053097"/>
          </a:xfrm>
        </p:spPr>
        <p:txBody>
          <a:bodyPr/>
          <a:lstStyle/>
          <a:p>
            <a:r>
              <a:rPr lang="pl-PL" altLang="pl-PL" dirty="0"/>
              <a:t>Dostawca armii carskiej</a:t>
            </a:r>
          </a:p>
          <a:p>
            <a:r>
              <a:rPr lang="pl-PL" altLang="pl-PL" dirty="0"/>
              <a:t>Wspólnik handlowy Suzina</a:t>
            </a:r>
          </a:p>
          <a:p>
            <a:r>
              <a:rPr lang="pl-PL" altLang="pl-PL" dirty="0"/>
              <a:t>Naczelnik spółki akcyjnej</a:t>
            </a:r>
          </a:p>
          <a:p>
            <a:pPr>
              <a:buFont typeface="Wingdings 2" panose="05020102010507070707" pitchFamily="18" charset="2"/>
              <a:buNone/>
            </a:pPr>
            <a:r>
              <a:rPr lang="pl-PL" altLang="pl-PL" dirty="0"/>
              <a:t>***Decydują okoliczności życiowe, </a:t>
            </a:r>
            <a:br>
              <a:rPr lang="pl-PL" altLang="pl-PL" dirty="0"/>
            </a:br>
            <a:r>
              <a:rPr lang="pl-PL" altLang="pl-PL" dirty="0"/>
              <a:t>nie świadoma decyzja o pomnażaniu majątku (= wyższa pozycja społeczna)</a:t>
            </a:r>
          </a:p>
          <a:p>
            <a:pPr>
              <a:buFont typeface="Wingdings 2" panose="05020102010507070707" pitchFamily="18" charset="2"/>
              <a:buNone/>
            </a:pPr>
            <a:r>
              <a:rPr lang="pl-PL" altLang="pl-PL" dirty="0"/>
              <a:t>początek - Małgorzata </a:t>
            </a:r>
            <a:r>
              <a:rPr lang="pl-PL" altLang="pl-PL" dirty="0" err="1"/>
              <a:t>Minclowa</a:t>
            </a:r>
            <a:r>
              <a:rPr lang="pl-PL" altLang="pl-PL" dirty="0"/>
              <a:t> </a:t>
            </a:r>
            <a:r>
              <a:rPr lang="pl-PL" altLang="pl-PL" dirty="0">
                <a:sym typeface="Wingdings" panose="05000000000000000000" pitchFamily="2" charset="2"/>
              </a:rPr>
              <a:t> koniec - Izabela Łęcka</a:t>
            </a:r>
            <a:endParaRPr lang="pl-PL" altLang="pl-PL" dirty="0"/>
          </a:p>
        </p:txBody>
      </p:sp>
      <p:pic>
        <p:nvPicPr>
          <p:cNvPr id="28674" name="Picture 2" descr="Podobny obraz">
            <a:extLst>
              <a:ext uri="{FF2B5EF4-FFF2-40B4-BE49-F238E27FC236}">
                <a16:creationId xmlns:a16="http://schemas.microsoft.com/office/drawing/2014/main" id="{C5B0289D-A45B-7054-4DF8-371E41CF5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8947" y="657397"/>
            <a:ext cx="2943225" cy="29527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32CBA8-5C8A-D1C8-0F0C-30E2380E3DC2}"/>
              </a:ext>
            </a:extLst>
          </p:cNvPr>
          <p:cNvSpPr>
            <a:spLocks noGrp="1"/>
          </p:cNvSpPr>
          <p:nvPr>
            <p:ph type="title"/>
          </p:nvPr>
        </p:nvSpPr>
        <p:spPr>
          <a:xfrm>
            <a:off x="4956561" y="717847"/>
            <a:ext cx="6942435" cy="561975"/>
          </a:xfrm>
        </p:spPr>
        <p:txBody>
          <a:bodyPr>
            <a:normAutofit fontScale="90000"/>
          </a:bodyPr>
          <a:lstStyle/>
          <a:p>
            <a:pPr>
              <a:defRPr/>
            </a:pPr>
            <a:r>
              <a:rPr lang="pl-PL" dirty="0">
                <a:latin typeface="Avenir Next LT Pro Light" panose="020B0304020202020204" pitchFamily="34" charset="-18"/>
              </a:rPr>
              <a:t>Człowiek idei</a:t>
            </a:r>
          </a:p>
        </p:txBody>
      </p:sp>
      <p:sp>
        <p:nvSpPr>
          <p:cNvPr id="3" name="Symbol zastępczy zawartości 2">
            <a:extLst>
              <a:ext uri="{FF2B5EF4-FFF2-40B4-BE49-F238E27FC236}">
                <a16:creationId xmlns:a16="http://schemas.microsoft.com/office/drawing/2014/main" id="{C5A1281A-9B62-34E1-1CAD-2FF300C8E8AA}"/>
              </a:ext>
            </a:extLst>
          </p:cNvPr>
          <p:cNvSpPr>
            <a:spLocks noGrp="1"/>
          </p:cNvSpPr>
          <p:nvPr>
            <p:ph idx="1"/>
          </p:nvPr>
        </p:nvSpPr>
        <p:spPr>
          <a:xfrm>
            <a:off x="85160" y="717847"/>
            <a:ext cx="12106839" cy="5865515"/>
          </a:xfrm>
        </p:spPr>
        <p:txBody>
          <a:bodyPr>
            <a:normAutofit fontScale="77500" lnSpcReduction="20000"/>
          </a:bodyPr>
          <a:lstStyle/>
          <a:p>
            <a:pPr indent="-274320">
              <a:buFont typeface="Wingdings 2"/>
              <a:buChar char=""/>
              <a:defRPr/>
            </a:pPr>
            <a:r>
              <a:rPr lang="pl-PL" dirty="0"/>
              <a:t>Służba ludzkości przez </a:t>
            </a:r>
            <a:r>
              <a:rPr lang="pl-PL" b="1" dirty="0"/>
              <a:t>naukę</a:t>
            </a:r>
          </a:p>
          <a:p>
            <a:pPr indent="-274320">
              <a:buFont typeface="Wingdings 2"/>
              <a:buChar char=""/>
              <a:defRPr/>
            </a:pPr>
            <a:r>
              <a:rPr lang="pl-PL" dirty="0"/>
              <a:t>Służba narodowi przez </a:t>
            </a:r>
            <a:r>
              <a:rPr lang="pl-PL" b="1" dirty="0"/>
              <a:t>udział w powstaniu</a:t>
            </a:r>
          </a:p>
          <a:p>
            <a:pPr indent="-274320">
              <a:buFont typeface="Wingdings 2"/>
              <a:buChar char=""/>
              <a:defRPr/>
            </a:pPr>
            <a:r>
              <a:rPr lang="pl-PL" dirty="0"/>
              <a:t>Głoszenie konieczności dobrobytu materialnego zgodnie z zasadą pracy organicznej – postęp </a:t>
            </a:r>
            <a:r>
              <a:rPr lang="pl-PL" dirty="0">
                <a:sym typeface="Wingdings" pitchFamily="2" charset="2"/>
              </a:rPr>
              <a:t> transformacje społeczne i ekonomiczne</a:t>
            </a:r>
          </a:p>
          <a:p>
            <a:pPr indent="-274320">
              <a:buFont typeface="Wingdings 2"/>
              <a:buChar char=""/>
              <a:defRPr/>
            </a:pPr>
            <a:endParaRPr lang="pl-PL" dirty="0">
              <a:sym typeface="Wingdings" pitchFamily="2" charset="2"/>
            </a:endParaRPr>
          </a:p>
          <a:p>
            <a:pPr indent="-274320">
              <a:buNone/>
              <a:defRPr/>
            </a:pPr>
            <a:r>
              <a:rPr lang="pl-PL" dirty="0">
                <a:sym typeface="Wingdings" pitchFamily="2" charset="2"/>
              </a:rPr>
              <a:t>Biografia Wokulskiego – niezbędna do </a:t>
            </a:r>
            <a:r>
              <a:rPr lang="pl-PL" b="1" dirty="0">
                <a:sym typeface="Wingdings" pitchFamily="2" charset="2"/>
              </a:rPr>
              <a:t>„odrodzenia”:</a:t>
            </a:r>
          </a:p>
          <a:p>
            <a:pPr indent="-274320">
              <a:buFontTx/>
              <a:buChar char="-"/>
              <a:defRPr/>
            </a:pPr>
            <a:r>
              <a:rPr lang="pl-PL" dirty="0">
                <a:sym typeface="Wingdings" pitchFamily="2" charset="2"/>
              </a:rPr>
              <a:t>„wysadzony z siodła” ziemianin po stracie dyplomu szlacheckiego zdegradowany do roli </a:t>
            </a:r>
            <a:r>
              <a:rPr lang="pl-PL" b="1" dirty="0">
                <a:sym typeface="Wingdings" pitchFamily="2" charset="2"/>
              </a:rPr>
              <a:t>subiekta</a:t>
            </a:r>
          </a:p>
          <a:p>
            <a:pPr indent="-274320">
              <a:buFontTx/>
              <a:buChar char="-"/>
              <a:defRPr/>
            </a:pPr>
            <a:r>
              <a:rPr lang="pl-PL" dirty="0">
                <a:sym typeface="Wingdings" pitchFamily="2" charset="2"/>
              </a:rPr>
              <a:t>Trud łączenia pracy ze zdobywaniem wykształcenia – </a:t>
            </a:r>
            <a:r>
              <a:rPr lang="pl-PL" b="1" dirty="0">
                <a:sym typeface="Wingdings" pitchFamily="2" charset="2"/>
              </a:rPr>
              <a:t>samokształcenie</a:t>
            </a:r>
            <a:r>
              <a:rPr lang="pl-PL" dirty="0">
                <a:sym typeface="Wingdings" pitchFamily="2" charset="2"/>
              </a:rPr>
              <a:t> (do Szkoły Przygotowawczej, do Szkoły Głównej – studia)</a:t>
            </a:r>
          </a:p>
          <a:p>
            <a:pPr indent="-274320">
              <a:buFontTx/>
              <a:buChar char="-"/>
              <a:defRPr/>
            </a:pPr>
            <a:r>
              <a:rPr lang="pl-PL" dirty="0">
                <a:sym typeface="Wingdings" pitchFamily="2" charset="2"/>
              </a:rPr>
              <a:t>Zaangażowanie w </a:t>
            </a:r>
            <a:r>
              <a:rPr lang="pl-PL" b="1" dirty="0">
                <a:sym typeface="Wingdings" pitchFamily="2" charset="2"/>
              </a:rPr>
              <a:t>walkę zbrojną – </a:t>
            </a:r>
            <a:r>
              <a:rPr lang="pl-PL" dirty="0">
                <a:sym typeface="Wingdings" pitchFamily="2" charset="2"/>
              </a:rPr>
              <a:t>aresztowanie i zesłanie na Sybir w okolice Irkucka – praca badawcza z innymi polskimi zesłańcami</a:t>
            </a:r>
          </a:p>
          <a:p>
            <a:pPr indent="-274320">
              <a:buFontTx/>
              <a:buChar char="-"/>
              <a:defRPr/>
            </a:pPr>
            <a:r>
              <a:rPr lang="pl-PL" dirty="0">
                <a:sym typeface="Wingdings" pitchFamily="2" charset="2"/>
              </a:rPr>
              <a:t>Finansowa działalność (sklep i 30 tys. rubli kapitału) – praca na własną markę (szyld!)</a:t>
            </a:r>
          </a:p>
          <a:p>
            <a:pPr indent="-274320">
              <a:buFontTx/>
              <a:buChar char="-"/>
              <a:defRPr/>
            </a:pPr>
            <a:r>
              <a:rPr lang="pl-PL" dirty="0">
                <a:sym typeface="Wingdings" pitchFamily="2" charset="2"/>
              </a:rPr>
              <a:t>Wykorzystanie kontaktów z moskiewskimi kupcami – potrojenie obrotów handlowych  - sprzedaż tanich produktów sprowadzanych z Cesarstwa</a:t>
            </a:r>
          </a:p>
          <a:p>
            <a:pPr indent="-274320">
              <a:buFontTx/>
              <a:buChar char="-"/>
              <a:defRPr/>
            </a:pPr>
            <a:r>
              <a:rPr lang="pl-PL" dirty="0">
                <a:sym typeface="Wingdings" pitchFamily="2" charset="2"/>
              </a:rPr>
              <a:t>Kupiectwo okazało się nie być życiowym powołaniem!!! – apatia, rozczarowanie zmarnowanymi możliwościami naukowymi; poszukiwanie celu</a:t>
            </a:r>
          </a:p>
          <a:p>
            <a:pPr indent="-274320">
              <a:buFontTx/>
              <a:buChar char="-"/>
              <a:defRPr/>
            </a:pPr>
            <a:r>
              <a:rPr lang="pl-PL" dirty="0">
                <a:sym typeface="Wingdings" pitchFamily="2" charset="2"/>
              </a:rPr>
              <a:t>Spotkanie Izabeli Ł. – świadoma decyzja finansowej kariery (chęć zbliżenia się do arystokracji)</a:t>
            </a:r>
          </a:p>
          <a:p>
            <a:pPr indent="-274320">
              <a:buFontTx/>
              <a:buChar char="-"/>
              <a:defRPr/>
            </a:pPr>
            <a:r>
              <a:rPr lang="pl-PL" dirty="0">
                <a:sym typeface="Wingdings" pitchFamily="2" charset="2"/>
              </a:rPr>
              <a:t>KLĘSKA W REALIZACJI SŁUŻBY - OSOBISTE SZCZĘŚCIE („To dziś mój obowiązek”)  brak chemii w związku z </a:t>
            </a:r>
            <a:r>
              <a:rPr lang="pl-PL" dirty="0" err="1">
                <a:sym typeface="Wingdings" pitchFamily="2" charset="2"/>
              </a:rPr>
              <a:t>Minclową</a:t>
            </a:r>
            <a:r>
              <a:rPr lang="pl-PL" dirty="0">
                <a:sym typeface="Wingdings" pitchFamily="2" charset="2"/>
              </a:rPr>
              <a:t>?</a:t>
            </a:r>
          </a:p>
          <a:p>
            <a:pPr indent="-274320">
              <a:buFontTx/>
              <a:buChar char="-"/>
              <a:defRPr/>
            </a:pPr>
            <a:endParaRPr lang="pl-PL"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549F1CE7-E11B-0560-47EB-C1ED170E3CF0}"/>
              </a:ext>
            </a:extLst>
          </p:cNvPr>
          <p:cNvSpPr>
            <a:spLocks noGrp="1"/>
          </p:cNvSpPr>
          <p:nvPr>
            <p:ph idx="1"/>
          </p:nvPr>
        </p:nvSpPr>
        <p:spPr>
          <a:xfrm>
            <a:off x="316194" y="2357371"/>
            <a:ext cx="10351807" cy="4384741"/>
          </a:xfrm>
        </p:spPr>
        <p:txBody>
          <a:bodyPr>
            <a:normAutofit fontScale="70000" lnSpcReduction="20000"/>
          </a:bodyPr>
          <a:lstStyle/>
          <a:p>
            <a:pPr indent="-274320">
              <a:buFont typeface="Wingdings 2"/>
              <a:buChar char=""/>
              <a:defRPr/>
            </a:pPr>
            <a:r>
              <a:rPr lang="pl-PL" b="1" dirty="0"/>
              <a:t>Rosjanie – partnerami w handlu </a:t>
            </a:r>
            <a:r>
              <a:rPr lang="pl-PL" dirty="0"/>
              <a:t>(oskarżenia o ugodowość wobec zaborcy) – Prus – zwolennik pracy organicznej i pracy u podstaw – bogacąca się jednostka wpływa na wzrost zamożności społ. (współpraca ze Wschodem); likwidacja barier celnych; konkurencja z niemieckimi inwestorami (Polacy jak </a:t>
            </a:r>
            <a:r>
              <a:rPr lang="pl-PL" dirty="0" err="1"/>
              <a:t>parobki</a:t>
            </a:r>
            <a:r>
              <a:rPr lang="pl-PL" dirty="0"/>
              <a:t>)</a:t>
            </a:r>
          </a:p>
          <a:p>
            <a:pPr indent="-274320">
              <a:buFont typeface="Wingdings 2"/>
              <a:buChar char=""/>
              <a:defRPr/>
            </a:pPr>
            <a:r>
              <a:rPr lang="pl-PL" b="1" dirty="0"/>
              <a:t>Pobyt w Bułgarii </a:t>
            </a:r>
            <a:r>
              <a:rPr lang="pl-PL" dirty="0"/>
              <a:t>– aprowizacja – dziesięciokrotne zwiększenie kapitału (majątek 2 pokoleń </a:t>
            </a:r>
            <a:r>
              <a:rPr lang="pl-PL" dirty="0" err="1"/>
              <a:t>Minclów</a:t>
            </a:r>
            <a:r>
              <a:rPr lang="pl-PL" dirty="0"/>
              <a:t> zwielokrotnił w czasie 8 miesięcy)</a:t>
            </a:r>
          </a:p>
          <a:p>
            <a:pPr indent="-274320">
              <a:buFont typeface="Wingdings 2"/>
              <a:buChar char=""/>
              <a:defRPr/>
            </a:pPr>
            <a:r>
              <a:rPr lang="pl-PL" b="1" dirty="0"/>
              <a:t>Nowe standardy w handlu </a:t>
            </a:r>
            <a:r>
              <a:rPr lang="pl-PL" dirty="0"/>
              <a:t>(nie oszczędności!) – inwestycje w Polsce (serwis, kamienica – za wygórowaną cenę, 33% Łęckiemu od powierzonego mu kapitału; filantropia; 1000 rubli na sieroty – otwierają się drzwi salonów)</a:t>
            </a:r>
          </a:p>
          <a:p>
            <a:pPr indent="-274320">
              <a:buFont typeface="Wingdings 2"/>
              <a:buChar char=""/>
              <a:defRPr/>
            </a:pPr>
            <a:r>
              <a:rPr lang="pl-PL" b="1" dirty="0"/>
              <a:t>Korzystna strategia marki i promocji  </a:t>
            </a:r>
            <a:r>
              <a:rPr lang="pl-PL" dirty="0"/>
              <a:t>- plotka jak reklama</a:t>
            </a:r>
          </a:p>
          <a:p>
            <a:pPr indent="-274320">
              <a:buFont typeface="Wingdings 2"/>
              <a:buChar char=""/>
              <a:defRPr/>
            </a:pPr>
            <a:r>
              <a:rPr lang="pl-PL" b="1" dirty="0"/>
              <a:t>Nowy wielobranżowy sklep </a:t>
            </a:r>
            <a:r>
              <a:rPr lang="pl-PL" dirty="0"/>
              <a:t>przy Krakowskim Przedmieściu</a:t>
            </a:r>
          </a:p>
          <a:p>
            <a:pPr indent="-274320">
              <a:buFont typeface="Wingdings 2"/>
              <a:buChar char=""/>
              <a:defRPr/>
            </a:pPr>
            <a:r>
              <a:rPr lang="pl-PL" b="1" dirty="0"/>
              <a:t>Rozszerzenie sieci dostawców</a:t>
            </a:r>
          </a:p>
          <a:p>
            <a:pPr indent="-274320">
              <a:buFont typeface="Wingdings 2"/>
              <a:buChar char=""/>
              <a:defRPr/>
            </a:pPr>
            <a:r>
              <a:rPr lang="pl-PL" b="1" dirty="0"/>
              <a:t>Obserwacja potrzeb rynku </a:t>
            </a:r>
            <a:r>
              <a:rPr lang="pl-PL" dirty="0"/>
              <a:t>– nisza – tanie tkaniny – zjednanie Księcia – etos miłości ojczyzny – powierzenie kapitału na rok (intuicja i zawodowa kompetencja – Warszawa jako miasto tranzytowe dla handlu Wschodu z Zachodem)</a:t>
            </a:r>
          </a:p>
          <a:p>
            <a:pPr indent="-274320">
              <a:buFont typeface="Wingdings 2"/>
              <a:buChar char=""/>
              <a:defRPr/>
            </a:pPr>
            <a:endParaRPr lang="pl-PL" dirty="0"/>
          </a:p>
          <a:p>
            <a:pPr indent="-274320">
              <a:buFont typeface="Wingdings 2"/>
              <a:buChar char=""/>
              <a:defRPr/>
            </a:pPr>
            <a:r>
              <a:rPr lang="pl-PL" b="1" dirty="0"/>
              <a:t>KUPIEC GALANTERYJNY </a:t>
            </a:r>
            <a:r>
              <a:rPr lang="pl-PL" dirty="0">
                <a:sym typeface="Wingdings" pitchFamily="2" charset="2"/>
              </a:rPr>
              <a:t> </a:t>
            </a:r>
            <a:r>
              <a:rPr lang="pl-PL" b="1" dirty="0">
                <a:sym typeface="Wingdings" pitchFamily="2" charset="2"/>
              </a:rPr>
              <a:t>HANDLARZ NA SKALĘ MIĘDZYNARODOWĄ</a:t>
            </a:r>
            <a:endParaRPr lang="pl-PL" b="1" dirty="0"/>
          </a:p>
        </p:txBody>
      </p:sp>
      <p:pic>
        <p:nvPicPr>
          <p:cNvPr id="22532" name="Symbol zastępczy zawartości 3" descr="FullSizeRender(5).jpg">
            <a:extLst>
              <a:ext uri="{FF2B5EF4-FFF2-40B4-BE49-F238E27FC236}">
                <a16:creationId xmlns:a16="http://schemas.microsoft.com/office/drawing/2014/main" id="{BEB163B8-9B86-0AAE-D8F0-FC8894E294F5}"/>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24000" y="188913"/>
            <a:ext cx="8229600" cy="1573212"/>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a:extLst>
              <a:ext uri="{FF2B5EF4-FFF2-40B4-BE49-F238E27FC236}">
                <a16:creationId xmlns:a16="http://schemas.microsoft.com/office/drawing/2014/main" id="{0B3CA42A-9056-A3B7-9A56-35D5B53666FF}"/>
              </a:ext>
            </a:extLst>
          </p:cNvPr>
          <p:cNvSpPr>
            <a:spLocks noGrp="1"/>
          </p:cNvSpPr>
          <p:nvPr>
            <p:ph type="title"/>
          </p:nvPr>
        </p:nvSpPr>
        <p:spPr>
          <a:xfrm>
            <a:off x="507050" y="233273"/>
            <a:ext cx="9144000" cy="877888"/>
          </a:xfrm>
        </p:spPr>
        <p:txBody>
          <a:bodyPr/>
          <a:lstStyle/>
          <a:p>
            <a:r>
              <a:rPr lang="pl-PL" altLang="pl-PL" sz="3200" dirty="0"/>
              <a:t>Optyka arystokratki I. Ł. – zarzut prześladowania ojca</a:t>
            </a:r>
          </a:p>
        </p:txBody>
      </p:sp>
      <p:sp>
        <p:nvSpPr>
          <p:cNvPr id="3" name="Symbol zastępczy zawartości 2">
            <a:extLst>
              <a:ext uri="{FF2B5EF4-FFF2-40B4-BE49-F238E27FC236}">
                <a16:creationId xmlns:a16="http://schemas.microsoft.com/office/drawing/2014/main" id="{DC40E105-995A-2CE9-6588-F139C21D8C2B}"/>
              </a:ext>
            </a:extLst>
          </p:cNvPr>
          <p:cNvSpPr>
            <a:spLocks noGrp="1"/>
          </p:cNvSpPr>
          <p:nvPr>
            <p:ph idx="1"/>
          </p:nvPr>
        </p:nvSpPr>
        <p:spPr>
          <a:xfrm>
            <a:off x="188007" y="1016950"/>
            <a:ext cx="7492319" cy="5841050"/>
          </a:xfrm>
        </p:spPr>
        <p:txBody>
          <a:bodyPr>
            <a:normAutofit fontScale="92500"/>
          </a:bodyPr>
          <a:lstStyle/>
          <a:p>
            <a:pPr indent="-274320">
              <a:buNone/>
              <a:defRPr/>
            </a:pPr>
            <a:r>
              <a:rPr lang="pl-PL" sz="2800" dirty="0"/>
              <a:t>Kryzys miłosny </a:t>
            </a:r>
            <a:r>
              <a:rPr lang="pl-PL" sz="2800" dirty="0">
                <a:sym typeface="Wingdings" pitchFamily="2" charset="2"/>
              </a:rPr>
              <a:t> </a:t>
            </a:r>
            <a:r>
              <a:rPr lang="pl-PL" sz="2800" b="1" dirty="0">
                <a:solidFill>
                  <a:srgbClr val="0070C0"/>
                </a:solidFill>
                <a:sym typeface="Wingdings" pitchFamily="2" charset="2"/>
              </a:rPr>
              <a:t>Paryż</a:t>
            </a:r>
            <a:r>
              <a:rPr lang="pl-PL" sz="2800" dirty="0">
                <a:sym typeface="Wingdings" pitchFamily="2" charset="2"/>
              </a:rPr>
              <a:t>  arena wielkich interesów finansowych </a:t>
            </a:r>
          </a:p>
          <a:p>
            <a:pPr indent="-274320">
              <a:buNone/>
              <a:defRPr/>
            </a:pPr>
            <a:r>
              <a:rPr lang="pl-PL" sz="2800" dirty="0">
                <a:sym typeface="Wingdings" pitchFamily="2" charset="2"/>
              </a:rPr>
              <a:t>Suzin – rola promotora działań gospodarczych</a:t>
            </a:r>
          </a:p>
          <a:p>
            <a:pPr indent="-274320">
              <a:buNone/>
              <a:defRPr/>
            </a:pPr>
            <a:r>
              <a:rPr lang="pl-PL" sz="2800" dirty="0">
                <a:sym typeface="Wingdings" pitchFamily="2" charset="2"/>
              </a:rPr>
              <a:t>* Umowy handlowe na dostawę statków i uzbrojenia – kontrakt na 5 milionów (50 tys. rubli prowizji)</a:t>
            </a:r>
          </a:p>
          <a:p>
            <a:pPr indent="-274320">
              <a:buNone/>
              <a:defRPr/>
            </a:pPr>
            <a:r>
              <a:rPr lang="pl-PL" sz="2800" dirty="0">
                <a:sym typeface="Wingdings" pitchFamily="2" charset="2"/>
              </a:rPr>
              <a:t>Po powrocie </a:t>
            </a:r>
            <a:r>
              <a:rPr lang="pl-PL" sz="2800" b="1" dirty="0">
                <a:solidFill>
                  <a:srgbClr val="0070C0"/>
                </a:solidFill>
                <a:sym typeface="Wingdings" pitchFamily="2" charset="2"/>
              </a:rPr>
              <a:t>  wzrost znaczenia</a:t>
            </a:r>
            <a:r>
              <a:rPr lang="pl-PL" sz="2800" dirty="0">
                <a:sym typeface="Wingdings" pitchFamily="2" charset="2"/>
              </a:rPr>
              <a:t>, pozycji – uznanie (jednostka wyróżniająca się nie tylko majątkiem, ale i siłą charakteru – Zasławska: „Nie on do salonów, ale salony do niego przyjdą”)</a:t>
            </a:r>
          </a:p>
          <a:p>
            <a:pPr indent="-274320">
              <a:buNone/>
              <a:defRPr/>
            </a:pPr>
            <a:r>
              <a:rPr lang="pl-PL" sz="2800" dirty="0">
                <a:sym typeface="Wingdings" pitchFamily="2" charset="2"/>
              </a:rPr>
              <a:t>			</a:t>
            </a:r>
            <a:r>
              <a:rPr lang="pl-PL" sz="2800" b="1" dirty="0">
                <a:solidFill>
                  <a:srgbClr val="0070C0"/>
                </a:solidFill>
                <a:sym typeface="Wingdings" pitchFamily="2" charset="2"/>
              </a:rPr>
              <a:t></a:t>
            </a:r>
            <a:r>
              <a:rPr lang="pl-PL" sz="2800" dirty="0">
                <a:sym typeface="Wingdings" pitchFamily="2" charset="2"/>
              </a:rPr>
              <a:t> </a:t>
            </a:r>
            <a:r>
              <a:rPr lang="pl-PL" sz="2800" b="1" dirty="0">
                <a:solidFill>
                  <a:srgbClr val="0070C0"/>
                </a:solidFill>
                <a:sym typeface="Wingdings" pitchFamily="2" charset="2"/>
              </a:rPr>
              <a:t>niechęć</a:t>
            </a:r>
            <a:r>
              <a:rPr lang="pl-PL" sz="2800" dirty="0">
                <a:sym typeface="Wingdings" pitchFamily="2" charset="2"/>
              </a:rPr>
              <a:t> (współpraca z zaborcą; stereotyp zachowań patriotycznych)</a:t>
            </a:r>
          </a:p>
          <a:p>
            <a:pPr indent="-274320">
              <a:buFont typeface="Wingdings 2"/>
              <a:buChar char=""/>
              <a:defRPr/>
            </a:pPr>
            <a:endParaRPr lang="pl-PL" dirty="0"/>
          </a:p>
        </p:txBody>
      </p:sp>
      <p:pic>
        <p:nvPicPr>
          <p:cNvPr id="25602" name="Picture 2" descr="Znalezione obrazy dla zapytania łęcka">
            <a:extLst>
              <a:ext uri="{FF2B5EF4-FFF2-40B4-BE49-F238E27FC236}">
                <a16:creationId xmlns:a16="http://schemas.microsoft.com/office/drawing/2014/main" id="{C1EE7CEC-6378-C67A-032D-3B817E753A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0314" y="1556793"/>
            <a:ext cx="2837687" cy="308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989711EF-A790-259D-9E34-1EEEB80D7E64}"/>
              </a:ext>
            </a:extLst>
          </p:cNvPr>
          <p:cNvSpPr>
            <a:spLocks noGrp="1"/>
          </p:cNvSpPr>
          <p:nvPr>
            <p:ph type="title"/>
          </p:nvPr>
        </p:nvSpPr>
        <p:spPr>
          <a:xfrm>
            <a:off x="732202" y="2286000"/>
            <a:ext cx="5667241" cy="1143000"/>
          </a:xfrm>
        </p:spPr>
        <p:txBody>
          <a:bodyPr/>
          <a:lstStyle/>
          <a:p>
            <a:r>
              <a:rPr lang="pl-PL" altLang="pl-PL" sz="7200" b="1" dirty="0"/>
              <a:t>Nadzieja na wspólne życie</a:t>
            </a:r>
          </a:p>
        </p:txBody>
      </p:sp>
      <p:sp>
        <p:nvSpPr>
          <p:cNvPr id="24579" name="Symbol zastępczy zawartości 2">
            <a:extLst>
              <a:ext uri="{FF2B5EF4-FFF2-40B4-BE49-F238E27FC236}">
                <a16:creationId xmlns:a16="http://schemas.microsoft.com/office/drawing/2014/main" id="{599813B9-D013-A0F4-610D-EED5904832E2}"/>
              </a:ext>
            </a:extLst>
          </p:cNvPr>
          <p:cNvSpPr>
            <a:spLocks noGrp="1"/>
          </p:cNvSpPr>
          <p:nvPr>
            <p:ph idx="1"/>
          </p:nvPr>
        </p:nvSpPr>
        <p:spPr>
          <a:xfrm>
            <a:off x="183053" y="3712452"/>
            <a:ext cx="9217025" cy="3068637"/>
          </a:xfrm>
        </p:spPr>
        <p:txBody>
          <a:bodyPr/>
          <a:lstStyle/>
          <a:p>
            <a:r>
              <a:rPr lang="pl-PL" altLang="pl-PL" dirty="0"/>
              <a:t>Kategoryczna deklaracja: „</a:t>
            </a:r>
            <a:r>
              <a:rPr lang="pl-PL" altLang="pl-PL" i="1" dirty="0">
                <a:solidFill>
                  <a:srgbClr val="0070C0"/>
                </a:solidFill>
              </a:rPr>
              <a:t>Odtąd nie mam innego szczęścia na świecie; albo pani, albo śmierć”</a:t>
            </a:r>
          </a:p>
          <a:p>
            <a:pPr>
              <a:buFont typeface="Wingdings 2" panose="05020102010507070707" pitchFamily="18" charset="2"/>
              <a:buNone/>
            </a:pPr>
            <a:endParaRPr lang="pl-PL" altLang="pl-PL" sz="1800" i="1" dirty="0">
              <a:solidFill>
                <a:srgbClr val="0070C0"/>
              </a:solidFill>
            </a:endParaRPr>
          </a:p>
          <a:p>
            <a:pPr>
              <a:buFont typeface="Wingdings 2" panose="05020102010507070707" pitchFamily="18" charset="2"/>
              <a:buNone/>
            </a:pPr>
            <a:r>
              <a:rPr lang="pl-PL" altLang="pl-PL" dirty="0"/>
              <a:t>Wokulski: </a:t>
            </a:r>
            <a:r>
              <a:rPr lang="pl-PL" altLang="pl-PL" b="1" dirty="0">
                <a:solidFill>
                  <a:srgbClr val="0070C0"/>
                </a:solidFill>
              </a:rPr>
              <a:t>ODRĘBNOŚĆ </a:t>
            </a:r>
            <a:r>
              <a:rPr lang="pl-PL" altLang="pl-PL" b="1" dirty="0">
                <a:solidFill>
                  <a:srgbClr val="0070C0"/>
                </a:solidFill>
                <a:sym typeface="Wingdings" panose="05000000000000000000" pitchFamily="2" charset="2"/>
              </a:rPr>
              <a:t>  NIEWOLA</a:t>
            </a:r>
            <a:r>
              <a:rPr lang="pl-PL" altLang="pl-PL" dirty="0">
                <a:sym typeface="Wingdings" panose="05000000000000000000" pitchFamily="2" charset="2"/>
              </a:rPr>
              <a:t>?: Łęcka</a:t>
            </a:r>
          </a:p>
          <a:p>
            <a:pPr>
              <a:buFont typeface="Wingdings 2" panose="05020102010507070707" pitchFamily="18" charset="2"/>
              <a:buNone/>
            </a:pPr>
            <a:endParaRPr lang="pl-PL" altLang="pl-PL" sz="1600" dirty="0">
              <a:sym typeface="Wingdings" panose="05000000000000000000" pitchFamily="2" charset="2"/>
            </a:endParaRPr>
          </a:p>
          <a:p>
            <a:pPr>
              <a:buFont typeface="Wingdings 2" panose="05020102010507070707" pitchFamily="18" charset="2"/>
              <a:buNone/>
            </a:pPr>
            <a:r>
              <a:rPr lang="pl-PL" altLang="pl-PL" dirty="0">
                <a:sym typeface="Wingdings" panose="05000000000000000000" pitchFamily="2" charset="2"/>
              </a:rPr>
              <a:t>- </a:t>
            </a:r>
            <a:r>
              <a:rPr lang="pl-PL" altLang="pl-PL" sz="2800" dirty="0">
                <a:sym typeface="Wingdings" panose="05000000000000000000" pitchFamily="2" charset="2"/>
              </a:rPr>
              <a:t>Umowa ze </a:t>
            </a:r>
            <a:r>
              <a:rPr lang="pl-PL" altLang="pl-PL" sz="2800" dirty="0" err="1">
                <a:sym typeface="Wingdings" panose="05000000000000000000" pitchFamily="2" charset="2"/>
              </a:rPr>
              <a:t>Szlangbaumem</a:t>
            </a:r>
            <a:r>
              <a:rPr lang="pl-PL" altLang="pl-PL" sz="2800" dirty="0">
                <a:sym typeface="Wingdings" panose="05000000000000000000" pitchFamily="2" charset="2"/>
              </a:rPr>
              <a:t> (sprzedaż sklepu w czerwcu 1879)</a:t>
            </a:r>
            <a:endParaRPr lang="pl-PL" altLang="pl-PL" sz="2800" dirty="0"/>
          </a:p>
        </p:txBody>
      </p:sp>
      <p:pic>
        <p:nvPicPr>
          <p:cNvPr id="2" name="Picture 2" descr="Znalezione obrazy dla zapytania łęcka">
            <a:extLst>
              <a:ext uri="{FF2B5EF4-FFF2-40B4-BE49-F238E27FC236}">
                <a16:creationId xmlns:a16="http://schemas.microsoft.com/office/drawing/2014/main" id="{D8C235F9-4646-B85F-75BC-F1A1996E4F4E}"/>
              </a:ext>
            </a:extLst>
          </p:cNvPr>
          <p:cNvPicPr>
            <a:picLocks noChangeAspect="1" noChangeArrowheads="1"/>
          </p:cNvPicPr>
          <p:nvPr/>
        </p:nvPicPr>
        <p:blipFill>
          <a:blip r:embed="rId2"/>
          <a:srcRect/>
          <a:stretch>
            <a:fillRect/>
          </a:stretch>
        </p:blipFill>
        <p:spPr bwMode="auto">
          <a:xfrm>
            <a:off x="8626178" y="137164"/>
            <a:ext cx="3189288" cy="34337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FB2CBF-2A4E-03B1-2713-5919CDC0850D}"/>
              </a:ext>
            </a:extLst>
          </p:cNvPr>
          <p:cNvSpPr>
            <a:spLocks noGrp="1"/>
          </p:cNvSpPr>
          <p:nvPr>
            <p:ph type="title"/>
          </p:nvPr>
        </p:nvSpPr>
        <p:spPr>
          <a:xfrm>
            <a:off x="668215" y="1028005"/>
            <a:ext cx="11440463" cy="1143000"/>
          </a:xfrm>
        </p:spPr>
        <p:txBody>
          <a:bodyPr>
            <a:noAutofit/>
          </a:bodyPr>
          <a:lstStyle/>
          <a:p>
            <a:pPr>
              <a:defRPr/>
            </a:pPr>
            <a:r>
              <a:rPr lang="pl-PL" sz="6000" dirty="0"/>
              <a:t>Zerwanie z Łęcką: </a:t>
            </a:r>
            <a:r>
              <a:rPr lang="pl-PL" sz="6000" i="1" dirty="0">
                <a:solidFill>
                  <a:srgbClr val="0070C0"/>
                </a:solidFill>
              </a:rPr>
              <a:t>„Straciłem wszystko … oprócz majątku”</a:t>
            </a:r>
          </a:p>
        </p:txBody>
      </p:sp>
      <p:sp>
        <p:nvSpPr>
          <p:cNvPr id="25603" name="Symbol zastępczy zawartości 2">
            <a:extLst>
              <a:ext uri="{FF2B5EF4-FFF2-40B4-BE49-F238E27FC236}">
                <a16:creationId xmlns:a16="http://schemas.microsoft.com/office/drawing/2014/main" id="{C9D45EF6-E426-856E-9E61-76EB016E51BC}"/>
              </a:ext>
            </a:extLst>
          </p:cNvPr>
          <p:cNvSpPr>
            <a:spLocks noGrp="1"/>
          </p:cNvSpPr>
          <p:nvPr>
            <p:ph idx="1"/>
          </p:nvPr>
        </p:nvSpPr>
        <p:spPr/>
        <p:txBody>
          <a:bodyPr>
            <a:normAutofit fontScale="92500" lnSpcReduction="20000"/>
          </a:bodyPr>
          <a:lstStyle/>
          <a:p>
            <a:r>
              <a:rPr lang="pl-PL" altLang="pl-PL"/>
              <a:t>Utrata psychologicznej motywacji, sensu</a:t>
            </a:r>
          </a:p>
          <a:p>
            <a:pPr>
              <a:buFont typeface="Wingdings 2" panose="05020102010507070707" pitchFamily="18" charset="2"/>
              <a:buNone/>
            </a:pPr>
            <a:endParaRPr lang="pl-PL" altLang="pl-PL"/>
          </a:p>
          <a:p>
            <a:r>
              <a:rPr lang="pl-PL" altLang="pl-PL"/>
              <a:t>Szuman: </a:t>
            </a:r>
            <a:r>
              <a:rPr lang="pl-PL" altLang="pl-PL" b="1" i="1">
                <a:solidFill>
                  <a:srgbClr val="0070C0"/>
                </a:solidFill>
              </a:rPr>
              <a:t>„Stopiło się w nim dwu ludzi: romantyk sprzed roku sześćdziesiątego i pozytywista z siedemdziesiątego”</a:t>
            </a:r>
          </a:p>
          <a:p>
            <a:endParaRPr lang="pl-PL" altLang="pl-PL"/>
          </a:p>
          <a:p>
            <a:r>
              <a:rPr lang="pl-PL" altLang="pl-PL"/>
              <a:t>Prus – finansowa kariera Wokulskiego to przykład możliwości, z jakich mogłoby korzystać polskie społeczeństwo, gdyby nie aspirowało do arystokratycznego stylu życia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AAF26D85-F04D-3251-F6BB-E32E86CAA355}"/>
              </a:ext>
            </a:extLst>
          </p:cNvPr>
          <p:cNvSpPr>
            <a:spLocks noGrp="1"/>
          </p:cNvSpPr>
          <p:nvPr>
            <p:ph type="title"/>
          </p:nvPr>
        </p:nvSpPr>
        <p:spPr/>
        <p:txBody>
          <a:bodyPr/>
          <a:lstStyle/>
          <a:p>
            <a:r>
              <a:rPr lang="pl-PL" altLang="pl-PL"/>
              <a:t>3</a:t>
            </a:r>
          </a:p>
        </p:txBody>
      </p:sp>
      <p:sp>
        <p:nvSpPr>
          <p:cNvPr id="26627" name="Symbol zastępczy zawartości 2">
            <a:extLst>
              <a:ext uri="{FF2B5EF4-FFF2-40B4-BE49-F238E27FC236}">
                <a16:creationId xmlns:a16="http://schemas.microsoft.com/office/drawing/2014/main" id="{4BD435E8-DD75-537C-C66A-EDA12565220C}"/>
              </a:ext>
            </a:extLst>
          </p:cNvPr>
          <p:cNvSpPr>
            <a:spLocks noGrp="1"/>
          </p:cNvSpPr>
          <p:nvPr>
            <p:ph idx="1"/>
          </p:nvPr>
        </p:nvSpPr>
        <p:spPr/>
        <p:txBody>
          <a:bodyPr/>
          <a:lstStyle/>
          <a:p>
            <a:endParaRPr lang="pl-PL" altLang="pl-P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ytuł 1">
            <a:extLst>
              <a:ext uri="{FF2B5EF4-FFF2-40B4-BE49-F238E27FC236}">
                <a16:creationId xmlns:a16="http://schemas.microsoft.com/office/drawing/2014/main" id="{620C6FCD-A89A-8872-3A06-4D5CD8634487}"/>
              </a:ext>
            </a:extLst>
          </p:cNvPr>
          <p:cNvSpPr>
            <a:spLocks noGrp="1"/>
          </p:cNvSpPr>
          <p:nvPr>
            <p:ph type="title"/>
          </p:nvPr>
        </p:nvSpPr>
        <p:spPr>
          <a:xfrm>
            <a:off x="2424114" y="260350"/>
            <a:ext cx="4751387" cy="1143000"/>
          </a:xfrm>
        </p:spPr>
        <p:txBody>
          <a:bodyPr/>
          <a:lstStyle/>
          <a:p>
            <a:r>
              <a:rPr lang="pl-PL" altLang="pl-PL" b="1">
                <a:latin typeface="Baskerville Old Face" panose="02020602080505020303" pitchFamily="18" charset="0"/>
              </a:rPr>
              <a:t>Info</a:t>
            </a:r>
          </a:p>
        </p:txBody>
      </p:sp>
      <p:sp>
        <p:nvSpPr>
          <p:cNvPr id="3075" name="Symbol zastępczy zawartości 2">
            <a:extLst>
              <a:ext uri="{FF2B5EF4-FFF2-40B4-BE49-F238E27FC236}">
                <a16:creationId xmlns:a16="http://schemas.microsoft.com/office/drawing/2014/main" id="{07887DA5-2788-61A5-38E6-694D1CD0AE54}"/>
              </a:ext>
            </a:extLst>
          </p:cNvPr>
          <p:cNvSpPr>
            <a:spLocks noGrp="1"/>
          </p:cNvSpPr>
          <p:nvPr>
            <p:ph idx="1"/>
          </p:nvPr>
        </p:nvSpPr>
        <p:spPr>
          <a:xfrm>
            <a:off x="381058" y="1403350"/>
            <a:ext cx="8515113" cy="5445125"/>
          </a:xfrm>
        </p:spPr>
        <p:txBody>
          <a:bodyPr/>
          <a:lstStyle/>
          <a:p>
            <a:pPr algn="just"/>
            <a:r>
              <a:rPr lang="pl-PL" altLang="pl-PL" sz="3600" dirty="0">
                <a:latin typeface="Times New Roman" panose="02020603050405020304" pitchFamily="18" charset="0"/>
                <a:cs typeface="Times New Roman" panose="02020603050405020304" pitchFamily="18" charset="0"/>
              </a:rPr>
              <a:t>ukazywała się w odcinkach na łamach „Kuriera Codziennego” w latach 1887-1889;</a:t>
            </a:r>
          </a:p>
          <a:p>
            <a:pPr algn="just"/>
            <a:r>
              <a:rPr lang="pl-PL" altLang="pl-PL" sz="3600" dirty="0">
                <a:latin typeface="Times New Roman" panose="02020603050405020304" pitchFamily="18" charset="0"/>
                <a:cs typeface="Times New Roman" panose="02020603050405020304" pitchFamily="18" charset="0"/>
              </a:rPr>
              <a:t>oddaje nastroje lat 80. XIX wieku, kiedy to w świadomości polskich pozytywistów doszło do </a:t>
            </a:r>
            <a:r>
              <a:rPr lang="pl-PL" altLang="pl-PL" sz="3600" i="1" dirty="0">
                <a:latin typeface="Times New Roman" panose="02020603050405020304" pitchFamily="18" charset="0"/>
                <a:cs typeface="Times New Roman" panose="02020603050405020304" pitchFamily="18" charset="0"/>
              </a:rPr>
              <a:t>kryzysu</a:t>
            </a:r>
            <a:r>
              <a:rPr lang="pl-PL" altLang="pl-PL" sz="3600" dirty="0">
                <a:latin typeface="Times New Roman" panose="02020603050405020304" pitchFamily="18" charset="0"/>
                <a:cs typeface="Times New Roman" panose="02020603050405020304" pitchFamily="18" charset="0"/>
              </a:rPr>
              <a:t>. Piękne idee pracy organicznej, pracy u podstaw były nie do zrealizowania.</a:t>
            </a:r>
          </a:p>
        </p:txBody>
      </p:sp>
      <p:pic>
        <p:nvPicPr>
          <p:cNvPr id="3076" name="Picture 4" descr="Znalezione obrazy dla zapytania marionetka  obrazek">
            <a:extLst>
              <a:ext uri="{FF2B5EF4-FFF2-40B4-BE49-F238E27FC236}">
                <a16:creationId xmlns:a16="http://schemas.microsoft.com/office/drawing/2014/main" id="{E6DD812B-724D-714C-C03C-D3A9331299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7204" y="0"/>
            <a:ext cx="4667250"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Podtytuł 2">
            <a:extLst>
              <a:ext uri="{FF2B5EF4-FFF2-40B4-BE49-F238E27FC236}">
                <a16:creationId xmlns:a16="http://schemas.microsoft.com/office/drawing/2014/main" id="{D4167AEC-FD4F-5FAA-433B-07C9288612B0}"/>
              </a:ext>
            </a:extLst>
          </p:cNvPr>
          <p:cNvSpPr>
            <a:spLocks noGrp="1"/>
          </p:cNvSpPr>
          <p:nvPr>
            <p:ph type="subTitle" idx="1"/>
          </p:nvPr>
        </p:nvSpPr>
        <p:spPr>
          <a:xfrm>
            <a:off x="483253" y="5668169"/>
            <a:ext cx="8956675" cy="1033462"/>
          </a:xfrm>
        </p:spPr>
        <p:txBody>
          <a:bodyPr/>
          <a:lstStyle/>
          <a:p>
            <a:pPr>
              <a:buFont typeface="Arial" charset="0"/>
              <a:buNone/>
              <a:defRPr/>
            </a:pPr>
            <a:r>
              <a:rPr lang="pl-PL" dirty="0"/>
              <a:t>***„Jako powieść o społecznym rozkładzie”</a:t>
            </a:r>
          </a:p>
        </p:txBody>
      </p:sp>
      <p:sp>
        <p:nvSpPr>
          <p:cNvPr id="27651" name="Tytuł 1">
            <a:extLst>
              <a:ext uri="{FF2B5EF4-FFF2-40B4-BE49-F238E27FC236}">
                <a16:creationId xmlns:a16="http://schemas.microsoft.com/office/drawing/2014/main" id="{2B788C77-1F05-8C83-CE84-27F0DBBD8DDF}"/>
              </a:ext>
            </a:extLst>
          </p:cNvPr>
          <p:cNvSpPr>
            <a:spLocks noGrp="1"/>
          </p:cNvSpPr>
          <p:nvPr>
            <p:ph type="ctrTitle"/>
          </p:nvPr>
        </p:nvSpPr>
        <p:spPr>
          <a:xfrm>
            <a:off x="140339" y="0"/>
            <a:ext cx="8229600" cy="1470026"/>
          </a:xfrm>
        </p:spPr>
        <p:txBody>
          <a:bodyPr/>
          <a:lstStyle/>
          <a:p>
            <a:r>
              <a:rPr lang="pl-PL" altLang="pl-PL" sz="4000" dirty="0"/>
              <a:t>Obraz Warszawy i polskiego społeczeństwa w „Lalce” B. Prusa</a:t>
            </a:r>
          </a:p>
        </p:txBody>
      </p:sp>
      <p:sp>
        <p:nvSpPr>
          <p:cNvPr id="27652" name="AutoShape 2" descr="Znalezione obrazy dla zapytania warszawa w lalce">
            <a:extLst>
              <a:ext uri="{FF2B5EF4-FFF2-40B4-BE49-F238E27FC236}">
                <a16:creationId xmlns:a16="http://schemas.microsoft.com/office/drawing/2014/main" id="{117762CB-BA10-8ACF-2EA5-06F0503779BA}"/>
              </a:ext>
            </a:extLst>
          </p:cNvPr>
          <p:cNvSpPr>
            <a:spLocks noChangeAspect="1" noChangeArrowheads="1"/>
          </p:cNvSpPr>
          <p:nvPr/>
        </p:nvSpPr>
        <p:spPr bwMode="auto">
          <a:xfrm>
            <a:off x="1679575" y="-1905000"/>
            <a:ext cx="5734050"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pl-PL" altLang="pl-PL"/>
          </a:p>
        </p:txBody>
      </p:sp>
      <p:pic>
        <p:nvPicPr>
          <p:cNvPr id="27653" name="Picture 3">
            <a:extLst>
              <a:ext uri="{FF2B5EF4-FFF2-40B4-BE49-F238E27FC236}">
                <a16:creationId xmlns:a16="http://schemas.microsoft.com/office/drawing/2014/main" id="{624F154E-6211-906D-2A6C-F492927B67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6737" y="1506141"/>
            <a:ext cx="6815138" cy="472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9A54F1-7898-A935-F001-FF746D450A3D}"/>
              </a:ext>
            </a:extLst>
          </p:cNvPr>
          <p:cNvSpPr>
            <a:spLocks noGrp="1"/>
          </p:cNvSpPr>
          <p:nvPr>
            <p:ph type="ctrTitle"/>
          </p:nvPr>
        </p:nvSpPr>
        <p:spPr>
          <a:xfrm>
            <a:off x="319280" y="386644"/>
            <a:ext cx="7015618" cy="1453397"/>
          </a:xfrm>
        </p:spPr>
        <p:txBody>
          <a:bodyPr/>
          <a:lstStyle/>
          <a:p>
            <a:r>
              <a:rPr lang="pl-PL" sz="6000" dirty="0"/>
              <a:t>Ale najpierw…</a:t>
            </a:r>
            <a:br>
              <a:rPr lang="pl-PL" sz="6000" dirty="0"/>
            </a:br>
            <a:r>
              <a:rPr lang="pl-PL" sz="6000" dirty="0"/>
              <a:t>miasto!</a:t>
            </a:r>
          </a:p>
        </p:txBody>
      </p:sp>
      <p:sp>
        <p:nvSpPr>
          <p:cNvPr id="3" name="Podtytuł 2">
            <a:extLst>
              <a:ext uri="{FF2B5EF4-FFF2-40B4-BE49-F238E27FC236}">
                <a16:creationId xmlns:a16="http://schemas.microsoft.com/office/drawing/2014/main" id="{9A8BE369-C0C5-D342-8D25-99D0F9068899}"/>
              </a:ext>
            </a:extLst>
          </p:cNvPr>
          <p:cNvSpPr>
            <a:spLocks noGrp="1"/>
          </p:cNvSpPr>
          <p:nvPr>
            <p:ph type="subTitle" idx="1"/>
          </p:nvPr>
        </p:nvSpPr>
        <p:spPr>
          <a:xfrm>
            <a:off x="440578" y="2062066"/>
            <a:ext cx="7182532" cy="3834881"/>
          </a:xfrm>
        </p:spPr>
        <p:txBody>
          <a:bodyPr/>
          <a:lstStyle/>
          <a:p>
            <a:r>
              <a:rPr lang="pl-PL" sz="2800" b="0" dirty="0"/>
              <a:t>*XIX w. – </a:t>
            </a:r>
            <a:r>
              <a:rPr lang="pl-PL" sz="2800" dirty="0"/>
              <a:t>Paryż jako symbol nowoczesnej cywilizacji</a:t>
            </a:r>
          </a:p>
          <a:p>
            <a:endParaRPr lang="pl-PL" sz="2800" b="0" dirty="0"/>
          </a:p>
          <a:p>
            <a:pPr algn="just"/>
            <a:r>
              <a:rPr lang="pl-PL" sz="2800" b="0" dirty="0"/>
              <a:t>*1850-1872 wielka przebudowa – wyburzono połowę budynków, przekształcono miasto, powstała struktura z symetrycznymi ulicami, przestrzennymi placami, bulwarami, mostami, nowymi dworcami i parkami, unowocześniono dzielnice mieszkalne, sieci komunikacyjne, wodociągowe, obszary handlowe. Centrum było zmodernizowane, ale części północno-wschodnie zamieszkiwali ludzie ubodzy.</a:t>
            </a:r>
          </a:p>
        </p:txBody>
      </p:sp>
      <p:pic>
        <p:nvPicPr>
          <p:cNvPr id="4098" name="Picture 2">
            <a:extLst>
              <a:ext uri="{FF2B5EF4-FFF2-40B4-BE49-F238E27FC236}">
                <a16:creationId xmlns:a16="http://schemas.microsoft.com/office/drawing/2014/main" id="{CA920753-FC98-B7E3-22E1-0CA965A64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7120" y="0"/>
            <a:ext cx="41656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1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a:extLst>
              <a:ext uri="{FF2B5EF4-FFF2-40B4-BE49-F238E27FC236}">
                <a16:creationId xmlns:a16="http://schemas.microsoft.com/office/drawing/2014/main" id="{301D2FDD-B299-33A8-1DA2-D3E575898FCB}"/>
              </a:ext>
            </a:extLst>
          </p:cNvPr>
          <p:cNvSpPr>
            <a:spLocks noGrp="1"/>
          </p:cNvSpPr>
          <p:nvPr>
            <p:ph type="subTitle" idx="1"/>
          </p:nvPr>
        </p:nvSpPr>
        <p:spPr>
          <a:xfrm>
            <a:off x="303245" y="4943926"/>
            <a:ext cx="10645743" cy="1453397"/>
          </a:xfrm>
        </p:spPr>
        <p:txBody>
          <a:bodyPr/>
          <a:lstStyle/>
          <a:p>
            <a:r>
              <a:rPr lang="pl-PL" dirty="0"/>
              <a:t>*rewolucja przemysłowa, urbanizacja, gwałtownie powiększające się miasta</a:t>
            </a:r>
          </a:p>
          <a:p>
            <a:r>
              <a:rPr lang="pl-PL" dirty="0"/>
              <a:t>*miasto jako symbol rozwoju społeczeństwa</a:t>
            </a:r>
          </a:p>
        </p:txBody>
      </p:sp>
      <p:pic>
        <p:nvPicPr>
          <p:cNvPr id="5122" name="Picture 2">
            <a:extLst>
              <a:ext uri="{FF2B5EF4-FFF2-40B4-BE49-F238E27FC236}">
                <a16:creationId xmlns:a16="http://schemas.microsoft.com/office/drawing/2014/main" id="{2AA1BA63-849A-4C3E-A682-E5AE51A8C4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45" y="281738"/>
            <a:ext cx="11734800" cy="432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45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03B070BE-A78C-FE29-350C-97A108A76666}"/>
              </a:ext>
            </a:extLst>
          </p:cNvPr>
          <p:cNvSpPr>
            <a:spLocks noGrp="1"/>
          </p:cNvSpPr>
          <p:nvPr>
            <p:ph type="title"/>
          </p:nvPr>
        </p:nvSpPr>
        <p:spPr>
          <a:xfrm>
            <a:off x="1992313" y="0"/>
            <a:ext cx="8229600" cy="1143000"/>
          </a:xfrm>
        </p:spPr>
        <p:txBody>
          <a:bodyPr/>
          <a:lstStyle/>
          <a:p>
            <a:r>
              <a:rPr lang="pl-PL" altLang="pl-PL" b="1">
                <a:latin typeface="Baskerville Old Face" panose="02020602080505020303" pitchFamily="18" charset="0"/>
              </a:rPr>
              <a:t>CZAS FABUŁY</a:t>
            </a:r>
          </a:p>
        </p:txBody>
      </p:sp>
      <p:sp>
        <p:nvSpPr>
          <p:cNvPr id="3" name="Symbol zastępczy zawartości 2">
            <a:extLst>
              <a:ext uri="{FF2B5EF4-FFF2-40B4-BE49-F238E27FC236}">
                <a16:creationId xmlns:a16="http://schemas.microsoft.com/office/drawing/2014/main" id="{22398317-4C56-0B1D-22FB-3460B0ABD04D}"/>
              </a:ext>
            </a:extLst>
          </p:cNvPr>
          <p:cNvSpPr>
            <a:spLocks noGrp="1"/>
          </p:cNvSpPr>
          <p:nvPr>
            <p:ph sz="quarter" idx="1"/>
          </p:nvPr>
        </p:nvSpPr>
        <p:spPr>
          <a:xfrm>
            <a:off x="1631950" y="1052514"/>
            <a:ext cx="9036050" cy="5616575"/>
          </a:xfrm>
        </p:spPr>
        <p:txBody>
          <a:bodyPr>
            <a:normAutofit fontScale="92500" lnSpcReduction="10000"/>
          </a:bodyPr>
          <a:lstStyle/>
          <a:p>
            <a:pPr indent="-274320">
              <a:spcBef>
                <a:spcPts val="580"/>
              </a:spcBef>
              <a:buNone/>
              <a:defRPr/>
            </a:pPr>
            <a:endParaRPr lang="pl-PL" dirty="0"/>
          </a:p>
          <a:p>
            <a:pPr indent="-274320" algn="ctr">
              <a:spcBef>
                <a:spcPts val="580"/>
              </a:spcBef>
              <a:buNone/>
              <a:defRPr/>
            </a:pPr>
            <a:r>
              <a:rPr lang="pl-PL" dirty="0"/>
              <a:t>Od </a:t>
            </a:r>
            <a:r>
              <a:rPr lang="pl-PL" b="1" dirty="0"/>
              <a:t>początku 1878 r. do końca października 1879 – niepełne 2 lata</a:t>
            </a:r>
          </a:p>
          <a:p>
            <a:pPr indent="-274320">
              <a:spcBef>
                <a:spcPts val="580"/>
              </a:spcBef>
              <a:buNone/>
              <a:defRPr/>
            </a:pPr>
            <a:endParaRPr lang="pl-PL" dirty="0"/>
          </a:p>
          <a:p>
            <a:pPr indent="-274320">
              <a:spcBef>
                <a:spcPts val="580"/>
              </a:spcBef>
              <a:buFontTx/>
              <a:buChar char="-"/>
              <a:defRPr/>
            </a:pPr>
            <a:r>
              <a:rPr lang="pl-PL" dirty="0"/>
              <a:t>zdarzenia opisane szczegółowo dzień po dniu</a:t>
            </a:r>
          </a:p>
          <a:p>
            <a:pPr indent="-274320">
              <a:spcBef>
                <a:spcPts val="580"/>
              </a:spcBef>
              <a:buFontTx/>
              <a:buChar char="-"/>
              <a:defRPr/>
            </a:pPr>
            <a:r>
              <a:rPr lang="pl-PL" dirty="0"/>
              <a:t>potrzeba wiedzy na temat przeszłości – „</a:t>
            </a:r>
            <a:r>
              <a:rPr lang="pl-PL" b="1" i="1" dirty="0"/>
              <a:t>Pamiętnik starego subiekta</a:t>
            </a:r>
            <a:r>
              <a:rPr lang="pl-PL" dirty="0"/>
              <a:t>” Ignacego Rzeckiego (tęsknota, eksponowanie poczucia zagubienia)</a:t>
            </a:r>
          </a:p>
          <a:p>
            <a:pPr indent="-274320">
              <a:spcBef>
                <a:spcPts val="580"/>
              </a:spcBef>
              <a:buFontTx/>
              <a:buChar char="-"/>
              <a:defRPr/>
            </a:pPr>
            <a:endParaRPr lang="pl-PL" dirty="0"/>
          </a:p>
          <a:p>
            <a:pPr indent="-274320" algn="ctr">
              <a:spcBef>
                <a:spcPts val="580"/>
              </a:spcBef>
              <a:buNone/>
              <a:defRPr/>
            </a:pPr>
            <a:r>
              <a:rPr lang="pl-PL" b="1" dirty="0"/>
              <a:t>Pamięć o wydarzeniach historycznych</a:t>
            </a:r>
            <a:r>
              <a:rPr lang="pl-PL" dirty="0"/>
              <a:t>:</a:t>
            </a:r>
          </a:p>
          <a:p>
            <a:pPr indent="-274320">
              <a:spcBef>
                <a:spcPts val="580"/>
              </a:spcBef>
              <a:buFontTx/>
              <a:buChar char="-"/>
              <a:defRPr/>
            </a:pPr>
            <a:r>
              <a:rPr lang="pl-PL" dirty="0"/>
              <a:t>1809 – 1812 – epoka napoleońska – ojciec Rzeckiego</a:t>
            </a:r>
          </a:p>
          <a:p>
            <a:pPr indent="-274320">
              <a:spcBef>
                <a:spcPts val="580"/>
              </a:spcBef>
              <a:buFontTx/>
              <a:buChar char="-"/>
              <a:defRPr/>
            </a:pPr>
            <a:r>
              <a:rPr lang="pl-PL" dirty="0"/>
              <a:t>1848 Wiosna Ludów – uczestnikami Rzecki i jego przyjaciel August Katz</a:t>
            </a:r>
          </a:p>
          <a:p>
            <a:pPr indent="-274320">
              <a:spcBef>
                <a:spcPts val="580"/>
              </a:spcBef>
              <a:buFontTx/>
              <a:buChar char="-"/>
              <a:defRPr/>
            </a:pPr>
            <a:r>
              <a:rPr lang="pl-PL" dirty="0"/>
              <a:t>1830 – powstanie  - udział stryja Wokulskiego</a:t>
            </a:r>
          </a:p>
          <a:p>
            <a:pPr indent="-274320">
              <a:spcBef>
                <a:spcPts val="580"/>
              </a:spcBef>
              <a:buFontTx/>
              <a:buChar char="-"/>
              <a:defRPr/>
            </a:pPr>
            <a:r>
              <a:rPr lang="pl-PL" dirty="0"/>
              <a:t>1861 – 63 – manifestacje poprzedzające powstanie styczniowe – Rzecki, Wokulski, </a:t>
            </a:r>
            <a:r>
              <a:rPr lang="pl-PL" dirty="0" err="1"/>
              <a:t>Minclowa</a:t>
            </a:r>
            <a:r>
              <a:rPr lang="pl-PL" dirty="0"/>
              <a:t> Małgorzata</a:t>
            </a:r>
          </a:p>
          <a:p>
            <a:pPr indent="-274320">
              <a:spcBef>
                <a:spcPts val="580"/>
              </a:spcBef>
              <a:buFontTx/>
              <a:buChar char="-"/>
              <a:defRPr/>
            </a:pPr>
            <a:r>
              <a:rPr lang="pl-PL" dirty="0"/>
              <a:t>63 – 64 – powstanie – Wokulski i Henryk </a:t>
            </a:r>
            <a:r>
              <a:rPr lang="pl-PL" dirty="0" err="1"/>
              <a:t>Szlangbaum</a:t>
            </a:r>
            <a:endParaRPr lang="pl-PL" dirty="0"/>
          </a:p>
          <a:p>
            <a:pPr indent="-274320">
              <a:spcBef>
                <a:spcPts val="580"/>
              </a:spcBef>
              <a:buFontTx/>
              <a:buChar char="-"/>
              <a:defRPr/>
            </a:pPr>
            <a:r>
              <a:rPr lang="pl-PL" dirty="0"/>
              <a:t>1878 – wojna rosyjsko – turecka (efektem konflikt Rosji z Niemcami i Austrią) – Wokulski zrobił majątek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1C3E4BE7-B1C8-EE43-9A97-2767DD6F1469}"/>
              </a:ext>
            </a:extLst>
          </p:cNvPr>
          <p:cNvSpPr>
            <a:spLocks noGrp="1"/>
          </p:cNvSpPr>
          <p:nvPr>
            <p:ph type="title"/>
          </p:nvPr>
        </p:nvSpPr>
        <p:spPr>
          <a:xfrm>
            <a:off x="8356526" y="2038350"/>
            <a:ext cx="4043421" cy="1143000"/>
          </a:xfrm>
        </p:spPr>
        <p:txBody>
          <a:bodyPr/>
          <a:lstStyle/>
          <a:p>
            <a:r>
              <a:rPr lang="pl-PL" altLang="pl-PL" dirty="0"/>
              <a:t>Miejsca</a:t>
            </a:r>
          </a:p>
        </p:txBody>
      </p:sp>
      <p:pic>
        <p:nvPicPr>
          <p:cNvPr id="29699" name="Symbol zastępczy zawartości 3" descr="FullSizeRender(16).jpg">
            <a:extLst>
              <a:ext uri="{FF2B5EF4-FFF2-40B4-BE49-F238E27FC236}">
                <a16:creationId xmlns:a16="http://schemas.microsoft.com/office/drawing/2014/main" id="{733CB086-5841-5817-4E94-8912716D39CD}"/>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4059238" y="3860801"/>
            <a:ext cx="6608762" cy="2995613"/>
          </a:xfrm>
        </p:spPr>
      </p:pic>
      <p:pic>
        <p:nvPicPr>
          <p:cNvPr id="29700" name="Obraz 6" descr="FullSizeRender.jpg">
            <a:extLst>
              <a:ext uri="{FF2B5EF4-FFF2-40B4-BE49-F238E27FC236}">
                <a16:creationId xmlns:a16="http://schemas.microsoft.com/office/drawing/2014/main" id="{B6A2B5D7-5332-5763-BD09-68500B47D0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031038"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A5D09B18-8E99-2546-97B1-C13DFBBEB4E3}"/>
              </a:ext>
            </a:extLst>
          </p:cNvPr>
          <p:cNvSpPr>
            <a:spLocks noGrp="1"/>
          </p:cNvSpPr>
          <p:nvPr>
            <p:ph type="title"/>
          </p:nvPr>
        </p:nvSpPr>
        <p:spPr>
          <a:xfrm>
            <a:off x="6024564" y="274638"/>
            <a:ext cx="4186237" cy="1143000"/>
          </a:xfrm>
        </p:spPr>
        <p:txBody>
          <a:bodyPr/>
          <a:lstStyle/>
          <a:p>
            <a:r>
              <a:rPr lang="pl-PL" altLang="pl-PL" sz="3200"/>
              <a:t>Zacytuj opis wybranego miejsca w Warszawie</a:t>
            </a:r>
          </a:p>
        </p:txBody>
      </p:sp>
      <p:pic>
        <p:nvPicPr>
          <p:cNvPr id="30723" name="Picture 1">
            <a:extLst>
              <a:ext uri="{FF2B5EF4-FFF2-40B4-BE49-F238E27FC236}">
                <a16:creationId xmlns:a16="http://schemas.microsoft.com/office/drawing/2014/main" id="{52C8533C-DC00-20CE-3CB8-8AEA353EFD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7463"/>
            <a:ext cx="4284663" cy="4987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3">
            <a:extLst>
              <a:ext uri="{FF2B5EF4-FFF2-40B4-BE49-F238E27FC236}">
                <a16:creationId xmlns:a16="http://schemas.microsoft.com/office/drawing/2014/main" id="{A77CBB23-F2DB-E124-2217-FD957A285351}"/>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5808664" y="1755776"/>
            <a:ext cx="4986337" cy="509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ytuł 1">
            <a:extLst>
              <a:ext uri="{FF2B5EF4-FFF2-40B4-BE49-F238E27FC236}">
                <a16:creationId xmlns:a16="http://schemas.microsoft.com/office/drawing/2014/main" id="{601D7B5E-5AC8-F6FD-75C9-49AC0553AB8E}"/>
              </a:ext>
            </a:extLst>
          </p:cNvPr>
          <p:cNvSpPr>
            <a:spLocks noGrp="1"/>
          </p:cNvSpPr>
          <p:nvPr>
            <p:ph type="title"/>
          </p:nvPr>
        </p:nvSpPr>
        <p:spPr>
          <a:xfrm>
            <a:off x="2063750" y="-242888"/>
            <a:ext cx="8229600" cy="1143001"/>
          </a:xfrm>
        </p:spPr>
        <p:txBody>
          <a:bodyPr/>
          <a:lstStyle/>
          <a:p>
            <a:r>
              <a:rPr lang="pl-PL" altLang="pl-PL" sz="3600"/>
              <a:t>Społeczeństwo - arystokraci</a:t>
            </a:r>
          </a:p>
        </p:txBody>
      </p:sp>
      <p:sp>
        <p:nvSpPr>
          <p:cNvPr id="31747" name="Symbol zastępczy zawartości 2">
            <a:extLst>
              <a:ext uri="{FF2B5EF4-FFF2-40B4-BE49-F238E27FC236}">
                <a16:creationId xmlns:a16="http://schemas.microsoft.com/office/drawing/2014/main" id="{0D5AFF14-CEC8-9B6E-ACB9-F257E3CFE1A9}"/>
              </a:ext>
            </a:extLst>
          </p:cNvPr>
          <p:cNvSpPr>
            <a:spLocks noGrp="1"/>
          </p:cNvSpPr>
          <p:nvPr>
            <p:ph sz="quarter" idx="1"/>
          </p:nvPr>
        </p:nvSpPr>
        <p:spPr>
          <a:xfrm>
            <a:off x="378864" y="1166018"/>
            <a:ext cx="11602340" cy="4525962"/>
          </a:xfrm>
        </p:spPr>
        <p:txBody>
          <a:bodyPr>
            <a:normAutofit fontScale="77500" lnSpcReduction="20000"/>
          </a:bodyPr>
          <a:lstStyle/>
          <a:p>
            <a:pPr marL="0" indent="0">
              <a:buNone/>
            </a:pPr>
            <a:r>
              <a:rPr lang="pl-PL" altLang="pl-PL" sz="4000" dirty="0"/>
              <a:t>-warstwa bierna, ogarnięta marazmem, pozbawiona zasad i wartości, niewykazująca żadnych potrzeb patriotycznych</a:t>
            </a:r>
          </a:p>
          <a:p>
            <a:pPr marL="0" indent="0">
              <a:buNone/>
            </a:pPr>
            <a:r>
              <a:rPr lang="pl-PL" altLang="pl-PL" sz="4000" dirty="0"/>
              <a:t>-ich egzystencja opiera się na zabawie i przyjemnościach</a:t>
            </a:r>
          </a:p>
          <a:p>
            <a:pPr marL="0" indent="0">
              <a:buNone/>
            </a:pPr>
            <a:r>
              <a:rPr lang="pl-PL" altLang="pl-PL" sz="4000" dirty="0"/>
              <a:t>-życie upływa im na salonach, gdzie poświęcają się romansom i flirtom</a:t>
            </a:r>
          </a:p>
          <a:p>
            <a:pPr marL="0" indent="0">
              <a:buNone/>
            </a:pPr>
            <a:r>
              <a:rPr lang="pl-PL" altLang="pl-PL" sz="4000" dirty="0"/>
              <a:t>-żerują na cudzej pracy, a tym samym działają na niekorzyść całego polskiego narodu. Swoim nieróbstwem i egoizmem okradają Polskę, obciążają budżet i prowadzą do nieuchronnej degradacji ojczyzny. </a:t>
            </a:r>
          </a:p>
          <a:p>
            <a:pPr marL="0" indent="0">
              <a:buNone/>
            </a:pPr>
            <a:endParaRPr lang="pl-PL" altLang="pl-PL" sz="2400" dirty="0"/>
          </a:p>
          <a:p>
            <a:pPr marL="0" indent="0">
              <a:buNone/>
            </a:pPr>
            <a:r>
              <a:rPr lang="pl-PL" altLang="pl-PL" sz="2400" dirty="0"/>
              <a:t>Udowodnij te cechy na przykładzie!</a:t>
            </a:r>
          </a:p>
        </p:txBody>
      </p:sp>
      <p:pic>
        <p:nvPicPr>
          <p:cNvPr id="31748" name="Picture 1">
            <a:extLst>
              <a:ext uri="{FF2B5EF4-FFF2-40B4-BE49-F238E27FC236}">
                <a16:creationId xmlns:a16="http://schemas.microsoft.com/office/drawing/2014/main" id="{9F55719E-1836-16CC-D94F-E27D5E6959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6363" y="4511595"/>
            <a:ext cx="3223500" cy="2360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a:extLst>
              <a:ext uri="{FF2B5EF4-FFF2-40B4-BE49-F238E27FC236}">
                <a16:creationId xmlns:a16="http://schemas.microsoft.com/office/drawing/2014/main" id="{C11058F8-2FA8-5661-FF2F-A63AA5D9E5B1}"/>
              </a:ext>
            </a:extLst>
          </p:cNvPr>
          <p:cNvSpPr>
            <a:spLocks noGrp="1"/>
          </p:cNvSpPr>
          <p:nvPr>
            <p:ph type="title"/>
          </p:nvPr>
        </p:nvSpPr>
        <p:spPr>
          <a:xfrm>
            <a:off x="1992313" y="15875"/>
            <a:ext cx="8229600" cy="1143000"/>
          </a:xfrm>
        </p:spPr>
        <p:txBody>
          <a:bodyPr/>
          <a:lstStyle/>
          <a:p>
            <a:r>
              <a:rPr lang="pl-PL" altLang="pl-PL" sz="3200"/>
              <a:t>Do tej grupy możemy zaliczyć m.in. takie postaci: </a:t>
            </a:r>
            <a:endParaRPr lang="pl-PL" altLang="pl-PL" b="1"/>
          </a:p>
        </p:txBody>
      </p:sp>
      <p:sp>
        <p:nvSpPr>
          <p:cNvPr id="32771" name="Symbol zastępczy zawartości 2">
            <a:extLst>
              <a:ext uri="{FF2B5EF4-FFF2-40B4-BE49-F238E27FC236}">
                <a16:creationId xmlns:a16="http://schemas.microsoft.com/office/drawing/2014/main" id="{2FA6FCDF-9547-9B4D-2381-64D487B598F5}"/>
              </a:ext>
            </a:extLst>
          </p:cNvPr>
          <p:cNvSpPr>
            <a:spLocks noGrp="1"/>
          </p:cNvSpPr>
          <p:nvPr>
            <p:ph idx="1"/>
          </p:nvPr>
        </p:nvSpPr>
        <p:spPr>
          <a:xfrm>
            <a:off x="1847850" y="1125538"/>
            <a:ext cx="8229600" cy="4525962"/>
          </a:xfrm>
        </p:spPr>
        <p:txBody>
          <a:bodyPr>
            <a:normAutofit fontScale="55000" lnSpcReduction="20000"/>
          </a:bodyPr>
          <a:lstStyle/>
          <a:p>
            <a:r>
              <a:rPr lang="pl-PL" altLang="pl-PL" sz="2800"/>
              <a:t>Tomasz Łęcki</a:t>
            </a:r>
          </a:p>
          <a:p>
            <a:r>
              <a:rPr lang="pl-PL" altLang="pl-PL" sz="2800"/>
              <a:t>Izabela Łęcka</a:t>
            </a:r>
          </a:p>
          <a:p>
            <a:r>
              <a:rPr lang="pl-PL" altLang="pl-PL" sz="2800"/>
              <a:t>Krzeszowscy</a:t>
            </a:r>
          </a:p>
          <a:p>
            <a:r>
              <a:rPr lang="pl-PL" altLang="pl-PL" sz="2800"/>
              <a:t>hrabina Karolowa</a:t>
            </a:r>
          </a:p>
          <a:p>
            <a:r>
              <a:rPr lang="pl-PL" altLang="pl-PL" sz="2800" i="1"/>
              <a:t>Książę</a:t>
            </a:r>
          </a:p>
          <a:p>
            <a:r>
              <a:rPr lang="pl-PL" altLang="pl-PL" sz="2800" i="1"/>
              <a:t>prezesowa Zasławska</a:t>
            </a:r>
          </a:p>
          <a:p>
            <a:r>
              <a:rPr lang="pl-PL" altLang="pl-PL" sz="2800" i="1"/>
              <a:t>Ochocki</a:t>
            </a:r>
          </a:p>
          <a:p>
            <a:r>
              <a:rPr lang="pl-PL" altLang="pl-PL" sz="2800"/>
              <a:t>baron Dalski</a:t>
            </a:r>
          </a:p>
          <a:p>
            <a:r>
              <a:rPr lang="pl-PL" altLang="pl-PL" sz="2800"/>
              <a:t>hrabia Liciński</a:t>
            </a:r>
          </a:p>
          <a:p>
            <a:r>
              <a:rPr lang="pl-PL" altLang="pl-PL" sz="2800"/>
              <a:t>Kazimierz Starski</a:t>
            </a:r>
          </a:p>
          <a:p>
            <a:r>
              <a:rPr lang="pl-PL" altLang="pl-PL" sz="2800"/>
              <a:t>Wąsowska</a:t>
            </a:r>
          </a:p>
          <a:p>
            <a:endParaRPr lang="pl-PL" altLang="pl-PL" sz="2800"/>
          </a:p>
        </p:txBody>
      </p:sp>
      <p:pic>
        <p:nvPicPr>
          <p:cNvPr id="52226" name="Picture 2">
            <a:extLst>
              <a:ext uri="{FF2B5EF4-FFF2-40B4-BE49-F238E27FC236}">
                <a16:creationId xmlns:a16="http://schemas.microsoft.com/office/drawing/2014/main" id="{F0F4FC95-B251-5454-CAE9-BC7A2DD8A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9977" y="1340769"/>
            <a:ext cx="4671895" cy="32969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ytuł 1">
            <a:extLst>
              <a:ext uri="{FF2B5EF4-FFF2-40B4-BE49-F238E27FC236}">
                <a16:creationId xmlns:a16="http://schemas.microsoft.com/office/drawing/2014/main" id="{0FE69C60-08CF-4D53-14DA-A65F96A208AD}"/>
              </a:ext>
            </a:extLst>
          </p:cNvPr>
          <p:cNvSpPr>
            <a:spLocks noGrp="1"/>
          </p:cNvSpPr>
          <p:nvPr>
            <p:ph type="title"/>
          </p:nvPr>
        </p:nvSpPr>
        <p:spPr>
          <a:xfrm>
            <a:off x="1992313" y="476250"/>
            <a:ext cx="8229600" cy="1143000"/>
          </a:xfrm>
        </p:spPr>
        <p:txBody>
          <a:bodyPr/>
          <a:lstStyle/>
          <a:p>
            <a:r>
              <a:rPr lang="pl-PL" altLang="pl-PL" sz="4800">
                <a:latin typeface="Imprint MT Shadow" panose="04020605060303030202" pitchFamily="82" charset="0"/>
              </a:rPr>
              <a:t>Szlachta ziemiańska</a:t>
            </a:r>
            <a:br>
              <a:rPr lang="pl-PL" altLang="pl-PL" sz="4800">
                <a:latin typeface="Imprint MT Shadow" panose="04020605060303030202" pitchFamily="82" charset="0"/>
              </a:rPr>
            </a:br>
            <a:endParaRPr lang="pl-PL" altLang="pl-PL" sz="4800">
              <a:latin typeface="Imprint MT Shadow" panose="04020605060303030202" pitchFamily="82" charset="0"/>
            </a:endParaRPr>
          </a:p>
        </p:txBody>
      </p:sp>
      <p:sp>
        <p:nvSpPr>
          <p:cNvPr id="33795" name="Symbol zastępczy zawartości 2">
            <a:extLst>
              <a:ext uri="{FF2B5EF4-FFF2-40B4-BE49-F238E27FC236}">
                <a16:creationId xmlns:a16="http://schemas.microsoft.com/office/drawing/2014/main" id="{7DFEBFEE-8B98-8079-1681-03D961E4C6B4}"/>
              </a:ext>
            </a:extLst>
          </p:cNvPr>
          <p:cNvSpPr>
            <a:spLocks noGrp="1"/>
          </p:cNvSpPr>
          <p:nvPr>
            <p:ph idx="1"/>
          </p:nvPr>
        </p:nvSpPr>
        <p:spPr>
          <a:xfrm>
            <a:off x="196552" y="1412876"/>
            <a:ext cx="11995447" cy="4525963"/>
          </a:xfrm>
        </p:spPr>
        <p:txBody>
          <a:bodyPr/>
          <a:lstStyle/>
          <a:p>
            <a:r>
              <a:rPr lang="pl-PL" altLang="pl-PL" i="1" dirty="0"/>
              <a:t>Wirski</a:t>
            </a:r>
            <a:r>
              <a:rPr lang="pl-PL" altLang="pl-PL" dirty="0"/>
              <a:t>, niegdyś posiadacz ziemski, który jednak roztrwonił swój majątek i teraz pracuje jako rządca w kamienicy. </a:t>
            </a:r>
          </a:p>
          <a:p>
            <a:r>
              <a:rPr lang="pl-PL" altLang="pl-PL" dirty="0"/>
              <a:t>Reprezentuje on sytuację wielu szlachciców tzw. „</a:t>
            </a:r>
            <a:r>
              <a:rPr lang="pl-PL" altLang="pl-PL" b="1" dirty="0"/>
              <a:t>wysadzonych z siodła”, </a:t>
            </a:r>
            <a:r>
              <a:rPr lang="pl-PL" altLang="pl-PL" dirty="0"/>
              <a:t>tj. pozbawionych swojego majątku. </a:t>
            </a:r>
          </a:p>
          <a:p>
            <a:r>
              <a:rPr lang="pl-PL" altLang="pl-PL" dirty="0"/>
              <a:t>Jego życie jest szare i monotonne, nie interesuje się sprawami społecznymi i politycznymi, ogarnęła go rezygnacja, najprawdopodobniej zagląda do kieliszka.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5EEF7E6C-2ECA-3DF8-6794-F27FCFDFDBA1}"/>
              </a:ext>
            </a:extLst>
          </p:cNvPr>
          <p:cNvSpPr>
            <a:spLocks noGrp="1"/>
          </p:cNvSpPr>
          <p:nvPr>
            <p:ph type="title"/>
          </p:nvPr>
        </p:nvSpPr>
        <p:spPr>
          <a:xfrm>
            <a:off x="1942744" y="1038490"/>
            <a:ext cx="9715373" cy="1233424"/>
          </a:xfrm>
        </p:spPr>
        <p:txBody>
          <a:bodyPr/>
          <a:lstStyle/>
          <a:p>
            <a:r>
              <a:rPr lang="pl-PL" altLang="pl-PL" b="1" dirty="0"/>
              <a:t>Mieszczaństwo</a:t>
            </a:r>
            <a:br>
              <a:rPr lang="pl-PL" altLang="pl-PL" b="1" dirty="0"/>
            </a:br>
            <a:endParaRPr lang="pl-PL" altLang="pl-PL" dirty="0"/>
          </a:p>
        </p:txBody>
      </p:sp>
      <p:sp>
        <p:nvSpPr>
          <p:cNvPr id="34819" name="Symbol zastępczy zawartości 2">
            <a:extLst>
              <a:ext uri="{FF2B5EF4-FFF2-40B4-BE49-F238E27FC236}">
                <a16:creationId xmlns:a16="http://schemas.microsoft.com/office/drawing/2014/main" id="{E0B2FF54-C687-9FFE-5946-88D783EA064F}"/>
              </a:ext>
            </a:extLst>
          </p:cNvPr>
          <p:cNvSpPr>
            <a:spLocks noGrp="1"/>
          </p:cNvSpPr>
          <p:nvPr>
            <p:ph idx="1"/>
          </p:nvPr>
        </p:nvSpPr>
        <p:spPr>
          <a:xfrm>
            <a:off x="0" y="2825571"/>
            <a:ext cx="11941323" cy="4096522"/>
          </a:xfrm>
        </p:spPr>
        <p:txBody>
          <a:bodyPr>
            <a:normAutofit lnSpcReduction="10000"/>
          </a:bodyPr>
          <a:lstStyle/>
          <a:p>
            <a:r>
              <a:rPr lang="pl-PL" altLang="pl-PL" sz="2400" dirty="0"/>
              <a:t>warstwa </a:t>
            </a:r>
            <a:r>
              <a:rPr lang="pl-PL" altLang="pl-PL" sz="2400" i="1" dirty="0"/>
              <a:t>podzielona</a:t>
            </a:r>
            <a:r>
              <a:rPr lang="pl-PL" altLang="pl-PL" sz="2400" dirty="0"/>
              <a:t> pod względem wykształcenia, pochodzenia, pokoleń i zawodu</a:t>
            </a:r>
          </a:p>
          <a:p>
            <a:r>
              <a:rPr lang="pl-PL" altLang="pl-PL" sz="2400" dirty="0"/>
              <a:t>intelektualiści, Polacy, Żydzi i Niemcy, studenci, kupcy</a:t>
            </a:r>
          </a:p>
          <a:p>
            <a:r>
              <a:rPr lang="pl-PL" altLang="pl-PL" sz="2400" dirty="0"/>
              <a:t>pozbawieni energii, niezdolni do przedsiębiorczości, nie wierzą we własne siły</a:t>
            </a:r>
          </a:p>
          <a:p>
            <a:r>
              <a:rPr lang="pl-PL" altLang="pl-PL" sz="2400" dirty="0"/>
              <a:t>radca </a:t>
            </a:r>
            <a:r>
              <a:rPr lang="pl-PL" altLang="pl-PL" sz="2400" dirty="0" err="1"/>
              <a:t>Węgrowicz</a:t>
            </a:r>
            <a:r>
              <a:rPr lang="pl-PL" altLang="pl-PL" sz="2400" dirty="0"/>
              <a:t> całe dnie przesiaduje nad kuflem piwa</a:t>
            </a:r>
          </a:p>
          <a:p>
            <a:r>
              <a:rPr lang="pl-PL" altLang="pl-PL" sz="2400" i="1" dirty="0"/>
              <a:t>Żydzi</a:t>
            </a:r>
            <a:r>
              <a:rPr lang="pl-PL" altLang="pl-PL" sz="2400" dirty="0"/>
              <a:t>. Z jednej strony przedsiębiorczy, mający wiele zalet i żyłkę do handlu (problem antysemityzmu). Z drugiej strony dążą do osiągnięcia zysków za wszelką cenę, zainteresowani pieniędzmi. Żydzi stopniowo wypierają Polaków z handlu, czego przykładem jest wykupienie przez </a:t>
            </a:r>
            <a:r>
              <a:rPr lang="pl-PL" altLang="pl-PL" sz="2400" dirty="0" err="1"/>
              <a:t>Szlangbauma</a:t>
            </a:r>
            <a:r>
              <a:rPr lang="pl-PL" altLang="pl-PL" sz="2400" dirty="0"/>
              <a:t> sklepów i wszystkich dóbr Wokulskiego.</a:t>
            </a:r>
            <a:br>
              <a:rPr lang="pl-PL" altLang="pl-PL" sz="2400" dirty="0"/>
            </a:br>
            <a:endParaRPr lang="pl-PL" altLang="pl-PL" sz="2400" dirty="0"/>
          </a:p>
        </p:txBody>
      </p:sp>
      <p:pic>
        <p:nvPicPr>
          <p:cNvPr id="34820" name="Picture 2">
            <a:extLst>
              <a:ext uri="{FF2B5EF4-FFF2-40B4-BE49-F238E27FC236}">
                <a16:creationId xmlns:a16="http://schemas.microsoft.com/office/drawing/2014/main" id="{16BD7CA3-2078-8C31-5129-71C7C82E42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3391" y="1038490"/>
            <a:ext cx="4286250" cy="157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96A0C0FE-3EA0-015D-E4EE-B4BEE23921D5}"/>
              </a:ext>
            </a:extLst>
          </p:cNvPr>
          <p:cNvSpPr>
            <a:spLocks noGrp="1"/>
          </p:cNvSpPr>
          <p:nvPr>
            <p:ph type="title"/>
          </p:nvPr>
        </p:nvSpPr>
        <p:spPr>
          <a:xfrm>
            <a:off x="3640507" y="1052513"/>
            <a:ext cx="6573467" cy="1143000"/>
          </a:xfrm>
        </p:spPr>
        <p:txBody>
          <a:bodyPr/>
          <a:lstStyle/>
          <a:p>
            <a:r>
              <a:rPr lang="pl-PL" altLang="pl-PL"/>
              <a:t>Tytuł</a:t>
            </a:r>
          </a:p>
        </p:txBody>
      </p:sp>
      <p:sp>
        <p:nvSpPr>
          <p:cNvPr id="4" name="Podtytuł 3">
            <a:extLst>
              <a:ext uri="{FF2B5EF4-FFF2-40B4-BE49-F238E27FC236}">
                <a16:creationId xmlns:a16="http://schemas.microsoft.com/office/drawing/2014/main" id="{53D25A5A-D00D-B24C-9C77-C82D47E85639}"/>
              </a:ext>
            </a:extLst>
          </p:cNvPr>
          <p:cNvSpPr txBox="1">
            <a:spLocks/>
          </p:cNvSpPr>
          <p:nvPr/>
        </p:nvSpPr>
        <p:spPr bwMode="auto">
          <a:xfrm>
            <a:off x="257025" y="2609850"/>
            <a:ext cx="11741269"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eaLnBrk="1" fontAlgn="auto" hangingPunct="1">
              <a:spcAft>
                <a:spcPts val="0"/>
              </a:spcAft>
              <a:buNone/>
              <a:defRPr/>
            </a:pPr>
            <a:r>
              <a:rPr lang="pl-PL" dirty="0"/>
              <a:t>	 Wyjaśnił to Prus w liście do Władysława Korotyńskiego (z 8 lutego 1897 roku):</a:t>
            </a:r>
          </a:p>
          <a:p>
            <a:pPr algn="just" eaLnBrk="1" fontAlgn="auto" hangingPunct="1">
              <a:spcAft>
                <a:spcPts val="0"/>
              </a:spcAft>
              <a:buNone/>
              <a:defRPr/>
            </a:pPr>
            <a:r>
              <a:rPr lang="pl-PL" dirty="0"/>
              <a:t>     </a:t>
            </a:r>
            <a:r>
              <a:rPr lang="pl-PL" b="1" i="1" dirty="0"/>
              <a:t>„W powieści „Lalka” znajduje się rozdział poświęcony procesowi o kradzież lalki, rzeczywistej lalki dziecinnej. Otóż taki proces miał miejsce w Wiedniu. A ponieważ fakt ten wywołał w moim umyśle skrystalizowanie się, sklejenie się całej powieści, więc przez wdzięczność użyłem wyrazu Lalka za tytuł. Powieść, o której mówię, powinna mieć tytuł: «Trzy pokolenia». Może nawet byłaby lepiej rozumiana z takim nazwiskiem”.</a:t>
            </a:r>
          </a:p>
          <a:p>
            <a:pPr algn="just" eaLnBrk="1" fontAlgn="auto" hangingPunct="1">
              <a:spcAft>
                <a:spcPts val="0"/>
              </a:spcAft>
              <a:buNone/>
              <a:defRPr/>
            </a:pPr>
            <a:r>
              <a:rPr lang="pl-PL" sz="2100" dirty="0"/>
              <a:t>Krystyna Tokarzówna, Stanisław Fita: </a:t>
            </a:r>
            <a:r>
              <a:rPr lang="pl-PL" sz="2100" i="1" dirty="0"/>
              <a:t>Bolesław Prus 1847-1912. Kalendarz życia i twórczości</a:t>
            </a:r>
            <a:r>
              <a:rPr lang="pl-PL" sz="2100" dirty="0"/>
              <a:t>. Zygmunt Szweykowski (red.). Warszawa: Państwowy Instytut Wydawniczy, 1969, s. 359.</a:t>
            </a:r>
          </a:p>
        </p:txBody>
      </p:sp>
      <p:pic>
        <p:nvPicPr>
          <p:cNvPr id="4100" name="Picture 2" descr="Znalezione obrazy dla zapytania znak zapytania">
            <a:extLst>
              <a:ext uri="{FF2B5EF4-FFF2-40B4-BE49-F238E27FC236}">
                <a16:creationId xmlns:a16="http://schemas.microsoft.com/office/drawing/2014/main" id="{77B057F0-1AC2-B0A8-8041-6B6130B705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40887" y="0"/>
            <a:ext cx="2551113"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2" descr="Znalezione obrazy dla zapytania znak zapytania">
            <a:extLst>
              <a:ext uri="{FF2B5EF4-FFF2-40B4-BE49-F238E27FC236}">
                <a16:creationId xmlns:a16="http://schemas.microsoft.com/office/drawing/2014/main" id="{4D1E343D-61F3-B67D-823C-3739A0DF66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2549525"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ytuł 1">
            <a:extLst>
              <a:ext uri="{FF2B5EF4-FFF2-40B4-BE49-F238E27FC236}">
                <a16:creationId xmlns:a16="http://schemas.microsoft.com/office/drawing/2014/main" id="{E79DBC50-9D33-425E-E34D-C09DDA868B56}"/>
              </a:ext>
            </a:extLst>
          </p:cNvPr>
          <p:cNvSpPr>
            <a:spLocks noGrp="1"/>
          </p:cNvSpPr>
          <p:nvPr>
            <p:ph type="title"/>
          </p:nvPr>
        </p:nvSpPr>
        <p:spPr/>
        <p:txBody>
          <a:bodyPr/>
          <a:lstStyle/>
          <a:p>
            <a:r>
              <a:rPr lang="pl-PL" altLang="pl-PL" b="1"/>
              <a:t>Lud</a:t>
            </a:r>
            <a:br>
              <a:rPr lang="pl-PL" altLang="pl-PL" b="1"/>
            </a:br>
            <a:endParaRPr lang="pl-PL" altLang="pl-PL"/>
          </a:p>
        </p:txBody>
      </p:sp>
      <p:sp>
        <p:nvSpPr>
          <p:cNvPr id="3" name="Symbol zastępczy zawartości 2">
            <a:extLst>
              <a:ext uri="{FF2B5EF4-FFF2-40B4-BE49-F238E27FC236}">
                <a16:creationId xmlns:a16="http://schemas.microsoft.com/office/drawing/2014/main" id="{B5312D6B-63B9-1033-964D-440DD25CE491}"/>
              </a:ext>
            </a:extLst>
          </p:cNvPr>
          <p:cNvSpPr>
            <a:spLocks noGrp="1"/>
          </p:cNvSpPr>
          <p:nvPr>
            <p:ph idx="1"/>
          </p:nvPr>
        </p:nvSpPr>
        <p:spPr>
          <a:xfrm>
            <a:off x="1524000" y="692150"/>
            <a:ext cx="9144000" cy="6165850"/>
          </a:xfrm>
        </p:spPr>
        <p:txBody>
          <a:bodyPr>
            <a:normAutofit fontScale="92500" lnSpcReduction="10000"/>
          </a:bodyPr>
          <a:lstStyle/>
          <a:p>
            <a:pPr marL="0" indent="0">
              <a:buNone/>
              <a:defRPr/>
            </a:pPr>
            <a:br>
              <a:rPr lang="pl-PL" dirty="0"/>
            </a:br>
            <a:r>
              <a:rPr lang="pl-PL" dirty="0"/>
              <a:t>Chłopi są warstwą najuboższą, nie mającą możliwości rozwoju, wydźwignięcia się z trudnej sytuacji. Dzieje się im ogromna krzywda, są wyzyskiwani przez inne klasy. Przykładami postaci z tej grupy, które żyją w skrajnej nędzy są Wysoccy i prostytutka Maria. </a:t>
            </a:r>
            <a:br>
              <a:rPr lang="pl-PL" dirty="0"/>
            </a:br>
            <a:br>
              <a:rPr lang="pl-PL" dirty="0"/>
            </a:br>
            <a:r>
              <a:rPr lang="pl-PL" sz="2800" b="1" dirty="0"/>
              <a:t>Całemu społeczeństwu można przypisać takie cechy, jak: </a:t>
            </a:r>
          </a:p>
          <a:p>
            <a:pPr>
              <a:buFont typeface="Arial" charset="0"/>
              <a:buChar char="•"/>
              <a:defRPr/>
            </a:pPr>
            <a:r>
              <a:rPr lang="pl-PL" dirty="0" err="1"/>
              <a:t>samodestrukcja</a:t>
            </a:r>
            <a:r>
              <a:rPr lang="pl-PL" dirty="0"/>
              <a:t>, </a:t>
            </a:r>
          </a:p>
          <a:p>
            <a:pPr>
              <a:buFont typeface="Arial" charset="0"/>
              <a:buChar char="•"/>
              <a:defRPr/>
            </a:pPr>
            <a:r>
              <a:rPr lang="pl-PL" dirty="0"/>
              <a:t>brak jedności, </a:t>
            </a:r>
          </a:p>
          <a:p>
            <a:pPr>
              <a:buFont typeface="Arial" charset="0"/>
              <a:buChar char="•"/>
              <a:defRPr/>
            </a:pPr>
            <a:r>
              <a:rPr lang="pl-PL" dirty="0"/>
              <a:t>bardzo duże różnice społeczne, </a:t>
            </a:r>
          </a:p>
          <a:p>
            <a:pPr>
              <a:buFont typeface="Arial" charset="0"/>
              <a:buChar char="•"/>
              <a:defRPr/>
            </a:pPr>
            <a:r>
              <a:rPr lang="pl-PL" dirty="0"/>
              <a:t>popadanie w skrajności, </a:t>
            </a:r>
          </a:p>
          <a:p>
            <a:pPr>
              <a:buFont typeface="Arial" charset="0"/>
              <a:buChar char="•"/>
              <a:defRPr/>
            </a:pPr>
            <a:r>
              <a:rPr lang="pl-PL" dirty="0"/>
              <a:t>beznadzieja, </a:t>
            </a:r>
          </a:p>
          <a:p>
            <a:pPr>
              <a:buFont typeface="Arial" charset="0"/>
              <a:buChar char="•"/>
              <a:defRPr/>
            </a:pPr>
            <a:r>
              <a:rPr lang="pl-PL" dirty="0"/>
              <a:t>brak ratunku dla tego społeczeństwa.</a:t>
            </a:r>
          </a:p>
          <a:p>
            <a:pPr>
              <a:buFont typeface="Arial" charset="0"/>
              <a:buChar char="•"/>
              <a:defRPr/>
            </a:pPr>
            <a:r>
              <a:rPr lang="pl-PL" dirty="0"/>
              <a:t>Zwracają uwagę takie problemy jak: nietolerancja o znamionach antysemityzmu, bezrobocie, materializm, konserwatyzm, przesądy społeczne. Arystokracja jest zdemoralizowana, lud – upadły, mieszczaństwo podzielone i bez możliwości rozwoju. Cały organizm społeczny jest chory.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ytuł 1">
            <a:extLst>
              <a:ext uri="{FF2B5EF4-FFF2-40B4-BE49-F238E27FC236}">
                <a16:creationId xmlns:a16="http://schemas.microsoft.com/office/drawing/2014/main" id="{4C1044CA-7D46-7066-0012-D799D4D375AB}"/>
              </a:ext>
            </a:extLst>
          </p:cNvPr>
          <p:cNvSpPr>
            <a:spLocks noGrp="1"/>
          </p:cNvSpPr>
          <p:nvPr>
            <p:ph type="title"/>
          </p:nvPr>
        </p:nvSpPr>
        <p:spPr>
          <a:xfrm>
            <a:off x="2633113" y="114033"/>
            <a:ext cx="8229600" cy="1143000"/>
          </a:xfrm>
        </p:spPr>
        <p:txBody>
          <a:bodyPr/>
          <a:lstStyle/>
          <a:p>
            <a:r>
              <a:rPr lang="pl-PL" altLang="pl-PL" dirty="0"/>
              <a:t>Ignacy Rzecki</a:t>
            </a:r>
          </a:p>
        </p:txBody>
      </p:sp>
      <p:sp>
        <p:nvSpPr>
          <p:cNvPr id="36867" name="Symbol zastępczy zawartości 2">
            <a:extLst>
              <a:ext uri="{FF2B5EF4-FFF2-40B4-BE49-F238E27FC236}">
                <a16:creationId xmlns:a16="http://schemas.microsoft.com/office/drawing/2014/main" id="{CA17D20F-F060-7366-7A8F-556B77553B09}"/>
              </a:ext>
            </a:extLst>
          </p:cNvPr>
          <p:cNvSpPr>
            <a:spLocks noGrp="1"/>
          </p:cNvSpPr>
          <p:nvPr>
            <p:ph idx="1"/>
          </p:nvPr>
        </p:nvSpPr>
        <p:spPr>
          <a:xfrm>
            <a:off x="1949450" y="981076"/>
            <a:ext cx="8229600" cy="4525963"/>
          </a:xfrm>
        </p:spPr>
        <p:txBody>
          <a:bodyPr/>
          <a:lstStyle/>
          <a:p>
            <a:pPr marL="0" indent="0" algn="ctr">
              <a:buNone/>
            </a:pPr>
            <a:r>
              <a:rPr lang="pl-PL" altLang="pl-PL" i="1"/>
              <a:t>Ani jednak ciekawość ogółu, ani fizyczne i duchowe zalety trzech subiektów, ani nawet ustalona reputacja sklepu może nie uchroniłaby go od upadku, gdyby nie zawiadował nim czterdziestoletni pracownik firmy, przyjaciel i zastępca Wokulskiego, pan Ignacy Rzecki.</a:t>
            </a:r>
          </a:p>
        </p:txBody>
      </p:sp>
      <p:pic>
        <p:nvPicPr>
          <p:cNvPr id="36868" name="Obraz 3">
            <a:extLst>
              <a:ext uri="{FF2B5EF4-FFF2-40B4-BE49-F238E27FC236}">
                <a16:creationId xmlns:a16="http://schemas.microsoft.com/office/drawing/2014/main" id="{16235F73-8477-A9EF-EB36-6582BD0393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47102" y="2435551"/>
            <a:ext cx="5497795" cy="4123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ytuł 1">
            <a:extLst>
              <a:ext uri="{FF2B5EF4-FFF2-40B4-BE49-F238E27FC236}">
                <a16:creationId xmlns:a16="http://schemas.microsoft.com/office/drawing/2014/main" id="{20F7ED78-E84D-03FB-15CF-69B56872CD52}"/>
              </a:ext>
            </a:extLst>
          </p:cNvPr>
          <p:cNvSpPr>
            <a:spLocks noGrp="1"/>
          </p:cNvSpPr>
          <p:nvPr>
            <p:ph type="title"/>
          </p:nvPr>
        </p:nvSpPr>
        <p:spPr>
          <a:xfrm>
            <a:off x="2135188" y="19050"/>
            <a:ext cx="8229600" cy="1143000"/>
          </a:xfrm>
        </p:spPr>
        <p:txBody>
          <a:bodyPr/>
          <a:lstStyle/>
          <a:p>
            <a:pPr algn="r"/>
            <a:r>
              <a:rPr lang="pl-PL" altLang="pl-PL"/>
              <a:t>Wychowanie</a:t>
            </a:r>
          </a:p>
        </p:txBody>
      </p:sp>
      <p:sp>
        <p:nvSpPr>
          <p:cNvPr id="37891" name="Symbol zastępczy zawartości 2">
            <a:extLst>
              <a:ext uri="{FF2B5EF4-FFF2-40B4-BE49-F238E27FC236}">
                <a16:creationId xmlns:a16="http://schemas.microsoft.com/office/drawing/2014/main" id="{0CD0C838-7308-27FD-C9EE-CF459E2FF492}"/>
              </a:ext>
            </a:extLst>
          </p:cNvPr>
          <p:cNvSpPr>
            <a:spLocks noGrp="1"/>
          </p:cNvSpPr>
          <p:nvPr>
            <p:ph idx="1"/>
          </p:nvPr>
        </p:nvSpPr>
        <p:spPr>
          <a:xfrm>
            <a:off x="633413" y="1849053"/>
            <a:ext cx="5616575" cy="4421187"/>
          </a:xfrm>
        </p:spPr>
        <p:txBody>
          <a:bodyPr/>
          <a:lstStyle/>
          <a:p>
            <a:pPr marL="0" indent="0" algn="ctr">
              <a:buNone/>
            </a:pPr>
            <a:r>
              <a:rPr lang="pl-PL" altLang="pl-PL" i="1" dirty="0"/>
              <a:t>(…) zdarzało mu się budzić syna późno w nocy i nakazać gimnastykę: Dobrze to pamiętam, gdyż ojciec komenderując: "Pół obrotu na prawo!" albo "Lewe ramię naprzód - marsz!...", ciągnął mnie w odpowiednim kierunku za ogon tego ubrania.</a:t>
            </a:r>
          </a:p>
          <a:p>
            <a:pPr marL="0" indent="0" algn="ctr">
              <a:buNone/>
            </a:pPr>
            <a:endParaRPr lang="pl-PL" altLang="pl-PL" sz="2400" i="1" dirty="0"/>
          </a:p>
          <a:p>
            <a:pPr marL="0" indent="0" algn="ctr">
              <a:buNone/>
            </a:pPr>
            <a:r>
              <a:rPr lang="pl-PL" altLang="pl-PL" sz="2400" dirty="0"/>
              <a:t>Jakie znaczenie w życiu Rzeckiego miał kult Napoleona? Kto oprócz ojca wychował bohatera?</a:t>
            </a:r>
          </a:p>
        </p:txBody>
      </p:sp>
      <p:pic>
        <p:nvPicPr>
          <p:cNvPr id="37892" name="Obraz 3">
            <a:extLst>
              <a:ext uri="{FF2B5EF4-FFF2-40B4-BE49-F238E27FC236}">
                <a16:creationId xmlns:a16="http://schemas.microsoft.com/office/drawing/2014/main" id="{4C744483-47C3-AB5A-9E0E-5D0168D886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48525" y="1565276"/>
            <a:ext cx="3200400"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40A87B72-9501-1D30-AD6F-FDFC8A671FE8}"/>
              </a:ext>
            </a:extLst>
          </p:cNvPr>
          <p:cNvSpPr>
            <a:spLocks noGrp="1"/>
          </p:cNvSpPr>
          <p:nvPr>
            <p:ph type="title"/>
          </p:nvPr>
        </p:nvSpPr>
        <p:spPr>
          <a:xfrm>
            <a:off x="1699189" y="1311276"/>
            <a:ext cx="8229600" cy="706437"/>
          </a:xfrm>
        </p:spPr>
        <p:txBody>
          <a:bodyPr/>
          <a:lstStyle/>
          <a:p>
            <a:r>
              <a:rPr lang="pl-PL" altLang="pl-PL" dirty="0"/>
              <a:t>Życie</a:t>
            </a:r>
          </a:p>
        </p:txBody>
      </p:sp>
      <p:sp>
        <p:nvSpPr>
          <p:cNvPr id="38915" name="Symbol zastępczy zawartości 2">
            <a:extLst>
              <a:ext uri="{FF2B5EF4-FFF2-40B4-BE49-F238E27FC236}">
                <a16:creationId xmlns:a16="http://schemas.microsoft.com/office/drawing/2014/main" id="{37C5EEAD-425D-C539-24EE-071837559482}"/>
              </a:ext>
            </a:extLst>
          </p:cNvPr>
          <p:cNvSpPr>
            <a:spLocks noGrp="1"/>
          </p:cNvSpPr>
          <p:nvPr>
            <p:ph idx="1"/>
          </p:nvPr>
        </p:nvSpPr>
        <p:spPr>
          <a:xfrm>
            <a:off x="330201" y="2332037"/>
            <a:ext cx="8856662" cy="4525963"/>
          </a:xfrm>
        </p:spPr>
        <p:txBody>
          <a:bodyPr/>
          <a:lstStyle/>
          <a:p>
            <a:r>
              <a:rPr lang="pl-PL" altLang="pl-PL" dirty="0"/>
              <a:t>wziął udział w Wiośnie Ludów;</a:t>
            </a:r>
          </a:p>
          <a:p>
            <a:r>
              <a:rPr lang="pl-PL" altLang="pl-PL" dirty="0"/>
              <a:t>walczył w 1848 roku na Węgrzech;</a:t>
            </a:r>
          </a:p>
          <a:p>
            <a:r>
              <a:rPr lang="pl-PL" altLang="pl-PL" dirty="0"/>
              <a:t>był we Włoszech, we Francji, zahaczył o Niemcy, a nawet i o Anglię;</a:t>
            </a:r>
          </a:p>
          <a:p>
            <a:r>
              <a:rPr lang="pl-PL" altLang="pl-PL" dirty="0"/>
              <a:t>trafił do więzienia do Zamościa, z którego uwolnił go Jan </a:t>
            </a:r>
            <a:r>
              <a:rPr lang="pl-PL" altLang="pl-PL" dirty="0" err="1"/>
              <a:t>Mincel</a:t>
            </a:r>
            <a:r>
              <a:rPr lang="pl-PL" altLang="pl-PL" dirty="0"/>
              <a:t>.</a:t>
            </a:r>
          </a:p>
          <a:p>
            <a:r>
              <a:rPr lang="pl-PL" altLang="pl-PL" dirty="0"/>
              <a:t>kawaler;</a:t>
            </a:r>
          </a:p>
          <a:p>
            <a:r>
              <a:rPr lang="pl-PL" altLang="pl-PL" dirty="0"/>
              <a:t>Ma psa – </a:t>
            </a:r>
            <a:r>
              <a:rPr lang="pl-PL" altLang="pl-PL" dirty="0" err="1"/>
              <a:t>Irę</a:t>
            </a:r>
            <a:r>
              <a:rPr lang="pl-PL" altLang="pl-PL" dirty="0"/>
              <a:t>; to jednooki pudel;</a:t>
            </a:r>
          </a:p>
          <a:p>
            <a:r>
              <a:rPr lang="pl-PL" altLang="pl-PL" dirty="0"/>
              <a:t>mieszkał w skromnym pokoiku przy sklepie Wokulskiego, którego był zarządcą i w którym pracował jako subiekt.</a:t>
            </a:r>
          </a:p>
        </p:txBody>
      </p:sp>
      <p:pic>
        <p:nvPicPr>
          <p:cNvPr id="38916" name="Obraz 3">
            <a:extLst>
              <a:ext uri="{FF2B5EF4-FFF2-40B4-BE49-F238E27FC236}">
                <a16:creationId xmlns:a16="http://schemas.microsoft.com/office/drawing/2014/main" id="{1B7401A3-09FF-FBB0-60D2-4E221236FD2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09589" y="906759"/>
            <a:ext cx="2438400" cy="18288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F75C78CC-C2A6-35F7-D282-1C6BC6C0E791}"/>
              </a:ext>
            </a:extLst>
          </p:cNvPr>
          <p:cNvSpPr>
            <a:spLocks noGrp="1"/>
          </p:cNvSpPr>
          <p:nvPr>
            <p:ph type="title"/>
          </p:nvPr>
        </p:nvSpPr>
        <p:spPr/>
        <p:txBody>
          <a:bodyPr/>
          <a:lstStyle/>
          <a:p>
            <a:pPr algn="r"/>
            <a:r>
              <a:rPr lang="pl-PL" altLang="pl-PL"/>
              <a:t>Wygląd</a:t>
            </a:r>
          </a:p>
        </p:txBody>
      </p:sp>
      <p:sp>
        <p:nvSpPr>
          <p:cNvPr id="39939" name="Symbol zastępczy zawartości 2">
            <a:extLst>
              <a:ext uri="{FF2B5EF4-FFF2-40B4-BE49-F238E27FC236}">
                <a16:creationId xmlns:a16="http://schemas.microsoft.com/office/drawing/2014/main" id="{F13228B9-F6F7-E2D1-8D5B-3F31495C9AA9}"/>
              </a:ext>
            </a:extLst>
          </p:cNvPr>
          <p:cNvSpPr>
            <a:spLocks noGrp="1"/>
          </p:cNvSpPr>
          <p:nvPr>
            <p:ph idx="1"/>
          </p:nvPr>
        </p:nvSpPr>
        <p:spPr>
          <a:xfrm>
            <a:off x="1243011" y="2357372"/>
            <a:ext cx="5724525" cy="4276725"/>
          </a:xfrm>
        </p:spPr>
        <p:txBody>
          <a:bodyPr/>
          <a:lstStyle/>
          <a:p>
            <a:pPr marL="0" indent="0" algn="ctr">
              <a:buNone/>
            </a:pPr>
            <a:r>
              <a:rPr lang="pl-PL" altLang="pl-PL" i="1" dirty="0"/>
              <a:t>(…) ciemnozielona algierka lub tabaczkowy surdut, popielate spodnie z czarnym lampasem i wypłowiały cylinder, nade wszystko zaś jego nieśmiałe zachowanie się zwracały powszechną uwagę.</a:t>
            </a:r>
          </a:p>
          <a:p>
            <a:pPr marL="0" indent="0" algn="ctr">
              <a:buNone/>
            </a:pPr>
            <a:r>
              <a:rPr lang="pl-PL" altLang="pl-PL" b="1" dirty="0"/>
              <a:t>  W teatrze </a:t>
            </a:r>
            <a:r>
              <a:rPr lang="pl-PL" altLang="pl-PL" dirty="0"/>
              <a:t>- </a:t>
            </a:r>
            <a:r>
              <a:rPr lang="pl-PL" altLang="pl-PL" i="1" dirty="0"/>
              <a:t>(…)cylinder pana Ignacego pochodzi sprzed lat dziesięciu, krawat sprzed pięciu, a ciemnozielony surdut i obcisłe spodnie w kratki sięgają nierównie dawniejszej epoki.</a:t>
            </a:r>
          </a:p>
        </p:txBody>
      </p:sp>
      <p:pic>
        <p:nvPicPr>
          <p:cNvPr id="39940" name="Obraz 3">
            <a:extLst>
              <a:ext uri="{FF2B5EF4-FFF2-40B4-BE49-F238E27FC236}">
                <a16:creationId xmlns:a16="http://schemas.microsoft.com/office/drawing/2014/main" id="{24C07738-B806-77A5-26BE-FA10A38424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50114" y="2357372"/>
            <a:ext cx="28575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5B8E41F5-D8B3-12CF-B270-F54AA73F001F}"/>
              </a:ext>
            </a:extLst>
          </p:cNvPr>
          <p:cNvSpPr>
            <a:spLocks noGrp="1"/>
          </p:cNvSpPr>
          <p:nvPr>
            <p:ph type="title"/>
          </p:nvPr>
        </p:nvSpPr>
        <p:spPr>
          <a:xfrm>
            <a:off x="1859468" y="399584"/>
            <a:ext cx="8229600" cy="1143000"/>
          </a:xfrm>
        </p:spPr>
        <p:txBody>
          <a:bodyPr/>
          <a:lstStyle/>
          <a:p>
            <a:r>
              <a:rPr lang="pl-PL" altLang="pl-PL" dirty="0"/>
              <a:t>Dzień</a:t>
            </a:r>
          </a:p>
        </p:txBody>
      </p:sp>
      <p:sp>
        <p:nvSpPr>
          <p:cNvPr id="40963" name="Symbol zastępczy zawartości 2">
            <a:extLst>
              <a:ext uri="{FF2B5EF4-FFF2-40B4-BE49-F238E27FC236}">
                <a16:creationId xmlns:a16="http://schemas.microsoft.com/office/drawing/2014/main" id="{CC4C931A-4500-4120-C8B1-466A4E32F993}"/>
              </a:ext>
            </a:extLst>
          </p:cNvPr>
          <p:cNvSpPr>
            <a:spLocks noGrp="1"/>
          </p:cNvSpPr>
          <p:nvPr>
            <p:ph idx="1"/>
          </p:nvPr>
        </p:nvSpPr>
        <p:spPr>
          <a:xfrm>
            <a:off x="809151" y="1688122"/>
            <a:ext cx="8893175" cy="4525963"/>
          </a:xfrm>
        </p:spPr>
        <p:txBody>
          <a:bodyPr/>
          <a:lstStyle/>
          <a:p>
            <a:pPr marL="0" indent="0">
              <a:buNone/>
            </a:pPr>
            <a:r>
              <a:rPr lang="pl-PL" altLang="pl-PL" i="1" dirty="0"/>
              <a:t>Wstawałem rano o piątej, myłem się i zamiatałem sklep. O szóstej otwierałem główne drzwi tudzież okiennicę. W tej chwili, gdzieś z ulicy zjawiał się August Katz, zdejmował surdut, kładł fartuch i milcząc stawał między beczką mydła szarego a kolumną ułożoną z cegiełek mydła żółtego. Potem drzwiami od podwórka wbiegał stary </a:t>
            </a:r>
            <a:r>
              <a:rPr lang="pl-PL" altLang="pl-PL" i="1" dirty="0" err="1"/>
              <a:t>Mincel</a:t>
            </a:r>
            <a:r>
              <a:rPr lang="pl-PL" altLang="pl-PL" i="1" dirty="0"/>
              <a:t> mrucząc: </a:t>
            </a:r>
            <a:r>
              <a:rPr lang="pl-PL" altLang="pl-PL" i="1" dirty="0" err="1"/>
              <a:t>Morgen</a:t>
            </a:r>
            <a:r>
              <a:rPr lang="pl-PL" altLang="pl-PL" i="1" dirty="0"/>
              <a:t>! (…).</a:t>
            </a:r>
          </a:p>
        </p:txBody>
      </p:sp>
      <p:pic>
        <p:nvPicPr>
          <p:cNvPr id="40964" name="Obraz 3">
            <a:extLst>
              <a:ext uri="{FF2B5EF4-FFF2-40B4-BE49-F238E27FC236}">
                <a16:creationId xmlns:a16="http://schemas.microsoft.com/office/drawing/2014/main" id="{B77F0D81-355D-236B-BF32-E2092BB319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55738" y="3666148"/>
            <a:ext cx="3995738" cy="2547937"/>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a:extLst>
              <a:ext uri="{FF2B5EF4-FFF2-40B4-BE49-F238E27FC236}">
                <a16:creationId xmlns:a16="http://schemas.microsoft.com/office/drawing/2014/main" id="{AD601DC4-EA9D-3293-252B-CA063DC9714A}"/>
              </a:ext>
            </a:extLst>
          </p:cNvPr>
          <p:cNvSpPr>
            <a:spLocks noGrp="1"/>
          </p:cNvSpPr>
          <p:nvPr>
            <p:ph type="title"/>
          </p:nvPr>
        </p:nvSpPr>
        <p:spPr/>
        <p:txBody>
          <a:bodyPr/>
          <a:lstStyle/>
          <a:p>
            <a:r>
              <a:rPr lang="pl-PL" altLang="pl-PL"/>
              <a:t>Cechy</a:t>
            </a:r>
          </a:p>
        </p:txBody>
      </p:sp>
      <p:sp>
        <p:nvSpPr>
          <p:cNvPr id="41987" name="Symbol zastępczy zawartości 2">
            <a:extLst>
              <a:ext uri="{FF2B5EF4-FFF2-40B4-BE49-F238E27FC236}">
                <a16:creationId xmlns:a16="http://schemas.microsoft.com/office/drawing/2014/main" id="{BD6B9470-45E3-FEA6-4742-6D40C9DFB369}"/>
              </a:ext>
            </a:extLst>
          </p:cNvPr>
          <p:cNvSpPr>
            <a:spLocks noGrp="1"/>
          </p:cNvSpPr>
          <p:nvPr>
            <p:ph idx="1"/>
          </p:nvPr>
        </p:nvSpPr>
        <p:spPr/>
        <p:txBody>
          <a:bodyPr/>
          <a:lstStyle/>
          <a:p>
            <a:r>
              <a:rPr lang="pl-PL" altLang="pl-PL"/>
              <a:t>silne poczucie obowiązku i szacunek dla pracy;</a:t>
            </a:r>
          </a:p>
          <a:p>
            <a:r>
              <a:rPr lang="pl-PL" altLang="pl-PL"/>
              <a:t>niechęć i strach przed zmianami (pokój, Warszawa);</a:t>
            </a:r>
          </a:p>
          <a:p>
            <a:r>
              <a:rPr lang="pl-PL" altLang="pl-PL"/>
              <a:t>oddanie Stachowi Wokulskiemu, którego traktował jak syna i dla którego był gotów na największe wyrzeczenia.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557F4ED2-C1E0-E190-E1EE-41EB39743F02}"/>
              </a:ext>
            </a:extLst>
          </p:cNvPr>
          <p:cNvSpPr>
            <a:spLocks noGrp="1"/>
          </p:cNvSpPr>
          <p:nvPr>
            <p:ph type="title"/>
          </p:nvPr>
        </p:nvSpPr>
        <p:spPr>
          <a:xfrm>
            <a:off x="1992313" y="0"/>
            <a:ext cx="8229600" cy="1143000"/>
          </a:xfrm>
        </p:spPr>
        <p:txBody>
          <a:bodyPr/>
          <a:lstStyle/>
          <a:p>
            <a:r>
              <a:rPr lang="pl-PL" altLang="pl-PL"/>
              <a:t>Lata 80. XIX w.</a:t>
            </a:r>
          </a:p>
        </p:txBody>
      </p:sp>
      <p:sp>
        <p:nvSpPr>
          <p:cNvPr id="43011" name="Symbol zastępczy zawartości 2">
            <a:extLst>
              <a:ext uri="{FF2B5EF4-FFF2-40B4-BE49-F238E27FC236}">
                <a16:creationId xmlns:a16="http://schemas.microsoft.com/office/drawing/2014/main" id="{CC7C7632-E8F2-F266-CF8C-357AFCB4D3D6}"/>
              </a:ext>
            </a:extLst>
          </p:cNvPr>
          <p:cNvSpPr>
            <a:spLocks noGrp="1"/>
          </p:cNvSpPr>
          <p:nvPr>
            <p:ph idx="1"/>
          </p:nvPr>
        </p:nvSpPr>
        <p:spPr>
          <a:xfrm>
            <a:off x="1524000" y="981075"/>
            <a:ext cx="9144000" cy="2787650"/>
          </a:xfrm>
        </p:spPr>
        <p:txBody>
          <a:bodyPr/>
          <a:lstStyle/>
          <a:p>
            <a:r>
              <a:rPr lang="pl-PL" altLang="pl-PL"/>
              <a:t>czas rozliczeń i refleksji</a:t>
            </a:r>
          </a:p>
          <a:p>
            <a:r>
              <a:rPr lang="pl-PL" altLang="pl-PL"/>
              <a:t> Czy filozofia pozytywna spełniła stawiane przed nią zadania? Czy społeczeństwo dorosło choć trochę do zmiany? Czy niewola nie zdusiła już całkiem ducha narodu? Czy warto było odrzucać całkowicie wzory romantyczne? </a:t>
            </a:r>
          </a:p>
        </p:txBody>
      </p:sp>
      <p:pic>
        <p:nvPicPr>
          <p:cNvPr id="43012" name="Picture 2">
            <a:extLst>
              <a:ext uri="{FF2B5EF4-FFF2-40B4-BE49-F238E27FC236}">
                <a16:creationId xmlns:a16="http://schemas.microsoft.com/office/drawing/2014/main" id="{11628B34-F95B-D3B1-B394-7608BABE5A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5372" y="2973225"/>
            <a:ext cx="48768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ytuł 1">
            <a:extLst>
              <a:ext uri="{FF2B5EF4-FFF2-40B4-BE49-F238E27FC236}">
                <a16:creationId xmlns:a16="http://schemas.microsoft.com/office/drawing/2014/main" id="{5C1F133E-A149-162A-0B04-8E7534339912}"/>
              </a:ext>
            </a:extLst>
          </p:cNvPr>
          <p:cNvSpPr>
            <a:spLocks noGrp="1"/>
          </p:cNvSpPr>
          <p:nvPr>
            <p:ph type="title"/>
          </p:nvPr>
        </p:nvSpPr>
        <p:spPr/>
        <p:txBody>
          <a:bodyPr/>
          <a:lstStyle/>
          <a:p>
            <a:r>
              <a:rPr lang="pl-PL" altLang="pl-PL" b="1"/>
              <a:t>Dojrzały realizm</a:t>
            </a:r>
            <a:br>
              <a:rPr lang="pl-PL" altLang="pl-PL"/>
            </a:br>
            <a:endParaRPr lang="pl-PL" altLang="pl-PL"/>
          </a:p>
        </p:txBody>
      </p:sp>
      <p:sp>
        <p:nvSpPr>
          <p:cNvPr id="44035" name="Symbol zastępczy zawartości 2">
            <a:extLst>
              <a:ext uri="{FF2B5EF4-FFF2-40B4-BE49-F238E27FC236}">
                <a16:creationId xmlns:a16="http://schemas.microsoft.com/office/drawing/2014/main" id="{F047EDAE-57BE-4AF7-FDB8-207ABA3D6419}"/>
              </a:ext>
            </a:extLst>
          </p:cNvPr>
          <p:cNvSpPr>
            <a:spLocks noGrp="1"/>
          </p:cNvSpPr>
          <p:nvPr>
            <p:ph idx="1"/>
          </p:nvPr>
        </p:nvSpPr>
        <p:spPr>
          <a:xfrm>
            <a:off x="931537" y="1855818"/>
            <a:ext cx="9129712" cy="4525962"/>
          </a:xfrm>
        </p:spPr>
        <p:txBody>
          <a:bodyPr/>
          <a:lstStyle/>
          <a:p>
            <a:r>
              <a:rPr lang="pl-PL" altLang="pl-PL" dirty="0"/>
              <a:t>powieści pisane w latach 80. i 90. XIX wieku;</a:t>
            </a:r>
          </a:p>
          <a:p>
            <a:r>
              <a:rPr lang="pl-PL" altLang="pl-PL" dirty="0"/>
              <a:t>brak tendencyjności;</a:t>
            </a:r>
          </a:p>
          <a:p>
            <a:r>
              <a:rPr lang="pl-PL" altLang="pl-PL" dirty="0"/>
              <a:t>charaktery ludzkie są mocno zindywidualizowane i pogłębione psychologicznie – bohaterowie są obdarzeni pełną osobowością, którą poznajemy w całym jej skomplikowaniu;</a:t>
            </a:r>
          </a:p>
          <a:p>
            <a:r>
              <a:rPr lang="pl-PL" altLang="pl-PL" dirty="0"/>
              <a:t>kompozycja dzieła pozostaje otwarta – ostateczny osąd pozostawia się czytelnikowi, nie podpowiadając mu jednoznacznych wniosków.</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ytuł 1">
            <a:extLst>
              <a:ext uri="{FF2B5EF4-FFF2-40B4-BE49-F238E27FC236}">
                <a16:creationId xmlns:a16="http://schemas.microsoft.com/office/drawing/2014/main" id="{92E8337E-A2CF-955B-D944-0BE51F56156C}"/>
              </a:ext>
            </a:extLst>
          </p:cNvPr>
          <p:cNvSpPr>
            <a:spLocks noGrp="1"/>
          </p:cNvSpPr>
          <p:nvPr>
            <p:ph type="title"/>
          </p:nvPr>
        </p:nvSpPr>
        <p:spPr>
          <a:xfrm>
            <a:off x="787355" y="69717"/>
            <a:ext cx="10199687" cy="1143000"/>
          </a:xfrm>
        </p:spPr>
        <p:txBody>
          <a:bodyPr/>
          <a:lstStyle/>
          <a:p>
            <a:r>
              <a:rPr lang="pl-PL" altLang="pl-PL" sz="5400" dirty="0"/>
              <a:t>Powieść dojrzałego realizmu</a:t>
            </a:r>
          </a:p>
        </p:txBody>
      </p:sp>
      <p:sp>
        <p:nvSpPr>
          <p:cNvPr id="45059" name="Symbol zastępczy zawartości 2">
            <a:extLst>
              <a:ext uri="{FF2B5EF4-FFF2-40B4-BE49-F238E27FC236}">
                <a16:creationId xmlns:a16="http://schemas.microsoft.com/office/drawing/2014/main" id="{1D265A1A-FD6D-FCC3-F694-D06DE07C5F28}"/>
              </a:ext>
            </a:extLst>
          </p:cNvPr>
          <p:cNvSpPr>
            <a:spLocks noGrp="1"/>
          </p:cNvSpPr>
          <p:nvPr>
            <p:ph idx="1"/>
          </p:nvPr>
        </p:nvSpPr>
        <p:spPr>
          <a:xfrm>
            <a:off x="488742" y="1411437"/>
            <a:ext cx="9037638" cy="4929187"/>
          </a:xfrm>
        </p:spPr>
        <p:txBody>
          <a:bodyPr/>
          <a:lstStyle/>
          <a:p>
            <a:r>
              <a:rPr lang="pl-PL" altLang="pl-PL" sz="2800" b="1" dirty="0"/>
              <a:t>Narracja</a:t>
            </a:r>
            <a:r>
              <a:rPr lang="pl-PL" altLang="pl-PL" sz="2800" dirty="0"/>
              <a:t> – w trzeciej osobie; powieść zawiera także partie z narracją pierwszoosobową.</a:t>
            </a:r>
          </a:p>
          <a:p>
            <a:r>
              <a:rPr lang="pl-PL" altLang="pl-PL" sz="2800" dirty="0"/>
              <a:t>Wokulski – bohater uosabiający </a:t>
            </a:r>
            <a:r>
              <a:rPr lang="pl-PL" altLang="pl-PL" sz="2800" b="1" dirty="0"/>
              <a:t>istotę kryzysu pozytywistycznego:</a:t>
            </a:r>
            <a:r>
              <a:rPr lang="pl-PL" altLang="pl-PL" sz="2800" dirty="0"/>
              <a:t> powraca z zesłania rozczarowany, szuka sensu własnego życia, cechuje go </a:t>
            </a:r>
            <a:r>
              <a:rPr lang="pl-PL" altLang="pl-PL" sz="2800" b="1" dirty="0"/>
              <a:t>niepokój metafizyczny, </a:t>
            </a:r>
            <a:r>
              <a:rPr lang="pl-PL" altLang="pl-PL" sz="2800" dirty="0"/>
              <a:t>Bóg w jego życiu był właściwie nieobecny;</a:t>
            </a:r>
          </a:p>
          <a:p>
            <a:r>
              <a:rPr lang="pl-PL" altLang="pl-PL" sz="2800" dirty="0"/>
              <a:t>W pozytywizmie, który programowo uciekał od wszelkiej metafizyki, pod koniec lat 80. możemy zaobserwować tendencję powrotu do romantycznego idealizmu, a także fascynację spirytyzmem i hipnotyzmem.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4DA78C-B810-199B-D32C-FD27515529D4}"/>
              </a:ext>
            </a:extLst>
          </p:cNvPr>
          <p:cNvSpPr>
            <a:spLocks noGrp="1"/>
          </p:cNvSpPr>
          <p:nvPr>
            <p:ph type="title"/>
          </p:nvPr>
        </p:nvSpPr>
        <p:spPr>
          <a:xfrm>
            <a:off x="364710" y="1192659"/>
            <a:ext cx="8229600" cy="490537"/>
          </a:xfrm>
        </p:spPr>
        <p:txBody>
          <a:bodyPr rtlCol="0">
            <a:noAutofit/>
          </a:bodyPr>
          <a:lstStyle/>
          <a:p>
            <a:pPr>
              <a:defRPr/>
            </a:pPr>
            <a:r>
              <a:rPr lang="pl-PL" sz="6000" dirty="0"/>
              <a:t>Tytuł – możliwości interpretacyjne</a:t>
            </a:r>
          </a:p>
        </p:txBody>
      </p:sp>
      <p:sp>
        <p:nvSpPr>
          <p:cNvPr id="3" name="Symbol zastępczy zawartości 2">
            <a:extLst>
              <a:ext uri="{FF2B5EF4-FFF2-40B4-BE49-F238E27FC236}">
                <a16:creationId xmlns:a16="http://schemas.microsoft.com/office/drawing/2014/main" id="{6A93094F-0723-012B-B728-E28538C55283}"/>
              </a:ext>
            </a:extLst>
          </p:cNvPr>
          <p:cNvSpPr>
            <a:spLocks noGrp="1"/>
          </p:cNvSpPr>
          <p:nvPr>
            <p:ph idx="1"/>
          </p:nvPr>
        </p:nvSpPr>
        <p:spPr>
          <a:xfrm>
            <a:off x="122488" y="1754946"/>
            <a:ext cx="7859283" cy="5829448"/>
          </a:xfrm>
        </p:spPr>
        <p:txBody>
          <a:bodyPr rtlCol="0">
            <a:normAutofit fontScale="40000" lnSpcReduction="20000"/>
          </a:bodyPr>
          <a:lstStyle/>
          <a:p>
            <a:pPr algn="just">
              <a:buNone/>
              <a:defRPr/>
            </a:pPr>
            <a:endParaRPr lang="pl-PL" dirty="0">
              <a:latin typeface="Times New Roman" pitchFamily="18" charset="0"/>
              <a:ea typeface="Tahoma" pitchFamily="34" charset="0"/>
              <a:cs typeface="Times New Roman" pitchFamily="18" charset="0"/>
            </a:endParaRPr>
          </a:p>
          <a:p>
            <a:pPr algn="just">
              <a:defRPr/>
            </a:pPr>
            <a:r>
              <a:rPr lang="pl-PL" sz="4200" b="1" dirty="0">
                <a:latin typeface="Times New Roman" pitchFamily="18" charset="0"/>
                <a:ea typeface="Tahoma" pitchFamily="34" charset="0"/>
                <a:cs typeface="Times New Roman" pitchFamily="18" charset="0"/>
              </a:rPr>
              <a:t>tytuł satyryczno-dydaktyczny</a:t>
            </a:r>
            <a:r>
              <a:rPr lang="pl-PL" sz="4200" dirty="0">
                <a:latin typeface="Times New Roman" pitchFamily="18" charset="0"/>
                <a:ea typeface="Tahoma" pitchFamily="34" charset="0"/>
                <a:cs typeface="Times New Roman" pitchFamily="18" charset="0"/>
              </a:rPr>
              <a:t> – „lalkami” byłyby osoby </a:t>
            </a:r>
            <a:br>
              <a:rPr lang="pl-PL" sz="4200" dirty="0">
                <a:latin typeface="Times New Roman" pitchFamily="18" charset="0"/>
                <a:ea typeface="Tahoma" pitchFamily="34" charset="0"/>
                <a:cs typeface="Times New Roman" pitchFamily="18" charset="0"/>
              </a:rPr>
            </a:br>
            <a:r>
              <a:rPr lang="pl-PL" sz="4200" dirty="0">
                <a:latin typeface="Times New Roman" pitchFamily="18" charset="0"/>
                <a:ea typeface="Tahoma" pitchFamily="34" charset="0"/>
                <a:cs typeface="Times New Roman" pitchFamily="18" charset="0"/>
              </a:rPr>
              <a:t>z wyższego towarzystwa, a szczególnie lodowata, pusta – bez duszy – Łęcka, która spędzała czas na zabawach, nie traktując niczego poważnie. </a:t>
            </a:r>
          </a:p>
          <a:p>
            <a:pPr algn="just">
              <a:defRPr/>
            </a:pPr>
            <a:r>
              <a:rPr lang="pl-PL" sz="4200" b="1" dirty="0">
                <a:latin typeface="Times New Roman" pitchFamily="18" charset="0"/>
                <a:ea typeface="Tahoma" pitchFamily="34" charset="0"/>
                <a:cs typeface="Times New Roman" pitchFamily="18" charset="0"/>
              </a:rPr>
              <a:t>nawiązywanie do motywu „teatru świata”, </a:t>
            </a:r>
            <a:r>
              <a:rPr lang="pl-PL" sz="4200" dirty="0">
                <a:latin typeface="Times New Roman" pitchFamily="18" charset="0"/>
                <a:ea typeface="Tahoma" pitchFamily="34" charset="0"/>
                <a:cs typeface="Times New Roman" pitchFamily="18" charset="0"/>
              </a:rPr>
              <a:t>w którym wszyscy ludzie, nawet bogaci i możni, są jedynie kukiełkami. Z takim rozumieniem tytułu łączyłyby się refleksje Rzeckiego, nakręcającego w sklepie mechaniczne zabawki. Już w roku ukazania się powieści Kazimierz Ehrenberg uznał tę scenę za kluczową w powieści, dodając, że jedną z lalek jest Wokulski.</a:t>
            </a:r>
          </a:p>
          <a:p>
            <a:pPr algn="just">
              <a:defRPr/>
            </a:pPr>
            <a:r>
              <a:rPr lang="pl-PL" sz="4200" dirty="0">
                <a:latin typeface="Times New Roman" pitchFamily="18" charset="0"/>
                <a:ea typeface="Tahoma" pitchFamily="34" charset="0"/>
                <a:cs typeface="Times New Roman" pitchFamily="18" charset="0"/>
              </a:rPr>
              <a:t>Olga Tokarczuk proponuje potraktowanie tytułu </a:t>
            </a:r>
            <a:br>
              <a:rPr lang="pl-PL" sz="4200" dirty="0">
                <a:latin typeface="Times New Roman" pitchFamily="18" charset="0"/>
                <a:ea typeface="Tahoma" pitchFamily="34" charset="0"/>
                <a:cs typeface="Times New Roman" pitchFamily="18" charset="0"/>
              </a:rPr>
            </a:br>
            <a:r>
              <a:rPr lang="pl-PL" sz="4200" dirty="0">
                <a:latin typeface="Times New Roman" pitchFamily="18" charset="0"/>
                <a:ea typeface="Tahoma" pitchFamily="34" charset="0"/>
                <a:cs typeface="Times New Roman" pitchFamily="18" charset="0"/>
              </a:rPr>
              <a:t>w kategoriach </a:t>
            </a:r>
            <a:r>
              <a:rPr lang="pl-PL" sz="4200" b="1" dirty="0">
                <a:latin typeface="Times New Roman" pitchFamily="18" charset="0"/>
                <a:ea typeface="Tahoma" pitchFamily="34" charset="0"/>
                <a:cs typeface="Times New Roman" pitchFamily="18" charset="0"/>
              </a:rPr>
              <a:t>onirycznych, jako synonimu ułudy</a:t>
            </a:r>
            <a:r>
              <a:rPr lang="pl-PL" sz="4200" dirty="0">
                <a:latin typeface="Times New Roman" pitchFamily="18" charset="0"/>
                <a:ea typeface="Tahoma" pitchFamily="34" charset="0"/>
                <a:cs typeface="Times New Roman" pitchFamily="18" charset="0"/>
              </a:rPr>
              <a:t>. Lalką </a:t>
            </a:r>
            <a:br>
              <a:rPr lang="pl-PL" sz="4200" dirty="0">
                <a:latin typeface="Times New Roman" pitchFamily="18" charset="0"/>
                <a:ea typeface="Tahoma" pitchFamily="34" charset="0"/>
                <a:cs typeface="Times New Roman" pitchFamily="18" charset="0"/>
              </a:rPr>
            </a:br>
            <a:r>
              <a:rPr lang="pl-PL" sz="4200" dirty="0">
                <a:latin typeface="Times New Roman" pitchFamily="18" charset="0"/>
                <a:ea typeface="Tahoma" pitchFamily="34" charset="0"/>
                <a:cs typeface="Times New Roman" pitchFamily="18" charset="0"/>
              </a:rPr>
              <a:t>i ułudą zarazem jest Izabela Łęcka. Wokulski dąży do niej, jednak w pewnym momencie budzi się ze snu, przechodzi do rzeczywistości, a następnie w świat ducha.</a:t>
            </a:r>
          </a:p>
          <a:p>
            <a:pPr algn="just">
              <a:defRPr/>
            </a:pPr>
            <a:r>
              <a:rPr lang="pl-PL" sz="4200" dirty="0">
                <a:latin typeface="Times New Roman" pitchFamily="18" charset="0"/>
                <a:ea typeface="Tahoma" pitchFamily="34" charset="0"/>
                <a:cs typeface="Times New Roman" pitchFamily="18" charset="0"/>
              </a:rPr>
              <a:t>Wyraz odczytywany </a:t>
            </a:r>
            <a:r>
              <a:rPr lang="pl-PL" sz="4200" b="1" dirty="0">
                <a:latin typeface="Times New Roman" pitchFamily="18" charset="0"/>
                <a:ea typeface="Tahoma" pitchFamily="34" charset="0"/>
                <a:cs typeface="Times New Roman" pitchFamily="18" charset="0"/>
              </a:rPr>
              <a:t>dosłownie</a:t>
            </a:r>
            <a:r>
              <a:rPr lang="pl-PL" sz="4200" dirty="0">
                <a:latin typeface="Times New Roman" pitchFamily="18" charset="0"/>
                <a:ea typeface="Tahoma" pitchFamily="34" charset="0"/>
                <a:cs typeface="Times New Roman" pitchFamily="18" charset="0"/>
              </a:rPr>
              <a:t> bywa łączony </a:t>
            </a:r>
            <a:br>
              <a:rPr lang="pl-PL" sz="4200" dirty="0">
                <a:latin typeface="Times New Roman" pitchFamily="18" charset="0"/>
                <a:ea typeface="Tahoma" pitchFamily="34" charset="0"/>
                <a:cs typeface="Times New Roman" pitchFamily="18" charset="0"/>
              </a:rPr>
            </a:br>
            <a:r>
              <a:rPr lang="pl-PL" sz="4200" b="1" dirty="0">
                <a:latin typeface="Times New Roman" pitchFamily="18" charset="0"/>
                <a:ea typeface="Tahoma" pitchFamily="34" charset="0"/>
                <a:cs typeface="Times New Roman" pitchFamily="18" charset="0"/>
              </a:rPr>
              <a:t>z pozytywistyczną pedagogik</a:t>
            </a:r>
            <a:r>
              <a:rPr lang="pl-PL" sz="4200" dirty="0">
                <a:latin typeface="Times New Roman" pitchFamily="18" charset="0"/>
                <a:ea typeface="Tahoma" pitchFamily="34" charset="0"/>
                <a:cs typeface="Times New Roman" pitchFamily="18" charset="0"/>
              </a:rPr>
              <a:t>ą. W takich interpretacjach oznacza wartości niesione przez dzieciństwo.</a:t>
            </a:r>
          </a:p>
          <a:p>
            <a:pPr marL="0" indent="0" algn="just">
              <a:buNone/>
              <a:defRPr/>
            </a:pPr>
            <a:endParaRPr lang="pl-PL" dirty="0">
              <a:latin typeface="Times New Roman" pitchFamily="18" charset="0"/>
              <a:ea typeface="Tahoma" pitchFamily="34" charset="0"/>
              <a:cs typeface="Times New Roman" pitchFamily="18" charset="0"/>
            </a:endParaRPr>
          </a:p>
          <a:p>
            <a:pPr marL="0" indent="0" algn="just">
              <a:buNone/>
              <a:defRPr/>
            </a:pPr>
            <a:r>
              <a:rPr lang="pl-PL" dirty="0">
                <a:latin typeface="Times New Roman" pitchFamily="18" charset="0"/>
                <a:ea typeface="Tahoma" pitchFamily="34" charset="0"/>
                <a:cs typeface="Times New Roman" pitchFamily="18" charset="0"/>
              </a:rPr>
              <a:t>Wyraz "lalka" występuje w powieści 69 razy, nie tylko jako określenie dziecięcej zabawki. Pojawiają się ponadto jego liczne synonimy.</a:t>
            </a:r>
          </a:p>
          <a:p>
            <a:pPr algn="just">
              <a:defRPr/>
            </a:pPr>
            <a:endParaRPr lang="pl-PL" dirty="0">
              <a:latin typeface="Times New Roman" pitchFamily="18" charset="0"/>
              <a:ea typeface="Tahoma" pitchFamily="34" charset="0"/>
              <a:cs typeface="Times New Roman" pitchFamily="18" charset="0"/>
            </a:endParaRPr>
          </a:p>
        </p:txBody>
      </p:sp>
      <p:pic>
        <p:nvPicPr>
          <p:cNvPr id="5124" name="Picture 5" descr="Znalezione obrazy dla zapytania kukiełka">
            <a:extLst>
              <a:ext uri="{FF2B5EF4-FFF2-40B4-BE49-F238E27FC236}">
                <a16:creationId xmlns:a16="http://schemas.microsoft.com/office/drawing/2014/main" id="{6364A5A4-5AC9-A833-8189-8A7E037F00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3677" y="169700"/>
            <a:ext cx="3783613" cy="582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ytuł 1">
            <a:extLst>
              <a:ext uri="{FF2B5EF4-FFF2-40B4-BE49-F238E27FC236}">
                <a16:creationId xmlns:a16="http://schemas.microsoft.com/office/drawing/2014/main" id="{43EA94E1-1D1A-1F7B-BC2D-6DF0DD2AF3C8}"/>
              </a:ext>
            </a:extLst>
          </p:cNvPr>
          <p:cNvSpPr>
            <a:spLocks noGrp="1"/>
          </p:cNvSpPr>
          <p:nvPr>
            <p:ph type="title"/>
          </p:nvPr>
        </p:nvSpPr>
        <p:spPr>
          <a:xfrm>
            <a:off x="1919288" y="-171450"/>
            <a:ext cx="8229600" cy="908050"/>
          </a:xfrm>
        </p:spPr>
        <p:txBody>
          <a:bodyPr/>
          <a:lstStyle/>
          <a:p>
            <a:r>
              <a:rPr lang="pl-PL" altLang="pl-PL" sz="4000"/>
              <a:t>Powieść o miłości</a:t>
            </a:r>
          </a:p>
        </p:txBody>
      </p:sp>
      <p:sp>
        <p:nvSpPr>
          <p:cNvPr id="46083" name="Symbol zastępczy zawartości 2">
            <a:extLst>
              <a:ext uri="{FF2B5EF4-FFF2-40B4-BE49-F238E27FC236}">
                <a16:creationId xmlns:a16="http://schemas.microsoft.com/office/drawing/2014/main" id="{ED8427C1-FD0E-637B-1341-B212B42BB49E}"/>
              </a:ext>
            </a:extLst>
          </p:cNvPr>
          <p:cNvSpPr>
            <a:spLocks noGrp="1"/>
          </p:cNvSpPr>
          <p:nvPr>
            <p:ph idx="1"/>
          </p:nvPr>
        </p:nvSpPr>
        <p:spPr>
          <a:xfrm>
            <a:off x="1335993" y="1087661"/>
            <a:ext cx="9144000" cy="4525963"/>
          </a:xfrm>
        </p:spPr>
        <p:txBody>
          <a:bodyPr>
            <a:normAutofit fontScale="85000" lnSpcReduction="20000"/>
          </a:bodyPr>
          <a:lstStyle/>
          <a:p>
            <a:r>
              <a:rPr lang="pl-PL" altLang="pl-PL" sz="2300" dirty="0"/>
              <a:t>bohater ukształtowany przez romantyczne wzorce miłości jako idealnego związku dwóch dusz. Niczym Gustaw z Dziadów oskarża romantyków o to, że ich twórczość nauczyła go </a:t>
            </a:r>
            <a:r>
              <a:rPr lang="pl-PL" altLang="pl-PL" sz="2300" b="1" dirty="0"/>
              <a:t>nazbyt idealistycznego stosunku do kobiet</a:t>
            </a:r>
            <a:r>
              <a:rPr lang="pl-PL" altLang="pl-PL" sz="2300" dirty="0"/>
              <a:t>;</a:t>
            </a:r>
          </a:p>
          <a:p>
            <a:r>
              <a:rPr lang="pl-PL" altLang="pl-PL" sz="2300" dirty="0"/>
              <a:t>niespełnienie i sprzeczności; ludzie widzą świat taki, jaki chcieliby go widzieć, a nie taki, jaki jest naprawdę. </a:t>
            </a:r>
            <a:r>
              <a:rPr lang="pl-PL" altLang="pl-PL" sz="2300" b="1" dirty="0"/>
              <a:t>Bezwolną marionetką – </a:t>
            </a:r>
            <a:r>
              <a:rPr lang="pl-PL" altLang="pl-PL" sz="2300" dirty="0"/>
              <a:t>sam Wokulskiego – uwięzionego w pętach historii, społecznych obyczajów i wodzonego „na sznurku” przez Izabelę. </a:t>
            </a:r>
          </a:p>
          <a:p>
            <a:r>
              <a:rPr lang="pl-PL" altLang="pl-PL" sz="2300" dirty="0"/>
              <a:t>topos świata jako </a:t>
            </a:r>
            <a:r>
              <a:rPr lang="pl-PL" altLang="pl-PL" sz="2300" b="1" dirty="0"/>
              <a:t>teatru</a:t>
            </a:r>
            <a:r>
              <a:rPr lang="pl-PL" altLang="pl-PL" sz="2300" dirty="0"/>
              <a:t> – być może ludzie są tylko zabawkami w rękach Boga (lub praw fizycznych i naturalnych) i nie mają tak naprawdę żadnego wpływu na swoje życie?</a:t>
            </a:r>
          </a:p>
          <a:p>
            <a:r>
              <a:rPr lang="pl-PL" altLang="pl-PL" sz="2300" dirty="0"/>
              <a:t>książka smutna i pesymistyczna, powieść o straconych złudzeniach. Polska rzeczywistość jest trudna, człowiek nie może w niej wypowiadać swoich myśli (sam Prus musi ratować się tak zwanym językiem ezopowym). Do tego z każdej strony ludzie plotkują i donoszą na siebie. Atmosfera nieufności i wzajemnych podejrzeń jest bardzo charakterystyczna dla miejskiej zbiorowości przedstawionej w </a:t>
            </a:r>
            <a:r>
              <a:rPr lang="pl-PL" altLang="pl-PL" sz="2300" i="1" dirty="0"/>
              <a:t>Lalce.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ytuł 1">
            <a:extLst>
              <a:ext uri="{FF2B5EF4-FFF2-40B4-BE49-F238E27FC236}">
                <a16:creationId xmlns:a16="http://schemas.microsoft.com/office/drawing/2014/main" id="{29C78CA5-E517-EA32-3903-28C177E4A7AC}"/>
              </a:ext>
            </a:extLst>
          </p:cNvPr>
          <p:cNvSpPr>
            <a:spLocks noGrp="1"/>
          </p:cNvSpPr>
          <p:nvPr>
            <p:ph type="title"/>
          </p:nvPr>
        </p:nvSpPr>
        <p:spPr>
          <a:xfrm>
            <a:off x="941179" y="143454"/>
            <a:ext cx="10065803" cy="1143000"/>
          </a:xfrm>
        </p:spPr>
        <p:txBody>
          <a:bodyPr/>
          <a:lstStyle/>
          <a:p>
            <a:r>
              <a:rPr lang="pl-PL" altLang="pl-PL" sz="4000" dirty="0"/>
              <a:t> To powieść o straconych złudzeniach?</a:t>
            </a:r>
            <a:br>
              <a:rPr lang="pl-PL" altLang="pl-PL" sz="4000" dirty="0"/>
            </a:br>
            <a:endParaRPr lang="pl-PL" altLang="pl-PL" sz="4000" dirty="0"/>
          </a:p>
        </p:txBody>
      </p:sp>
      <p:sp>
        <p:nvSpPr>
          <p:cNvPr id="47107" name="Symbol zastępczy zawartości 2">
            <a:extLst>
              <a:ext uri="{FF2B5EF4-FFF2-40B4-BE49-F238E27FC236}">
                <a16:creationId xmlns:a16="http://schemas.microsoft.com/office/drawing/2014/main" id="{96BF5868-FC2F-CD1E-36DA-E4763C70A60F}"/>
              </a:ext>
            </a:extLst>
          </p:cNvPr>
          <p:cNvSpPr>
            <a:spLocks noGrp="1"/>
          </p:cNvSpPr>
          <p:nvPr>
            <p:ph idx="1"/>
          </p:nvPr>
        </p:nvSpPr>
        <p:spPr>
          <a:xfrm>
            <a:off x="1517650" y="981075"/>
            <a:ext cx="9144000" cy="2908300"/>
          </a:xfrm>
        </p:spPr>
        <p:txBody>
          <a:bodyPr>
            <a:normAutofit fontScale="92500" lnSpcReduction="20000"/>
          </a:bodyPr>
          <a:lstStyle/>
          <a:p>
            <a:r>
              <a:rPr lang="pl-PL" altLang="pl-PL" sz="2800" dirty="0"/>
              <a:t>zawiedziony jest Wokulski – powstaniem, innymi ludźmi, miłością i kobietami,</a:t>
            </a:r>
          </a:p>
          <a:p>
            <a:r>
              <a:rPr lang="pl-PL" altLang="pl-PL" sz="2800" dirty="0"/>
              <a:t>rozczarowany jest Rzecki – historią, niepowodzeniami epoki napoleońskiej, </a:t>
            </a:r>
          </a:p>
          <a:p>
            <a:r>
              <a:rPr lang="pl-PL" altLang="pl-PL" sz="2800" dirty="0"/>
              <a:t>sensu pracy naukowej w kraju nie widzi Ochocki,</a:t>
            </a:r>
          </a:p>
          <a:p>
            <a:r>
              <a:rPr lang="pl-PL" altLang="pl-PL" sz="2800" dirty="0"/>
              <a:t>Wszyscy pragną uciec z Warszawy.</a:t>
            </a:r>
          </a:p>
        </p:txBody>
      </p:sp>
      <p:pic>
        <p:nvPicPr>
          <p:cNvPr id="47108" name="Picture 2">
            <a:extLst>
              <a:ext uri="{FF2B5EF4-FFF2-40B4-BE49-F238E27FC236}">
                <a16:creationId xmlns:a16="http://schemas.microsoft.com/office/drawing/2014/main" id="{AEE13E76-6386-7C79-CDF2-6D0A338897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5763" y="3868738"/>
            <a:ext cx="3987800" cy="2989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ytuł 1">
            <a:extLst>
              <a:ext uri="{FF2B5EF4-FFF2-40B4-BE49-F238E27FC236}">
                <a16:creationId xmlns:a16="http://schemas.microsoft.com/office/drawing/2014/main" id="{E6BCD2F4-20F7-EB5F-EA22-6EB331D20FC0}"/>
              </a:ext>
            </a:extLst>
          </p:cNvPr>
          <p:cNvSpPr>
            <a:spLocks noGrp="1"/>
          </p:cNvSpPr>
          <p:nvPr>
            <p:ph type="title"/>
          </p:nvPr>
        </p:nvSpPr>
        <p:spPr>
          <a:xfrm>
            <a:off x="247828" y="12700"/>
            <a:ext cx="9901060" cy="1143000"/>
          </a:xfrm>
        </p:spPr>
        <p:txBody>
          <a:bodyPr/>
          <a:lstStyle/>
          <a:p>
            <a:r>
              <a:rPr lang="pl-PL" altLang="pl-PL" sz="4000" dirty="0"/>
              <a:t>Powieść dojrzałego realizmu - wymogi</a:t>
            </a:r>
          </a:p>
        </p:txBody>
      </p:sp>
      <p:sp>
        <p:nvSpPr>
          <p:cNvPr id="48131" name="Symbol zastępczy zawartości 2">
            <a:extLst>
              <a:ext uri="{FF2B5EF4-FFF2-40B4-BE49-F238E27FC236}">
                <a16:creationId xmlns:a16="http://schemas.microsoft.com/office/drawing/2014/main" id="{3EBDC4DC-6B10-0A02-66BA-F225AE65081E}"/>
              </a:ext>
            </a:extLst>
          </p:cNvPr>
          <p:cNvSpPr>
            <a:spLocks noGrp="1"/>
          </p:cNvSpPr>
          <p:nvPr>
            <p:ph idx="1"/>
          </p:nvPr>
        </p:nvSpPr>
        <p:spPr>
          <a:xfrm>
            <a:off x="720695" y="1650719"/>
            <a:ext cx="9144000" cy="4525962"/>
          </a:xfrm>
        </p:spPr>
        <p:txBody>
          <a:bodyPr>
            <a:normAutofit fontScale="92500" lnSpcReduction="10000"/>
          </a:bodyPr>
          <a:lstStyle/>
          <a:p>
            <a:r>
              <a:rPr lang="pl-PL" altLang="pl-PL" sz="2800" dirty="0"/>
              <a:t>utwory tego nurtu powinny </a:t>
            </a:r>
            <a:r>
              <a:rPr lang="pl-PL" altLang="pl-PL" sz="2800" b="1" dirty="0"/>
              <a:t>naśladować rzeczywistość w taki sposób, by ukazać jej najdrobniejsze szczegóły</a:t>
            </a:r>
            <a:r>
              <a:rPr lang="pl-PL" altLang="pl-PL" sz="2800" dirty="0"/>
              <a:t>, z niemal fotograficzną dokładnością. </a:t>
            </a:r>
          </a:p>
          <a:p>
            <a:r>
              <a:rPr lang="pl-PL" altLang="pl-PL" sz="2800" dirty="0"/>
              <a:t>Od twórcy oczekiwano dobrej znajomości tej rzeczywistości, </a:t>
            </a:r>
            <a:r>
              <a:rPr lang="pl-PL" altLang="pl-PL" sz="2800" b="1" dirty="0"/>
              <a:t>rzetelnej wiedzy na jej temat i wnikliwej obserwacji procesów społecznych. </a:t>
            </a:r>
          </a:p>
          <a:p>
            <a:r>
              <a:rPr lang="pl-PL" altLang="pl-PL" sz="2800" dirty="0"/>
              <a:t>Wielkie powieści polskie tego nurtu wskazują na skłonność pisarzy do prezentowania </a:t>
            </a:r>
            <a:r>
              <a:rPr lang="pl-PL" altLang="pl-PL" sz="2800" b="1" dirty="0"/>
              <a:t>szerokich, panoramicznych obrazów rzeczywistości:</a:t>
            </a:r>
            <a:r>
              <a:rPr lang="pl-PL" altLang="pl-PL" sz="2800" dirty="0"/>
              <a:t> zarówno z punktu widzenia czasu i przestrzeni, jak też liczby bohaterów czy bogactwa zjawisk obyczajowo-społecznych.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ytuł 1">
            <a:extLst>
              <a:ext uri="{FF2B5EF4-FFF2-40B4-BE49-F238E27FC236}">
                <a16:creationId xmlns:a16="http://schemas.microsoft.com/office/drawing/2014/main" id="{6EC8E6E2-19E3-3A51-0C03-A01260CEA2DC}"/>
              </a:ext>
            </a:extLst>
          </p:cNvPr>
          <p:cNvSpPr>
            <a:spLocks noGrp="1"/>
          </p:cNvSpPr>
          <p:nvPr>
            <p:ph type="title"/>
          </p:nvPr>
        </p:nvSpPr>
        <p:spPr>
          <a:xfrm>
            <a:off x="94004" y="178928"/>
            <a:ext cx="12191999" cy="1143000"/>
          </a:xfrm>
        </p:spPr>
        <p:txBody>
          <a:bodyPr/>
          <a:lstStyle/>
          <a:p>
            <a:r>
              <a:rPr lang="pl-PL" altLang="pl-PL" sz="7200" dirty="0"/>
              <a:t>Dojrzały realizm w </a:t>
            </a:r>
            <a:r>
              <a:rPr lang="pl-PL" altLang="pl-PL" sz="7200" i="1" dirty="0"/>
              <a:t>Lalce </a:t>
            </a:r>
            <a:endParaRPr lang="pl-PL" altLang="pl-PL" sz="7200" dirty="0"/>
          </a:p>
        </p:txBody>
      </p:sp>
      <p:sp>
        <p:nvSpPr>
          <p:cNvPr id="3" name="Symbol zastępczy zawartości 2">
            <a:extLst>
              <a:ext uri="{FF2B5EF4-FFF2-40B4-BE49-F238E27FC236}">
                <a16:creationId xmlns:a16="http://schemas.microsoft.com/office/drawing/2014/main" id="{48F54346-959A-8B86-6377-3D364BCE2CB1}"/>
              </a:ext>
            </a:extLst>
          </p:cNvPr>
          <p:cNvSpPr>
            <a:spLocks noGrp="1"/>
          </p:cNvSpPr>
          <p:nvPr>
            <p:ph idx="1"/>
          </p:nvPr>
        </p:nvSpPr>
        <p:spPr>
          <a:xfrm>
            <a:off x="823245" y="1492384"/>
            <a:ext cx="9144000" cy="4525962"/>
          </a:xfrm>
        </p:spPr>
        <p:txBody>
          <a:bodyPr>
            <a:normAutofit fontScale="85000" lnSpcReduction="20000"/>
          </a:bodyPr>
          <a:lstStyle/>
          <a:p>
            <a:pPr>
              <a:buFont typeface="Arial" charset="0"/>
              <a:buChar char="•"/>
              <a:defRPr/>
            </a:pPr>
            <a:r>
              <a:rPr lang="pl-PL" sz="2400" b="1" dirty="0">
                <a:solidFill>
                  <a:schemeClr val="accent3">
                    <a:lumMod val="50000"/>
                  </a:schemeClr>
                </a:solidFill>
              </a:rPr>
              <a:t>Panoramiczne ujęcie świata przedstawionego:</a:t>
            </a:r>
          </a:p>
          <a:p>
            <a:pPr>
              <a:buFont typeface="Arial" charset="0"/>
              <a:buChar char="•"/>
              <a:defRPr/>
            </a:pPr>
            <a:r>
              <a:rPr lang="pl-PL" sz="2400" dirty="0"/>
              <a:t> miejsce akcji: Warszawa, Paryż, </a:t>
            </a:r>
            <a:r>
              <a:rPr lang="pl-PL" sz="2400" dirty="0" err="1"/>
              <a:t>Zasławek</a:t>
            </a:r>
            <a:r>
              <a:rPr lang="pl-PL" sz="2400" dirty="0"/>
              <a:t>, Austro-Węgry (retrospekcje);</a:t>
            </a:r>
          </a:p>
          <a:p>
            <a:pPr>
              <a:buFont typeface="Arial" charset="0"/>
              <a:buChar char="•"/>
              <a:defRPr/>
            </a:pPr>
            <a:r>
              <a:rPr lang="pl-PL" sz="2400" dirty="0"/>
              <a:t>czas akcji: początek 1878 – październik 1879, 1. i 2. poł. XIX w. (retrospekcje);</a:t>
            </a:r>
          </a:p>
          <a:p>
            <a:pPr>
              <a:buFont typeface="Arial" charset="0"/>
              <a:buChar char="•"/>
              <a:defRPr/>
            </a:pPr>
            <a:r>
              <a:rPr lang="pl-PL" sz="2400" dirty="0"/>
              <a:t>wydarzenia historyczne w tle powieści: wspomnienie epoki napoleońskiej, powstanie listopadowe, Wiosna Ludów, powstanie styczniowe, wojna rosyjsko-turecka;</a:t>
            </a:r>
          </a:p>
          <a:p>
            <a:pPr>
              <a:buFont typeface="Arial" charset="0"/>
              <a:buChar char="•"/>
              <a:defRPr/>
            </a:pPr>
            <a:r>
              <a:rPr lang="pl-PL" sz="2400" dirty="0"/>
              <a:t>bohaterowie: w powieści obecni są </a:t>
            </a:r>
            <a:r>
              <a:rPr lang="pl-PL" sz="2400" b="1" dirty="0"/>
              <a:t>przedstawiciele wszystkich środowisk społecznych</a:t>
            </a:r>
            <a:r>
              <a:rPr lang="pl-PL" sz="2400" dirty="0"/>
              <a:t> – arystokracji, szlachty, mieszczaństwa, inteligencji, ludu pracującego (miejskiego i wiejskiego) oraz reprezentanci pokoleń Polaków, z których najstarsi urodzili się w końcu wieku XVIII, a najmłodsi w 2. poł. XIX wieku;</a:t>
            </a:r>
          </a:p>
          <a:p>
            <a:pPr>
              <a:buFont typeface="Arial" charset="0"/>
              <a:buChar char="•"/>
              <a:defRPr/>
            </a:pPr>
            <a:r>
              <a:rPr lang="pl-PL" sz="2400" dirty="0"/>
              <a:t>zaskakujące bogactwo wątków, epizodów, szczegółowych obserwacji, składających się na szeroki i bogaty (panoramiczny) obraz życia społecznego.</a:t>
            </a:r>
          </a:p>
          <a:p>
            <a:pPr>
              <a:buFont typeface="Arial" charset="0"/>
              <a:buChar char="•"/>
              <a:defRPr/>
            </a:pPr>
            <a:endParaRPr lang="pl-PL" sz="2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ytuł 1">
            <a:extLst>
              <a:ext uri="{FF2B5EF4-FFF2-40B4-BE49-F238E27FC236}">
                <a16:creationId xmlns:a16="http://schemas.microsoft.com/office/drawing/2014/main" id="{15D2A415-9204-3B65-169E-A533EB4536D0}"/>
              </a:ext>
            </a:extLst>
          </p:cNvPr>
          <p:cNvSpPr>
            <a:spLocks noGrp="1"/>
          </p:cNvSpPr>
          <p:nvPr>
            <p:ph type="title"/>
          </p:nvPr>
        </p:nvSpPr>
        <p:spPr>
          <a:xfrm>
            <a:off x="1992313" y="26988"/>
            <a:ext cx="8229600" cy="1143000"/>
          </a:xfrm>
        </p:spPr>
        <p:txBody>
          <a:bodyPr/>
          <a:lstStyle/>
          <a:p>
            <a:r>
              <a:rPr lang="pl-PL" altLang="pl-PL"/>
              <a:t>Dojrzały realizm w </a:t>
            </a:r>
            <a:r>
              <a:rPr lang="pl-PL" altLang="pl-PL" i="1"/>
              <a:t>Lalce </a:t>
            </a:r>
            <a:endParaRPr lang="pl-PL" altLang="pl-PL"/>
          </a:p>
        </p:txBody>
      </p:sp>
      <p:sp>
        <p:nvSpPr>
          <p:cNvPr id="3" name="Symbol zastępczy zawartości 2">
            <a:extLst>
              <a:ext uri="{FF2B5EF4-FFF2-40B4-BE49-F238E27FC236}">
                <a16:creationId xmlns:a16="http://schemas.microsoft.com/office/drawing/2014/main" id="{67DDC719-A65E-FEBF-0536-776020134AEB}"/>
              </a:ext>
            </a:extLst>
          </p:cNvPr>
          <p:cNvSpPr>
            <a:spLocks noGrp="1"/>
          </p:cNvSpPr>
          <p:nvPr>
            <p:ph idx="1"/>
          </p:nvPr>
        </p:nvSpPr>
        <p:spPr>
          <a:xfrm>
            <a:off x="-119641" y="620714"/>
            <a:ext cx="10713029" cy="6021387"/>
          </a:xfrm>
        </p:spPr>
        <p:txBody>
          <a:bodyPr>
            <a:normAutofit fontScale="85000" lnSpcReduction="10000"/>
          </a:bodyPr>
          <a:lstStyle/>
          <a:p>
            <a:pPr>
              <a:buFont typeface="Arial" charset="0"/>
              <a:buChar char="•"/>
              <a:defRPr/>
            </a:pPr>
            <a:endParaRPr lang="pl-PL" dirty="0"/>
          </a:p>
          <a:p>
            <a:pPr>
              <a:buFont typeface="Arial" charset="0"/>
              <a:buChar char="•"/>
              <a:defRPr/>
            </a:pPr>
            <a:r>
              <a:rPr lang="pl-PL" sz="2400" b="1" dirty="0">
                <a:solidFill>
                  <a:schemeClr val="accent3">
                    <a:lumMod val="50000"/>
                  </a:schemeClr>
                </a:solidFill>
              </a:rPr>
              <a:t>Konstruowanie przestrzeni:</a:t>
            </a:r>
          </a:p>
          <a:p>
            <a:pPr marL="0" indent="0">
              <a:buNone/>
              <a:defRPr/>
            </a:pPr>
            <a:r>
              <a:rPr lang="pl-PL" sz="2400" dirty="0"/>
              <a:t>- uszczegółowiony opis;</a:t>
            </a:r>
          </a:p>
          <a:p>
            <a:pPr marL="0" indent="0">
              <a:buNone/>
              <a:defRPr/>
            </a:pPr>
            <a:r>
              <a:rPr lang="pl-PL" sz="2400" dirty="0"/>
              <a:t>- zbudowana z realiów, które można odnaleźć w świecie rzeczywistym (zasada prawdopodobieństwa);</a:t>
            </a:r>
          </a:p>
          <a:p>
            <a:pPr marL="0" indent="0">
              <a:buNone/>
              <a:defRPr/>
            </a:pPr>
            <a:r>
              <a:rPr lang="pl-PL" sz="2400" dirty="0"/>
              <a:t>- przestrzeń sygnalizuje istotne sensy utworu.</a:t>
            </a:r>
          </a:p>
          <a:p>
            <a:pPr>
              <a:buFont typeface="Arial" charset="0"/>
              <a:buChar char="•"/>
              <a:defRPr/>
            </a:pPr>
            <a:endParaRPr lang="pl-PL" sz="2400" dirty="0"/>
          </a:p>
          <a:p>
            <a:pPr>
              <a:buFont typeface="Arial" charset="0"/>
              <a:buChar char="•"/>
              <a:defRPr/>
            </a:pPr>
            <a:r>
              <a:rPr lang="pl-PL" sz="2400" dirty="0"/>
              <a:t> </a:t>
            </a:r>
            <a:r>
              <a:rPr lang="pl-PL" sz="2400" b="1" dirty="0">
                <a:solidFill>
                  <a:schemeClr val="accent3">
                    <a:lumMod val="50000"/>
                  </a:schemeClr>
                </a:solidFill>
              </a:rPr>
              <a:t>Narracja:</a:t>
            </a:r>
          </a:p>
          <a:p>
            <a:pPr marL="0" indent="0">
              <a:buNone/>
              <a:defRPr/>
            </a:pPr>
            <a:r>
              <a:rPr lang="pl-PL" sz="2400" dirty="0"/>
              <a:t>- ograniczenie wszechwiedzy narratora poprzez wprowadzenie podwójnej narracji: </a:t>
            </a:r>
            <a:r>
              <a:rPr lang="pl-PL" sz="2400" dirty="0" err="1"/>
              <a:t>trzecioosobowej</a:t>
            </a:r>
            <a:r>
              <a:rPr lang="pl-PL" sz="2400" dirty="0"/>
              <a:t> i obiektywnej narracji odautorskiej oraz pierwszoosobowej i subiektywnej narracji Rzeckiego;</a:t>
            </a:r>
          </a:p>
          <a:p>
            <a:pPr marL="0" indent="0">
              <a:buNone/>
              <a:defRPr/>
            </a:pPr>
            <a:r>
              <a:rPr lang="pl-PL" sz="2400" dirty="0"/>
              <a:t>- wprowadzenie cech narracji przezroczystej (usuwanie się narratora w cień, na rzecz relacji i ocen licznych bohaterów o sobie i o innych, np. poprzez monologi wewnętrzne lub w formie mowy pozornie zależnej);</a:t>
            </a:r>
          </a:p>
          <a:p>
            <a:pPr marL="0" indent="0">
              <a:buNone/>
              <a:defRPr/>
            </a:pPr>
            <a:r>
              <a:rPr lang="pl-PL" sz="2400" dirty="0"/>
              <a:t>- zmusza czytelnika do samodzielnego formułowania ocen i wniosków.</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ytuł 1">
            <a:extLst>
              <a:ext uri="{FF2B5EF4-FFF2-40B4-BE49-F238E27FC236}">
                <a16:creationId xmlns:a16="http://schemas.microsoft.com/office/drawing/2014/main" id="{7EDC17F3-5878-F36C-084E-E0DD4FE9DFBD}"/>
              </a:ext>
            </a:extLst>
          </p:cNvPr>
          <p:cNvSpPr>
            <a:spLocks noGrp="1"/>
          </p:cNvSpPr>
          <p:nvPr>
            <p:ph type="title"/>
          </p:nvPr>
        </p:nvSpPr>
        <p:spPr>
          <a:xfrm>
            <a:off x="2417763" y="-171450"/>
            <a:ext cx="8229600" cy="1143000"/>
          </a:xfrm>
        </p:spPr>
        <p:txBody>
          <a:bodyPr/>
          <a:lstStyle/>
          <a:p>
            <a:pPr algn="r"/>
            <a:r>
              <a:rPr lang="pl-PL" altLang="pl-PL" sz="4000"/>
              <a:t>Dojrzały realizm w </a:t>
            </a:r>
            <a:r>
              <a:rPr lang="pl-PL" altLang="pl-PL" sz="4000" i="1"/>
              <a:t>Lalce </a:t>
            </a:r>
            <a:endParaRPr lang="pl-PL" altLang="pl-PL" sz="4000"/>
          </a:p>
        </p:txBody>
      </p:sp>
      <p:sp>
        <p:nvSpPr>
          <p:cNvPr id="3" name="Symbol zastępczy zawartości 2">
            <a:extLst>
              <a:ext uri="{FF2B5EF4-FFF2-40B4-BE49-F238E27FC236}">
                <a16:creationId xmlns:a16="http://schemas.microsoft.com/office/drawing/2014/main" id="{D38B9522-9E05-0B21-D791-E1158C912B81}"/>
              </a:ext>
            </a:extLst>
          </p:cNvPr>
          <p:cNvSpPr>
            <a:spLocks noGrp="1"/>
          </p:cNvSpPr>
          <p:nvPr>
            <p:ph idx="1"/>
          </p:nvPr>
        </p:nvSpPr>
        <p:spPr>
          <a:xfrm>
            <a:off x="1524000" y="0"/>
            <a:ext cx="9144000" cy="6021388"/>
          </a:xfrm>
        </p:spPr>
        <p:txBody>
          <a:bodyPr>
            <a:normAutofit fontScale="77500" lnSpcReduction="20000"/>
          </a:bodyPr>
          <a:lstStyle/>
          <a:p>
            <a:pPr>
              <a:buFont typeface="Arial" charset="0"/>
              <a:buChar char="•"/>
              <a:defRPr/>
            </a:pPr>
            <a:endParaRPr lang="pl-PL" sz="2300" dirty="0"/>
          </a:p>
          <a:p>
            <a:pPr>
              <a:buFont typeface="Arial" charset="0"/>
              <a:buChar char="•"/>
              <a:defRPr/>
            </a:pPr>
            <a:r>
              <a:rPr lang="pl-PL" sz="2300" b="1" dirty="0">
                <a:solidFill>
                  <a:schemeClr val="accent3">
                    <a:lumMod val="50000"/>
                  </a:schemeClr>
                </a:solidFill>
              </a:rPr>
              <a:t>Kompozycja:</a:t>
            </a:r>
          </a:p>
          <a:p>
            <a:pPr marL="0" indent="0">
              <a:buNone/>
              <a:defRPr/>
            </a:pPr>
            <a:r>
              <a:rPr lang="pl-PL" sz="2300" dirty="0"/>
              <a:t>- skomplikowana, o wielowarstwowej strukturze;</a:t>
            </a:r>
          </a:p>
          <a:p>
            <a:pPr marL="0" indent="0">
              <a:buNone/>
              <a:defRPr/>
            </a:pPr>
            <a:r>
              <a:rPr lang="pl-PL" sz="2300" dirty="0"/>
              <a:t>- niespójna, fragmentaryczna fabuła;</a:t>
            </a:r>
          </a:p>
          <a:p>
            <a:pPr marL="0" indent="0">
              <a:buNone/>
              <a:defRPr/>
            </a:pPr>
            <a:r>
              <a:rPr lang="pl-PL" sz="2300" dirty="0"/>
              <a:t>- charakter otwarty, narrator nie finalizuje jednoznacznie losów bohaterów;</a:t>
            </a:r>
          </a:p>
          <a:p>
            <a:pPr marL="0" indent="0">
              <a:buNone/>
              <a:defRPr/>
            </a:pPr>
            <a:r>
              <a:rPr lang="pl-PL" sz="2300" dirty="0"/>
              <a:t>- synkretyzm gatunkowy (elementy różnych typów prozy, np. powieści psychologicznej, społecznej, satyrycznej, pamiętnika).</a:t>
            </a:r>
          </a:p>
          <a:p>
            <a:pPr>
              <a:buFont typeface="Arial" charset="0"/>
              <a:buChar char="•"/>
              <a:defRPr/>
            </a:pPr>
            <a:endParaRPr lang="pl-PL" sz="2300" dirty="0"/>
          </a:p>
          <a:p>
            <a:pPr>
              <a:buFont typeface="Arial" charset="0"/>
              <a:buChar char="•"/>
              <a:defRPr/>
            </a:pPr>
            <a:r>
              <a:rPr lang="pl-PL" sz="2300" b="1" dirty="0">
                <a:solidFill>
                  <a:schemeClr val="accent3">
                    <a:lumMod val="50000"/>
                  </a:schemeClr>
                </a:solidFill>
              </a:rPr>
              <a:t>Indywidualizacja postaci:</a:t>
            </a:r>
          </a:p>
          <a:p>
            <a:pPr marL="0" indent="0">
              <a:buNone/>
              <a:defRPr/>
            </a:pPr>
            <a:r>
              <a:rPr lang="pl-PL" sz="2300" dirty="0"/>
              <a:t>- przybliżenie świata myśli, emocji i motywacji bohaterów;</a:t>
            </a:r>
          </a:p>
          <a:p>
            <a:pPr marL="0" indent="0">
              <a:buNone/>
              <a:defRPr/>
            </a:pPr>
            <a:r>
              <a:rPr lang="pl-PL" sz="2300" dirty="0"/>
              <a:t>- nieszablonowe i pełne konstrukcje ich osobowości, z psychologicznym skomplikowaniem;</a:t>
            </a:r>
          </a:p>
          <a:p>
            <a:pPr marL="0" indent="0">
              <a:buNone/>
              <a:defRPr/>
            </a:pPr>
            <a:r>
              <a:rPr lang="pl-PL" sz="2300" dirty="0"/>
              <a:t>- konstruowanie postaci bohaterów zindywidualizowanych i jednocześnie typowych dla swoich środowisk społecznych (zasada prawdopodobieństwa);</a:t>
            </a:r>
          </a:p>
          <a:p>
            <a:pPr marL="0" indent="0">
              <a:buNone/>
              <a:defRPr/>
            </a:pPr>
            <a:r>
              <a:rPr lang="pl-PL" sz="2300" dirty="0"/>
              <a:t>- indywidualizacja języka </a:t>
            </a:r>
            <a:r>
              <a:rPr lang="pl-PL" dirty="0"/>
              <a:t>(stylizacje środowiskowe: germanizmy w języku </a:t>
            </a:r>
            <a:r>
              <a:rPr lang="pl-PL" dirty="0" err="1"/>
              <a:t>Minclów</a:t>
            </a:r>
            <a:r>
              <a:rPr lang="pl-PL" dirty="0"/>
              <a:t>, język Żydów, gwarowe elementy w języku ludzi przybyłych do Warszawy ze wsi).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D6AE9CBC-7199-8B2B-292C-DF1F948E0A8B}"/>
              </a:ext>
            </a:extLst>
          </p:cNvPr>
          <p:cNvSpPr>
            <a:spLocks noGrp="1"/>
          </p:cNvSpPr>
          <p:nvPr>
            <p:ph type="title"/>
          </p:nvPr>
        </p:nvSpPr>
        <p:spPr>
          <a:xfrm>
            <a:off x="1150982" y="1016949"/>
            <a:ext cx="8229600" cy="1143000"/>
          </a:xfrm>
        </p:spPr>
        <p:txBody>
          <a:bodyPr/>
          <a:lstStyle/>
          <a:p>
            <a:pPr eaLnBrk="1" hangingPunct="1"/>
            <a:r>
              <a:rPr lang="pl-PL" altLang="pl-PL" b="1" i="1" dirty="0" err="1"/>
              <a:t>Theatrum</a:t>
            </a:r>
            <a:r>
              <a:rPr lang="pl-PL" altLang="pl-PL" b="1" i="1" dirty="0"/>
              <a:t> </a:t>
            </a:r>
            <a:r>
              <a:rPr lang="pl-PL" altLang="pl-PL" b="1" i="1" dirty="0" err="1"/>
              <a:t>mundi</a:t>
            </a:r>
            <a:endParaRPr lang="pl-PL" altLang="pl-PL" i="1" dirty="0"/>
          </a:p>
        </p:txBody>
      </p:sp>
      <p:sp>
        <p:nvSpPr>
          <p:cNvPr id="6147" name="Symbol zastępczy zawartości 2">
            <a:extLst>
              <a:ext uri="{FF2B5EF4-FFF2-40B4-BE49-F238E27FC236}">
                <a16:creationId xmlns:a16="http://schemas.microsoft.com/office/drawing/2014/main" id="{60B35CCC-DC2B-FA7F-2EC7-1F20C844E532}"/>
              </a:ext>
            </a:extLst>
          </p:cNvPr>
          <p:cNvSpPr>
            <a:spLocks noGrp="1"/>
          </p:cNvSpPr>
          <p:nvPr>
            <p:ph idx="1"/>
          </p:nvPr>
        </p:nvSpPr>
        <p:spPr>
          <a:xfrm>
            <a:off x="130697" y="2159949"/>
            <a:ext cx="6586298" cy="4657725"/>
          </a:xfrm>
        </p:spPr>
        <p:txBody>
          <a:bodyPr/>
          <a:lstStyle/>
          <a:p>
            <a:pPr algn="just" eaLnBrk="1" hangingPunct="1">
              <a:buFont typeface="Arial" panose="020B0604020202020204" pitchFamily="34" charset="0"/>
              <a:buNone/>
            </a:pPr>
            <a:r>
              <a:rPr lang="pl-PL" altLang="pl-PL" sz="2800" dirty="0"/>
              <a:t>		(z łaciny - </a:t>
            </a:r>
            <a:r>
              <a:rPr lang="pl-PL" altLang="pl-PL" sz="2800" i="1" dirty="0"/>
              <a:t>teatr świata</a:t>
            </a:r>
            <a:r>
              <a:rPr lang="pl-PL" altLang="pl-PL" sz="2800" dirty="0"/>
              <a:t>) – iluzja gry i teatralnej scenerii: życie jest </a:t>
            </a:r>
            <a:r>
              <a:rPr lang="pl-PL" altLang="pl-PL" sz="2800" b="1" dirty="0"/>
              <a:t>grą</a:t>
            </a:r>
            <a:r>
              <a:rPr lang="pl-PL" altLang="pl-PL" sz="2800" dirty="0"/>
              <a:t>, która toczy się według ustalonych zasad, człowiek jest </a:t>
            </a:r>
            <a:r>
              <a:rPr lang="pl-PL" altLang="pl-PL" sz="2800" b="1" dirty="0"/>
              <a:t>aktorem</a:t>
            </a:r>
            <a:r>
              <a:rPr lang="pl-PL" altLang="pl-PL" sz="2800" dirty="0"/>
              <a:t>, przyjmującym narzuconą mu </a:t>
            </a:r>
            <a:r>
              <a:rPr lang="pl-PL" altLang="pl-PL" sz="2800" b="1" dirty="0"/>
              <a:t>rolę </a:t>
            </a:r>
            <a:r>
              <a:rPr lang="pl-PL" altLang="pl-PL" sz="2800" dirty="0"/>
              <a:t>bądź też zakładającym </a:t>
            </a:r>
            <a:r>
              <a:rPr lang="pl-PL" altLang="pl-PL" sz="2800" b="1" dirty="0"/>
              <a:t>maskę</a:t>
            </a:r>
            <a:r>
              <a:rPr lang="pl-PL" altLang="pl-PL" sz="2800" dirty="0"/>
              <a:t> z własnej, nieprzymuszonej woli, a świat jest </a:t>
            </a:r>
            <a:r>
              <a:rPr lang="pl-PL" altLang="pl-PL" sz="2800" b="1" dirty="0"/>
              <a:t>teatrem,</a:t>
            </a:r>
            <a:r>
              <a:rPr lang="pl-PL" altLang="pl-PL" sz="2800" dirty="0"/>
              <a:t> nad którym czuwa wszechmocny twórca-autor;</a:t>
            </a:r>
          </a:p>
        </p:txBody>
      </p:sp>
      <p:pic>
        <p:nvPicPr>
          <p:cNvPr id="6148" name="Picture 5" descr="Znalezione obrazy dla zapytania kukiełka">
            <a:extLst>
              <a:ext uri="{FF2B5EF4-FFF2-40B4-BE49-F238E27FC236}">
                <a16:creationId xmlns:a16="http://schemas.microsoft.com/office/drawing/2014/main" id="{56A255CF-3219-E2C5-84E8-F19C1AF5F6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0114" y="-1"/>
            <a:ext cx="4604658"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48441E-636A-CF40-8054-4FE4DFA0EC64}"/>
              </a:ext>
            </a:extLst>
          </p:cNvPr>
          <p:cNvSpPr>
            <a:spLocks noGrp="1"/>
          </p:cNvSpPr>
          <p:nvPr>
            <p:ph type="title"/>
          </p:nvPr>
        </p:nvSpPr>
        <p:spPr>
          <a:xfrm>
            <a:off x="239964" y="-230737"/>
            <a:ext cx="11712071" cy="3540378"/>
          </a:xfrm>
        </p:spPr>
        <p:txBody>
          <a:bodyPr rtlCol="0">
            <a:normAutofit fontScale="90000"/>
          </a:bodyPr>
          <a:lstStyle/>
          <a:p>
            <a:pPr>
              <a:defRPr/>
            </a:pPr>
            <a:r>
              <a:rPr lang="pl-PL" b="1" dirty="0"/>
              <a:t>lalka –arystokratyczna panna</a:t>
            </a:r>
            <a:br>
              <a:rPr lang="pl-PL" b="1" dirty="0"/>
            </a:br>
            <a:endParaRPr lang="pl-PL" dirty="0"/>
          </a:p>
        </p:txBody>
      </p:sp>
      <p:sp>
        <p:nvSpPr>
          <p:cNvPr id="3" name="Symbol zastępczy zawartości 2">
            <a:extLst>
              <a:ext uri="{FF2B5EF4-FFF2-40B4-BE49-F238E27FC236}">
                <a16:creationId xmlns:a16="http://schemas.microsoft.com/office/drawing/2014/main" id="{E486FB97-1870-90CF-A6A3-32EDFE8F3E2A}"/>
              </a:ext>
            </a:extLst>
          </p:cNvPr>
          <p:cNvSpPr>
            <a:spLocks noGrp="1"/>
          </p:cNvSpPr>
          <p:nvPr>
            <p:ph idx="1"/>
          </p:nvPr>
        </p:nvSpPr>
        <p:spPr>
          <a:xfrm>
            <a:off x="4018384" y="549261"/>
            <a:ext cx="8173616" cy="5520759"/>
          </a:xfrm>
        </p:spPr>
        <p:txBody>
          <a:bodyPr rtlCol="0">
            <a:normAutofit/>
          </a:bodyPr>
          <a:lstStyle/>
          <a:p>
            <a:pPr>
              <a:defRPr/>
            </a:pPr>
            <a:endParaRPr lang="pl-PL" b="1" dirty="0"/>
          </a:p>
          <a:p>
            <a:pPr>
              <a:defRPr/>
            </a:pPr>
            <a:endParaRPr lang="pl-PL" b="1" dirty="0"/>
          </a:p>
          <a:p>
            <a:pPr>
              <a:defRPr/>
            </a:pPr>
            <a:r>
              <a:rPr lang="pl-PL" b="1" dirty="0"/>
              <a:t>lalka – Izabela Łęcka jak marionetka? Słucha innych i nie ma własnego zdania?</a:t>
            </a:r>
          </a:p>
          <a:p>
            <a:pPr>
              <a:defRPr/>
            </a:pPr>
            <a:r>
              <a:rPr lang="pl-PL" dirty="0"/>
              <a:t>„Gdyby doniesiono pannie Izabeli, że umarł Wokulski z powodu </a:t>
            </a:r>
            <a:r>
              <a:rPr lang="pl-PL" dirty="0" err="1"/>
              <a:t>Molinariego</a:t>
            </a:r>
            <a:r>
              <a:rPr lang="pl-PL" dirty="0"/>
              <a:t>, wielki skrzypek nie straciłby nic w jej oczach. Ale wiadomość, że zrobił złe wrażenie, dotknęła ją w niemiły sposób. Pożegnała artystę chłodno, prawie wyniośle." </a:t>
            </a:r>
          </a:p>
          <a:p>
            <a:pPr>
              <a:defRPr/>
            </a:pPr>
            <a:r>
              <a:rPr lang="pl-PL" dirty="0"/>
              <a:t>Narrator opisuje pożegnanie zauroczonej </a:t>
            </a:r>
            <a:r>
              <a:rPr lang="pl-PL" dirty="0" err="1"/>
              <a:t>Molinarim</a:t>
            </a:r>
            <a:r>
              <a:rPr lang="pl-PL" dirty="0"/>
              <a:t> Łęckiej, gdy dowiedziała się od hrabiny, że zrobił w towarzystwie niekorzystne wrażenie. Jak marionetka jest sterowana przez innych – tu przez arystokrację. Izabela zmienia swoje zdanie o </a:t>
            </a:r>
            <a:r>
              <a:rPr lang="pl-PL" dirty="0" err="1"/>
              <a:t>Molinarim</a:t>
            </a:r>
            <a:r>
              <a:rPr lang="pl-PL" dirty="0"/>
              <a:t>, dostosowując do stanowiska swojej grupy społecznej.</a:t>
            </a:r>
          </a:p>
          <a:p>
            <a:pPr marL="45720" indent="0" algn="ctr">
              <a:buNone/>
              <a:defRPr/>
            </a:pPr>
            <a:r>
              <a:rPr lang="pl-PL" b="1" i="1" dirty="0">
                <a:solidFill>
                  <a:srgbClr val="FF0000"/>
                </a:solidFill>
              </a:rPr>
              <a:t>„To anielska dusza, której konwenanse ludzkie spętały skrzydła”</a:t>
            </a:r>
          </a:p>
          <a:p>
            <a:pPr>
              <a:defRPr/>
            </a:pPr>
            <a:endParaRPr lang="pl-PL" b="1" i="1" dirty="0"/>
          </a:p>
          <a:p>
            <a:pPr>
              <a:defRPr/>
            </a:pPr>
            <a:endParaRPr lang="pl-PL" dirty="0"/>
          </a:p>
          <a:p>
            <a:pPr>
              <a:defRPr/>
            </a:pPr>
            <a:endParaRPr lang="pl-PL" dirty="0"/>
          </a:p>
        </p:txBody>
      </p:sp>
      <p:pic>
        <p:nvPicPr>
          <p:cNvPr id="1026" name="Picture 2" descr="Izabela Łęcka – Wikipedia, wolna encyklopedia">
            <a:extLst>
              <a:ext uri="{FF2B5EF4-FFF2-40B4-BE49-F238E27FC236}">
                <a16:creationId xmlns:a16="http://schemas.microsoft.com/office/drawing/2014/main" id="{1DB8936E-FAF1-F083-A477-E9FA3F24A8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964" y="2528595"/>
            <a:ext cx="3594618" cy="39071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61DA8ABD-A4D0-5D73-20DD-5FF9D2F28BEA}"/>
              </a:ext>
            </a:extLst>
          </p:cNvPr>
          <p:cNvSpPr>
            <a:spLocks noGrp="1"/>
          </p:cNvSpPr>
          <p:nvPr>
            <p:ph type="title"/>
          </p:nvPr>
        </p:nvSpPr>
        <p:spPr>
          <a:xfrm>
            <a:off x="251699" y="765024"/>
            <a:ext cx="12102671" cy="1233424"/>
          </a:xfrm>
        </p:spPr>
        <p:txBody>
          <a:bodyPr/>
          <a:lstStyle/>
          <a:p>
            <a:r>
              <a:rPr lang="pl-PL" altLang="pl-PL" sz="7200" b="1" i="1" dirty="0"/>
              <a:t>motyw lalki w </a:t>
            </a:r>
            <a:r>
              <a:rPr lang="pl-PL" altLang="pl-PL" sz="7200" b="1" i="1" dirty="0" err="1"/>
              <a:t>Zasławku</a:t>
            </a:r>
            <a:br>
              <a:rPr lang="pl-PL" altLang="pl-PL" sz="7200" b="1" dirty="0"/>
            </a:br>
            <a:endParaRPr lang="pl-PL" altLang="pl-PL" sz="7200" dirty="0"/>
          </a:p>
        </p:txBody>
      </p:sp>
      <p:sp>
        <p:nvSpPr>
          <p:cNvPr id="8195" name="Symbol zastępczy zawartości 2">
            <a:extLst>
              <a:ext uri="{FF2B5EF4-FFF2-40B4-BE49-F238E27FC236}">
                <a16:creationId xmlns:a16="http://schemas.microsoft.com/office/drawing/2014/main" id="{60B8CAFB-C52A-3EA3-713D-89D1BA8C8C98}"/>
              </a:ext>
            </a:extLst>
          </p:cNvPr>
          <p:cNvSpPr>
            <a:spLocks noGrp="1"/>
          </p:cNvSpPr>
          <p:nvPr>
            <p:ph idx="1"/>
          </p:nvPr>
        </p:nvSpPr>
        <p:spPr>
          <a:xfrm>
            <a:off x="174841" y="1068355"/>
            <a:ext cx="7326972" cy="5271797"/>
          </a:xfrm>
        </p:spPr>
        <p:txBody>
          <a:bodyPr/>
          <a:lstStyle/>
          <a:p>
            <a:pPr marL="45720" indent="0" algn="just" eaLnBrk="1" hangingPunct="1">
              <a:buNone/>
            </a:pPr>
            <a:r>
              <a:rPr lang="pl-PL" altLang="pl-PL" sz="1800" dirty="0">
                <a:latin typeface="Times New Roman" panose="02020603050405020304" pitchFamily="18" charset="0"/>
                <a:cs typeface="Times New Roman" panose="02020603050405020304" pitchFamily="18" charset="0"/>
              </a:rPr>
              <a:t>„Głupiutkie są te panny - zaczęła po chwili prezesowa. - Im się zdaje, że jak złapie która bogatego męża, a poza nim przystojnego kochanka, to już wypełni sobie życie... Głupiutkie. Ani wiedzą, że wnet sprzykrzy się stary mąż i pusty kochanek i że prędzej czy później każda zechce poznać prawdziwego człowieka. A jeżeli się taki trafi, na jej nieszczęście, co ona mu da?... Czy wdzięki, które sprzedała, czy serce zaszargane z takimi oto Starskimi?... (…)</a:t>
            </a:r>
          </a:p>
          <a:p>
            <a:pPr marL="45720" indent="0" algn="just" eaLnBrk="1" hangingPunct="1">
              <a:buNone/>
            </a:pPr>
            <a:r>
              <a:rPr lang="pl-PL" altLang="pl-PL" sz="1800" dirty="0">
                <a:latin typeface="Times New Roman" panose="02020603050405020304" pitchFamily="18" charset="0"/>
                <a:cs typeface="Times New Roman" panose="02020603050405020304" pitchFamily="18" charset="0"/>
              </a:rPr>
              <a:t>Co mnie jednak dziwi najmocniej - prawiła - to okoliczność, że na podobnych </a:t>
            </a:r>
            <a:r>
              <a:rPr lang="pl-PL" altLang="pl-PL" sz="1800" b="1" dirty="0">
                <a:latin typeface="Times New Roman" panose="02020603050405020304" pitchFamily="18" charset="0"/>
                <a:cs typeface="Times New Roman" panose="02020603050405020304" pitchFamily="18" charset="0"/>
              </a:rPr>
              <a:t>lalkach</a:t>
            </a:r>
            <a:r>
              <a:rPr lang="pl-PL" altLang="pl-PL" sz="1800" dirty="0">
                <a:latin typeface="Times New Roman" panose="02020603050405020304" pitchFamily="18" charset="0"/>
                <a:cs typeface="Times New Roman" panose="02020603050405020304" pitchFamily="18" charset="0"/>
              </a:rPr>
              <a:t> nie poznają się mężczyźni. Dla żadnej kobiety, począwszy od Wąsowskiej, kończąc na mojej pokojówce, nie jest to sekret, że w Ewelinie nie zbudził się jeszcze ani rozum, ani serce; wszystko w niej śpi... A tymczasem baron widzi w niej bóstwo i durzy się, biedak, że ona go kocha!”  </a:t>
            </a:r>
          </a:p>
          <a:p>
            <a:pPr marL="45720" indent="0" algn="just" eaLnBrk="1" hangingPunct="1">
              <a:buNone/>
            </a:pPr>
            <a:r>
              <a:rPr lang="pl-PL" altLang="pl-PL" sz="1800" dirty="0">
                <a:latin typeface="Times New Roman" panose="02020603050405020304" pitchFamily="18" charset="0"/>
                <a:cs typeface="Times New Roman" panose="02020603050405020304" pitchFamily="18" charset="0"/>
              </a:rPr>
              <a:t>„Czy ja mu raz dawałam do zrozumienia, że Ewelina dziś jest tylko zepsute dziecko i </a:t>
            </a:r>
            <a:r>
              <a:rPr lang="pl-PL" altLang="pl-PL" sz="1800" b="1" dirty="0">
                <a:latin typeface="Times New Roman" panose="02020603050405020304" pitchFamily="18" charset="0"/>
                <a:cs typeface="Times New Roman" panose="02020603050405020304" pitchFamily="18" charset="0"/>
              </a:rPr>
              <a:t>lalka</a:t>
            </a:r>
            <a:r>
              <a:rPr lang="pl-PL" altLang="pl-PL" sz="1800" dirty="0">
                <a:latin typeface="Times New Roman" panose="02020603050405020304" pitchFamily="18" charset="0"/>
                <a:cs typeface="Times New Roman" panose="02020603050405020304" pitchFamily="18" charset="0"/>
              </a:rPr>
              <a:t>? Może kiedyś coś z niej wyrośnie, ale w tej chwili!... akurat Starski dla niej dobry.”</a:t>
            </a:r>
            <a:endParaRPr lang="pl-PL" altLang="pl-PL" sz="1600" dirty="0"/>
          </a:p>
        </p:txBody>
      </p:sp>
      <p:pic>
        <p:nvPicPr>
          <p:cNvPr id="3" name="Obraz 2">
            <a:extLst>
              <a:ext uri="{FF2B5EF4-FFF2-40B4-BE49-F238E27FC236}">
                <a16:creationId xmlns:a16="http://schemas.microsoft.com/office/drawing/2014/main" id="{D1B7C710-EB6B-29EB-8523-7B38BB971BD3}"/>
              </a:ext>
            </a:extLst>
          </p:cNvPr>
          <p:cNvPicPr>
            <a:picLocks noChangeAspect="1"/>
          </p:cNvPicPr>
          <p:nvPr/>
        </p:nvPicPr>
        <p:blipFill>
          <a:blip r:embed="rId2"/>
          <a:stretch>
            <a:fillRect/>
          </a:stretch>
        </p:blipFill>
        <p:spPr>
          <a:xfrm>
            <a:off x="7578671" y="1068355"/>
            <a:ext cx="4363059" cy="51442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584D8A3F-10B3-AA21-1D55-6B1A694D0938}"/>
              </a:ext>
            </a:extLst>
          </p:cNvPr>
          <p:cNvSpPr>
            <a:spLocks noGrp="1"/>
          </p:cNvSpPr>
          <p:nvPr>
            <p:ph type="title"/>
          </p:nvPr>
        </p:nvSpPr>
        <p:spPr>
          <a:xfrm>
            <a:off x="462616" y="367471"/>
            <a:ext cx="10937474" cy="777875"/>
          </a:xfrm>
        </p:spPr>
        <p:txBody>
          <a:bodyPr/>
          <a:lstStyle/>
          <a:p>
            <a:pPr eaLnBrk="1" hangingPunct="1"/>
            <a:r>
              <a:rPr lang="pl-PL" altLang="pl-PL" dirty="0"/>
              <a:t>Marionetki Rzeckiego</a:t>
            </a:r>
          </a:p>
        </p:txBody>
      </p:sp>
      <p:sp>
        <p:nvSpPr>
          <p:cNvPr id="3" name="Symbol zastępczy zawartości 2">
            <a:extLst>
              <a:ext uri="{FF2B5EF4-FFF2-40B4-BE49-F238E27FC236}">
                <a16:creationId xmlns:a16="http://schemas.microsoft.com/office/drawing/2014/main" id="{1B5E7493-81CD-4488-E8EC-1E199746BDA4}"/>
              </a:ext>
            </a:extLst>
          </p:cNvPr>
          <p:cNvSpPr>
            <a:spLocks noGrp="1"/>
          </p:cNvSpPr>
          <p:nvPr>
            <p:ph idx="1"/>
          </p:nvPr>
        </p:nvSpPr>
        <p:spPr>
          <a:xfrm>
            <a:off x="0" y="819403"/>
            <a:ext cx="10937475" cy="5772683"/>
          </a:xfrm>
        </p:spPr>
        <p:txBody>
          <a:bodyPr rtlCol="0">
            <a:normAutofit fontScale="62500" lnSpcReduction="20000"/>
          </a:bodyPr>
          <a:lstStyle/>
          <a:p>
            <a:pPr lvl="1" algn="just">
              <a:buNone/>
              <a:defRPr/>
            </a:pPr>
            <a:r>
              <a:rPr lang="pl-PL" sz="3400" dirty="0"/>
              <a:t>	</a:t>
            </a:r>
          </a:p>
          <a:p>
            <a:pPr lvl="1" algn="just">
              <a:buNone/>
              <a:defRPr/>
            </a:pPr>
            <a:r>
              <a:rPr lang="pl-PL" sz="3400" dirty="0"/>
              <a:t>	„Niekiedy, podczas tych samotnych zajęć, w starym subiekcie budziło się dziecko. Wydobywał wtedy i ustawiał na stole wszystkie mechaniczne cacka. Był tam niedźwiedź wdrapujący się na słup, był piejący kogut, mysz, która biegała, pociąg, który toczył się po szynach, cyrkowy pajac, który cwałował na koniu, dźwigając drugiego pajaca, i kilka par, które tańczyły walca przy dźwiękach niewyraźnej muzyki. Wszystkie te figury pan Ignacy nakręcał i jednocześnie puszczał w ruch. A gdy kogut zaczął piać łopocząc sztywnymi skrzydłami, gdy tańczyły martwe pary, co chwilę potykając się i zatrzymując, gdy ołowiani pasażerowie pociągu, jadącego bez celu, zaczęli przypatrywać mu się ze zdziwieniem i gdy cały ten świat </a:t>
            </a:r>
            <a:r>
              <a:rPr lang="pl-PL" sz="3400" b="1" dirty="0"/>
              <a:t>lalek, </a:t>
            </a:r>
            <a:r>
              <a:rPr lang="pl-PL" sz="3400" dirty="0"/>
              <a:t>przy drgającym świetle gazu, nabrał jakiegoś fantastycznego życia, stary subiekt podparłszy się łokciami śmiał się cicho i mruczał:</a:t>
            </a:r>
          </a:p>
          <a:p>
            <a:pPr lvl="1" algn="just">
              <a:buNone/>
              <a:defRPr/>
            </a:pPr>
            <a:r>
              <a:rPr lang="pl-PL" sz="3400" dirty="0"/>
              <a:t>      - Hi! hi! hi! dokąd wy jedziecie, podróżni?... Dlaczego narażasz kark, akrobato?... Co wam po uściskach, tancerze?... Wykręcą się sprężyny i pójdziecie na powrót do szafy. Głupstwo, wszystko głupstwo!.. a wam, gdybyście myśleli, mogłoby się zdawać, że to jest coś wielkiego!...</a:t>
            </a:r>
          </a:p>
          <a:p>
            <a:pPr lvl="1" algn="just">
              <a:buNone/>
              <a:defRPr/>
            </a:pPr>
            <a:r>
              <a:rPr lang="pl-PL" sz="3400" dirty="0"/>
              <a:t>	Po takich i tym podobnych monologach szybko składał zabawki i rozdrażniony chodził go pustym sklepie, a za nim jego brudny pies.</a:t>
            </a:r>
          </a:p>
          <a:p>
            <a:pPr algn="just">
              <a:buNone/>
              <a:defRPr/>
            </a:pPr>
            <a:r>
              <a:rPr lang="pl-PL" sz="3400" dirty="0"/>
              <a:t>		"Głupstwo handel... głupstwo polityka... głupstwo podróż do Turcji... głupstwo całe życie, którego początku nie pamiętamy, a końca nie znamy... Gdzież prawda? "</a:t>
            </a:r>
          </a:p>
          <a:p>
            <a:pPr>
              <a:defRPr/>
            </a:pPr>
            <a:endParaRPr lang="pl-PL" sz="2900" dirty="0"/>
          </a:p>
        </p:txBody>
      </p:sp>
      <p:pic>
        <p:nvPicPr>
          <p:cNvPr id="4" name="Obraz 3">
            <a:extLst>
              <a:ext uri="{FF2B5EF4-FFF2-40B4-BE49-F238E27FC236}">
                <a16:creationId xmlns:a16="http://schemas.microsoft.com/office/drawing/2014/main" id="{05AFF47F-2343-5F69-E166-310EA9289F25}"/>
              </a:ext>
            </a:extLst>
          </p:cNvPr>
          <p:cNvPicPr>
            <a:picLocks noChangeAspect="1"/>
          </p:cNvPicPr>
          <p:nvPr/>
        </p:nvPicPr>
        <p:blipFill>
          <a:blip r:embed="rId2"/>
          <a:stretch>
            <a:fillRect/>
          </a:stretch>
        </p:blipFill>
        <p:spPr>
          <a:xfrm>
            <a:off x="11120438" y="0"/>
            <a:ext cx="1071562" cy="6858000"/>
          </a:xfrm>
          <a:prstGeom prst="rect">
            <a:avLst/>
          </a:prstGeom>
        </p:spPr>
      </p:pic>
    </p:spTree>
  </p:cSld>
  <p:clrMapOvr>
    <a:masterClrMapping/>
  </p:clrMapOvr>
</p:sld>
</file>

<file path=ppt/theme/theme1.xml><?xml version="1.0" encoding="utf-8"?>
<a:theme xmlns:a="http://schemas.openxmlformats.org/drawingml/2006/main" name="Powrót do szkoły">
  <a:themeElements>
    <a:clrScheme name="TM00001082">
      <a:dk1>
        <a:srgbClr val="000000"/>
      </a:dk1>
      <a:lt1>
        <a:srgbClr val="FFFFFF"/>
      </a:lt1>
      <a:dk2>
        <a:srgbClr val="404040"/>
      </a:dk2>
      <a:lt2>
        <a:srgbClr val="D8D6D6"/>
      </a:lt2>
      <a:accent1>
        <a:srgbClr val="B068FF"/>
      </a:accent1>
      <a:accent2>
        <a:srgbClr val="FDD806"/>
      </a:accent2>
      <a:accent3>
        <a:srgbClr val="38A977"/>
      </a:accent3>
      <a:accent4>
        <a:srgbClr val="FF493E"/>
      </a:accent4>
      <a:accent5>
        <a:srgbClr val="8FB5D9"/>
      </a:accent5>
      <a:accent6>
        <a:srgbClr val="00C1AF"/>
      </a:accent6>
      <a:hlink>
        <a:srgbClr val="EB7F23"/>
      </a:hlink>
      <a:folHlink>
        <a:srgbClr val="404040"/>
      </a:folHlink>
    </a:clrScheme>
    <a:fontScheme name="Custom 18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00001082_win32_LW_V5" id="{68224F35-5816-41A8-A35F-B0F69FCC33E2}" vid="{A5D116A5-6168-491E-BE29-8BDF072797AE}"/>
    </a:ext>
  </a:extLst>
</a:theme>
</file>

<file path=ppt/theme/theme2.xml><?xml version="1.0" encoding="utf-8"?>
<a:theme xmlns:a="http://schemas.openxmlformats.org/drawingml/2006/main" name="Motyw pakietu Offic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Motyw pakietu Offic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cec4ef9a-5f0a-4d4a-b38b-1519d8fd3be0" xsi:nil="true"/>
    <_activity xmlns="cec4ef9a-5f0a-4d4a-b38b-1519d8fd3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038BD6DCA67248B7D89E2CA99D3C42" ma:contentTypeVersion="15" ma:contentTypeDescription="Create a new document." ma:contentTypeScope="" ma:versionID="89e0301c22f5ddfd8e732f08b3ac73aa">
  <xsd:schema xmlns:xsd="http://www.w3.org/2001/XMLSchema" xmlns:xs="http://www.w3.org/2001/XMLSchema" xmlns:p="http://schemas.microsoft.com/office/2006/metadata/properties" xmlns:ns3="cec4ef9a-5f0a-4d4a-b38b-1519d8fd3be0" xmlns:ns4="fef5e561-24d2-4c0e-becb-e5f78112c7c1" targetNamespace="http://schemas.microsoft.com/office/2006/metadata/properties" ma:root="true" ma:fieldsID="3d2a2e71130107d17c7566d57f95d836" ns3:_="" ns4:_="">
    <xsd:import namespace="cec4ef9a-5f0a-4d4a-b38b-1519d8fd3be0"/>
    <xsd:import namespace="fef5e561-24d2-4c0e-becb-e5f78112c7c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element ref="ns3:MediaServiceObjectDetectorVersion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c4ef9a-5f0a-4d4a-b38b-1519d8fd3be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f5e561-24d2-4c0e-becb-e5f78112c7c1"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F5AFAE-B80F-42D3-94B4-729362BC1BCB}">
  <ds:schemaRefs>
    <ds:schemaRef ds:uri="http://www.w3.org/XML/1998/namespace"/>
    <ds:schemaRef ds:uri="http://schemas.microsoft.com/office/2006/metadata/properties"/>
    <ds:schemaRef ds:uri="http://purl.org/dc/terms/"/>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fef5e561-24d2-4c0e-becb-e5f78112c7c1"/>
    <ds:schemaRef ds:uri="cec4ef9a-5f0a-4d4a-b38b-1519d8fd3be0"/>
    <ds:schemaRef ds:uri="http://purl.org/dc/elements/1.1/"/>
  </ds:schemaRefs>
</ds:datastoreItem>
</file>

<file path=customXml/itemProps2.xml><?xml version="1.0" encoding="utf-8"?>
<ds:datastoreItem xmlns:ds="http://schemas.openxmlformats.org/officeDocument/2006/customXml" ds:itemID="{6C9B7F39-A8CE-4CDE-9261-17F9FF5A19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c4ef9a-5f0a-4d4a-b38b-1519d8fd3be0"/>
    <ds:schemaRef ds:uri="fef5e561-24d2-4c0e-becb-e5f78112c7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C9A7CA-BEC5-41E5-AAE1-C9D7FC518E00}">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Prezentacja budżetu na nowy rok szkolny</Template>
  <TotalTime>352</TotalTime>
  <Words>5235</Words>
  <Application>Microsoft Office PowerPoint</Application>
  <PresentationFormat>Panoramiczny</PresentationFormat>
  <Paragraphs>296</Paragraphs>
  <Slides>55</Slides>
  <Notes>0</Notes>
  <HiddenSlides>0</HiddenSlides>
  <MMClips>0</MMClips>
  <ScaleCrop>false</ScaleCrop>
  <HeadingPairs>
    <vt:vector size="6" baseType="variant">
      <vt:variant>
        <vt:lpstr>Używane czcionki</vt:lpstr>
      </vt:variant>
      <vt:variant>
        <vt:i4>11</vt:i4>
      </vt:variant>
      <vt:variant>
        <vt:lpstr>Motyw</vt:lpstr>
      </vt:variant>
      <vt:variant>
        <vt:i4>1</vt:i4>
      </vt:variant>
      <vt:variant>
        <vt:lpstr>Tytuły slajdów</vt:lpstr>
      </vt:variant>
      <vt:variant>
        <vt:i4>55</vt:i4>
      </vt:variant>
    </vt:vector>
  </HeadingPairs>
  <TitlesOfParts>
    <vt:vector size="67" baseType="lpstr">
      <vt:lpstr>Arial</vt:lpstr>
      <vt:lpstr>Avenir Next LT Pro Light</vt:lpstr>
      <vt:lpstr>Baskerville Old Face</vt:lpstr>
      <vt:lpstr>Bernard MT Condensed</vt:lpstr>
      <vt:lpstr>Calibri</vt:lpstr>
      <vt:lpstr>Cambria</vt:lpstr>
      <vt:lpstr>Helvetica Neue</vt:lpstr>
      <vt:lpstr>Imprint MT Shadow</vt:lpstr>
      <vt:lpstr>Times New Roman</vt:lpstr>
      <vt:lpstr>Wingdings</vt:lpstr>
      <vt:lpstr>Wingdings 2</vt:lpstr>
      <vt:lpstr>Powrót do szkoły</vt:lpstr>
      <vt:lpstr>Znaczenie tytułu powieści „Lalka” – topos theatrum mundi i vanitas</vt:lpstr>
      <vt:lpstr>O czym porozmawiamy? 1. Czas i okoliczności powstania utworu. Struktura powieści. Problematyka 2. Lalka - powieść o zmieniającej się rzeczywistości  3. Kim jest Stanisław Wokulski? 4. Miłość w czasach ekonomii 5. Żądza pieniądza 6. Na linii Warszawa – Paryż 7. Koniec idealistów</vt:lpstr>
      <vt:lpstr>Info</vt:lpstr>
      <vt:lpstr>Tytuł</vt:lpstr>
      <vt:lpstr>Tytuł – możliwości interpretacyjne</vt:lpstr>
      <vt:lpstr>Theatrum mundi</vt:lpstr>
      <vt:lpstr>lalka –arystokratyczna panna </vt:lpstr>
      <vt:lpstr>motyw lalki w Zasławku </vt:lpstr>
      <vt:lpstr>Marionetki Rzeckiego</vt:lpstr>
      <vt:lpstr>Prezentacja programu PowerPoint</vt:lpstr>
      <vt:lpstr>Prezentacja programu PowerPoint</vt:lpstr>
      <vt:lpstr>TOM II rozdz. XVI s. 607. </vt:lpstr>
      <vt:lpstr>Trzy pokolenia, czyli o genezie  </vt:lpstr>
      <vt:lpstr>Ale także o:</vt:lpstr>
      <vt:lpstr>Problematyka</vt:lpstr>
      <vt:lpstr>Narracja</vt:lpstr>
      <vt:lpstr>Informacje (struktura)</vt:lpstr>
      <vt:lpstr>Trzy pokolenia idealistów</vt:lpstr>
      <vt:lpstr>2. Epoka przejściowa, łączy idee romantyków i pozytywistów: Wokulski </vt:lpstr>
      <vt:lpstr>3. Pozytywiści</vt:lpstr>
      <vt:lpstr>2 </vt:lpstr>
      <vt:lpstr>Stanisław Wokulski – „człowiek epoki przejściowej”  - zawieszony między romantyzmem a pozytywizmem;  feudalizmem a kapitalizmem</vt:lpstr>
      <vt:lpstr>Kariera finansowa</vt:lpstr>
      <vt:lpstr>Człowiek idei</vt:lpstr>
      <vt:lpstr>Prezentacja programu PowerPoint</vt:lpstr>
      <vt:lpstr>Optyka arystokratki I. Ł. – zarzut prześladowania ojca</vt:lpstr>
      <vt:lpstr>Nadzieja na wspólne życie</vt:lpstr>
      <vt:lpstr>Zerwanie z Łęcką: „Straciłem wszystko … oprócz majątku”</vt:lpstr>
      <vt:lpstr>3</vt:lpstr>
      <vt:lpstr>Obraz Warszawy i polskiego społeczeństwa w „Lalce” B. Prusa</vt:lpstr>
      <vt:lpstr>Ale najpierw… miasto!</vt:lpstr>
      <vt:lpstr>Prezentacja programu PowerPoint</vt:lpstr>
      <vt:lpstr>CZAS FABUŁY</vt:lpstr>
      <vt:lpstr>Miejsca</vt:lpstr>
      <vt:lpstr>Zacytuj opis wybranego miejsca w Warszawie</vt:lpstr>
      <vt:lpstr>Społeczeństwo - arystokraci</vt:lpstr>
      <vt:lpstr>Do tej grupy możemy zaliczyć m.in. takie postaci: </vt:lpstr>
      <vt:lpstr>Szlachta ziemiańska </vt:lpstr>
      <vt:lpstr>Mieszczaństwo </vt:lpstr>
      <vt:lpstr>Lud </vt:lpstr>
      <vt:lpstr>Ignacy Rzecki</vt:lpstr>
      <vt:lpstr>Wychowanie</vt:lpstr>
      <vt:lpstr>Życie</vt:lpstr>
      <vt:lpstr>Wygląd</vt:lpstr>
      <vt:lpstr>Dzień</vt:lpstr>
      <vt:lpstr>Cechy</vt:lpstr>
      <vt:lpstr>Lata 80. XIX w.</vt:lpstr>
      <vt:lpstr>Dojrzały realizm </vt:lpstr>
      <vt:lpstr>Powieść dojrzałego realizmu</vt:lpstr>
      <vt:lpstr>Powieść o miłości</vt:lpstr>
      <vt:lpstr> To powieść o straconych złudzeniach? </vt:lpstr>
      <vt:lpstr>Powieść dojrzałego realizmu - wymogi</vt:lpstr>
      <vt:lpstr>Dojrzały realizm w Lalce </vt:lpstr>
      <vt:lpstr>Dojrzały realizm w Lalce </vt:lpstr>
      <vt:lpstr>Dojrzały realizm w Lalce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Izabela Drężek</dc:creator>
  <cp:lastModifiedBy>Izabela Drężek</cp:lastModifiedBy>
  <cp:revision>8</cp:revision>
  <dcterms:created xsi:type="dcterms:W3CDTF">2025-05-22T06:42:36Z</dcterms:created>
  <dcterms:modified xsi:type="dcterms:W3CDTF">2025-06-02T10:17:45Z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0x01010062038BD6DCA67248B7D89E2CA99D3C42</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MediaServiceImageTags">
    <vt:lpwstr/>
  </property>
</Properties>
</file>