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handoutMasterIdLst>
    <p:handoutMasterId r:id="rId47"/>
  </p:handoutMasterIdLst>
  <p:sldIdLst>
    <p:sldId id="270" r:id="rId2"/>
    <p:sldId id="290" r:id="rId3"/>
    <p:sldId id="314" r:id="rId4"/>
    <p:sldId id="279" r:id="rId5"/>
    <p:sldId id="280" r:id="rId6"/>
    <p:sldId id="281" r:id="rId7"/>
    <p:sldId id="259" r:id="rId8"/>
    <p:sldId id="268" r:id="rId9"/>
    <p:sldId id="269" r:id="rId10"/>
    <p:sldId id="271" r:id="rId11"/>
    <p:sldId id="283" r:id="rId12"/>
    <p:sldId id="284" r:id="rId13"/>
    <p:sldId id="315" r:id="rId14"/>
    <p:sldId id="282" r:id="rId15"/>
    <p:sldId id="285" r:id="rId16"/>
    <p:sldId id="291" r:id="rId17"/>
    <p:sldId id="292" r:id="rId18"/>
    <p:sldId id="286" r:id="rId19"/>
    <p:sldId id="287" r:id="rId20"/>
    <p:sldId id="288" r:id="rId21"/>
    <p:sldId id="289" r:id="rId22"/>
    <p:sldId id="293" r:id="rId23"/>
    <p:sldId id="302" r:id="rId24"/>
    <p:sldId id="295" r:id="rId25"/>
    <p:sldId id="294" r:id="rId26"/>
    <p:sldId id="296" r:id="rId27"/>
    <p:sldId id="297" r:id="rId28"/>
    <p:sldId id="298" r:id="rId29"/>
    <p:sldId id="306" r:id="rId30"/>
    <p:sldId id="307" r:id="rId31"/>
    <p:sldId id="317" r:id="rId32"/>
    <p:sldId id="308" r:id="rId33"/>
    <p:sldId id="309" r:id="rId34"/>
    <p:sldId id="310" r:id="rId35"/>
    <p:sldId id="311" r:id="rId36"/>
    <p:sldId id="299" r:id="rId37"/>
    <p:sldId id="303" r:id="rId38"/>
    <p:sldId id="304" r:id="rId39"/>
    <p:sldId id="305" r:id="rId40"/>
    <p:sldId id="300" r:id="rId41"/>
    <p:sldId id="301" r:id="rId42"/>
    <p:sldId id="312" r:id="rId43"/>
    <p:sldId id="313" r:id="rId44"/>
    <p:sldId id="316" r:id="rId45"/>
  </p:sldIdLst>
  <p:sldSz cx="12192000" cy="6858000"/>
  <p:notesSz cx="6858000" cy="9144000"/>
  <p:defaultTextStyle>
    <a:defPPr rtl="0">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notesViewPr>
    <p:cSldViewPr snapToGrid="0">
      <p:cViewPr varScale="1">
        <p:scale>
          <a:sx n="90" d="100"/>
          <a:sy n="90" d="100"/>
        </p:scale>
        <p:origin x="3024"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agłówek — symbol zastępczy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l-PL" dirty="0"/>
          </a:p>
        </p:txBody>
      </p:sp>
      <p:sp>
        <p:nvSpPr>
          <p:cNvPr id="3" name="Data — symbol zastępczy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6275CE1C-0961-4DA0-BA62-ED5602942B8B}" type="datetime1">
              <a:rPr lang="pl-PL" smtClean="0"/>
              <a:t>27.02.2026</a:t>
            </a:fld>
            <a:endParaRPr lang="pl-PL" dirty="0"/>
          </a:p>
        </p:txBody>
      </p:sp>
      <p:sp>
        <p:nvSpPr>
          <p:cNvPr id="4" name="Stopka — symbol zastępczy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l-PL" dirty="0"/>
          </a:p>
        </p:txBody>
      </p:sp>
      <p:sp>
        <p:nvSpPr>
          <p:cNvPr id="5" name="Numer slajdu — symbol zastępczy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3A5BAD6D-9C3B-46AE-9ED7-53C2ADD3C885}" type="slidenum">
              <a:rPr lang="pl-PL" smtClean="0"/>
              <a:t>‹#›</a:t>
            </a:fld>
            <a:endParaRPr lang="pl-PL" dirty="0"/>
          </a:p>
        </p:txBody>
      </p:sp>
    </p:spTree>
    <p:extLst>
      <p:ext uri="{BB962C8B-B14F-4D97-AF65-F5344CB8AC3E}">
        <p14:creationId xmlns:p14="http://schemas.microsoft.com/office/powerpoint/2010/main" val="40114199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agłówek — symbol zastępczy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l-PL" noProof="0" dirty="0"/>
          </a:p>
        </p:txBody>
      </p:sp>
      <p:sp>
        <p:nvSpPr>
          <p:cNvPr id="3" name="Data — symbol zastępcz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279DA5-D15F-48DB-AE72-A1C00A62DF0F}" type="datetime1">
              <a:rPr lang="pl-PL" smtClean="0"/>
              <a:pPr/>
              <a:t>27.02.2026</a:t>
            </a:fld>
            <a:endParaRPr lang="pl-PL" dirty="0"/>
          </a:p>
        </p:txBody>
      </p:sp>
      <p:sp>
        <p:nvSpPr>
          <p:cNvPr id="4" name="Obraz slajdu — symbol zastępcz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pl-PL" noProof="0" dirty="0"/>
          </a:p>
        </p:txBody>
      </p:sp>
      <p:sp>
        <p:nvSpPr>
          <p:cNvPr id="5" name="Notatki — symbol zastępcz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pl-PL" noProof="0" dirty="0"/>
              <a:t>Kliknij, aby edytować style wzorców tekstu</a:t>
            </a:r>
          </a:p>
          <a:p>
            <a:pPr lvl="1" rtl="0"/>
            <a:r>
              <a:rPr lang="pl-PL" noProof="0" dirty="0"/>
              <a:t>Drugi poziom</a:t>
            </a:r>
          </a:p>
          <a:p>
            <a:pPr lvl="2" rtl="0"/>
            <a:r>
              <a:rPr lang="pl-PL" noProof="0" dirty="0"/>
              <a:t>Trzeci poziom</a:t>
            </a:r>
          </a:p>
          <a:p>
            <a:pPr lvl="3" rtl="0"/>
            <a:r>
              <a:rPr lang="pl-PL" noProof="0" dirty="0"/>
              <a:t>Czwarty poziom</a:t>
            </a:r>
          </a:p>
          <a:p>
            <a:pPr lvl="4" rtl="0"/>
            <a:r>
              <a:rPr lang="pl-PL" noProof="0" dirty="0"/>
              <a:t>Piąty poziom</a:t>
            </a:r>
          </a:p>
        </p:txBody>
      </p:sp>
      <p:sp>
        <p:nvSpPr>
          <p:cNvPr id="6" name="Stopka — symbol zastępczy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l-PL" noProof="0" dirty="0"/>
          </a:p>
        </p:txBody>
      </p:sp>
      <p:sp>
        <p:nvSpPr>
          <p:cNvPr id="7" name="Numer slajdu — symbol zastępcz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86C1AB1-D682-4F2C-8579-D9DF0DCC073A}" type="slidenum">
              <a:rPr lang="pl-PL" noProof="0" smtClean="0"/>
              <a:t>‹#›</a:t>
            </a:fld>
            <a:endParaRPr lang="pl-PL" noProof="0" dirty="0"/>
          </a:p>
        </p:txBody>
      </p:sp>
    </p:spTree>
    <p:extLst>
      <p:ext uri="{BB962C8B-B14F-4D97-AF65-F5344CB8AC3E}">
        <p14:creationId xmlns:p14="http://schemas.microsoft.com/office/powerpoint/2010/main" val="2410758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10"/>
          </p:nvPr>
        </p:nvSpPr>
        <p:spPr/>
        <p:txBody>
          <a:bodyPr rtlCol="0"/>
          <a:lstStyle/>
          <a:p>
            <a:pPr rtl="0"/>
            <a:fld id="{E86C1AB1-D682-4F2C-8579-D9DF0DCC073A}" type="slidenum">
              <a:rPr lang="pl-PL" smtClean="0"/>
              <a:t>1</a:t>
            </a:fld>
            <a:endParaRPr lang="pl-PL" dirty="0"/>
          </a:p>
        </p:txBody>
      </p:sp>
    </p:spTree>
    <p:extLst>
      <p:ext uri="{BB962C8B-B14F-4D97-AF65-F5344CB8AC3E}">
        <p14:creationId xmlns:p14="http://schemas.microsoft.com/office/powerpoint/2010/main" val="2213727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E86C1AB1-D682-4F2C-8579-D9DF0DCC073A}" type="slidenum">
              <a:rPr lang="pl-PL" smtClean="0"/>
              <a:t>7</a:t>
            </a:fld>
            <a:endParaRPr lang="pl-PL" dirty="0"/>
          </a:p>
        </p:txBody>
      </p:sp>
    </p:spTree>
    <p:extLst>
      <p:ext uri="{BB962C8B-B14F-4D97-AF65-F5344CB8AC3E}">
        <p14:creationId xmlns:p14="http://schemas.microsoft.com/office/powerpoint/2010/main" val="4255830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E86C1AB1-D682-4F2C-8579-D9DF0DCC073A}" type="slidenum">
              <a:rPr lang="pl-PL" smtClean="0"/>
              <a:t>8</a:t>
            </a:fld>
            <a:endParaRPr lang="pl-PL" dirty="0"/>
          </a:p>
        </p:txBody>
      </p:sp>
    </p:spTree>
    <p:extLst>
      <p:ext uri="{BB962C8B-B14F-4D97-AF65-F5344CB8AC3E}">
        <p14:creationId xmlns:p14="http://schemas.microsoft.com/office/powerpoint/2010/main" val="1193897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E86C1AB1-D682-4F2C-8579-D9DF0DCC073A}" type="slidenum">
              <a:rPr lang="pl-PL" smtClean="0"/>
              <a:t>9</a:t>
            </a:fld>
            <a:endParaRPr lang="pl-PL" dirty="0"/>
          </a:p>
        </p:txBody>
      </p:sp>
    </p:spTree>
    <p:extLst>
      <p:ext uri="{BB962C8B-B14F-4D97-AF65-F5344CB8AC3E}">
        <p14:creationId xmlns:p14="http://schemas.microsoft.com/office/powerpoint/2010/main" val="3719776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E86C1AB1-D682-4F2C-8579-D9DF0DCC073A}" type="slidenum">
              <a:rPr lang="pl-PL" smtClean="0"/>
              <a:t>10</a:t>
            </a:fld>
            <a:endParaRPr lang="pl-PL" dirty="0"/>
          </a:p>
        </p:txBody>
      </p:sp>
    </p:spTree>
    <p:extLst>
      <p:ext uri="{BB962C8B-B14F-4D97-AF65-F5344CB8AC3E}">
        <p14:creationId xmlns:p14="http://schemas.microsoft.com/office/powerpoint/2010/main" val="3929260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pPr rtl="0"/>
            <a:fld id="{E86C1AB1-D682-4F2C-8579-D9DF0DCC073A}" type="slidenum">
              <a:rPr lang="pl-PL" noProof="0" smtClean="0"/>
              <a:t>11</a:t>
            </a:fld>
            <a:endParaRPr lang="pl-PL" noProof="0" dirty="0"/>
          </a:p>
        </p:txBody>
      </p:sp>
    </p:spTree>
    <p:extLst>
      <p:ext uri="{BB962C8B-B14F-4D97-AF65-F5344CB8AC3E}">
        <p14:creationId xmlns:p14="http://schemas.microsoft.com/office/powerpoint/2010/main" val="13479343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pPr rtl="0"/>
            <a:fld id="{E86C1AB1-D682-4F2C-8579-D9DF0DCC073A}" type="slidenum">
              <a:rPr lang="pl-PL" noProof="0" smtClean="0"/>
              <a:t>16</a:t>
            </a:fld>
            <a:endParaRPr lang="pl-PL" noProof="0" dirty="0"/>
          </a:p>
        </p:txBody>
      </p:sp>
    </p:spTree>
    <p:extLst>
      <p:ext uri="{BB962C8B-B14F-4D97-AF65-F5344CB8AC3E}">
        <p14:creationId xmlns:p14="http://schemas.microsoft.com/office/powerpoint/2010/main" val="28865474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pPr rtl="0"/>
            <a:fld id="{E86C1AB1-D682-4F2C-8579-D9DF0DCC073A}" type="slidenum">
              <a:rPr lang="pl-PL" noProof="0" smtClean="0"/>
              <a:t>35</a:t>
            </a:fld>
            <a:endParaRPr lang="pl-PL" noProof="0" dirty="0"/>
          </a:p>
        </p:txBody>
      </p:sp>
    </p:spTree>
    <p:extLst>
      <p:ext uri="{BB962C8B-B14F-4D97-AF65-F5344CB8AC3E}">
        <p14:creationId xmlns:p14="http://schemas.microsoft.com/office/powerpoint/2010/main" val="1415361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pPr rtl="0"/>
            <a:fld id="{E86C1AB1-D682-4F2C-8579-D9DF0DCC073A}" type="slidenum">
              <a:rPr lang="pl-PL" noProof="0" smtClean="0"/>
              <a:t>43</a:t>
            </a:fld>
            <a:endParaRPr lang="pl-PL" noProof="0" dirty="0"/>
          </a:p>
        </p:txBody>
      </p:sp>
    </p:spTree>
    <p:extLst>
      <p:ext uri="{BB962C8B-B14F-4D97-AF65-F5344CB8AC3E}">
        <p14:creationId xmlns:p14="http://schemas.microsoft.com/office/powerpoint/2010/main" val="20166028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Prostokąt 6"/>
          <p:cNvSpPr/>
          <p:nvPr/>
        </p:nvSpPr>
        <p:spPr bwMode="ltGray">
          <a:xfrm>
            <a:off x="2513012" y="1371600"/>
            <a:ext cx="7162800" cy="4114800"/>
          </a:xfrm>
          <a:prstGeom prst="rect">
            <a:avLst/>
          </a:prstGeom>
          <a:gradFill>
            <a:gsLst>
              <a:gs pos="417">
                <a:schemeClr val="bg2">
                  <a:lumMod val="35000"/>
                  <a:lumOff val="65000"/>
                </a:schemeClr>
              </a:gs>
              <a:gs pos="100000">
                <a:schemeClr val="bg2"/>
              </a:gs>
            </a:gsLst>
            <a:lin ang="5400000" scaled="0"/>
          </a:gra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2" name="Tytuł 1"/>
          <p:cNvSpPr>
            <a:spLocks noGrp="1"/>
          </p:cNvSpPr>
          <p:nvPr>
            <p:ph type="ctrTitle"/>
          </p:nvPr>
        </p:nvSpPr>
        <p:spPr>
          <a:xfrm>
            <a:off x="2804160" y="1557867"/>
            <a:ext cx="6583680" cy="2560320"/>
          </a:xfrm>
        </p:spPr>
        <p:txBody>
          <a:bodyPr rtlCol="0" anchor="b">
            <a:normAutofit/>
          </a:bodyPr>
          <a:lstStyle>
            <a:lvl1pPr algn="ctr">
              <a:lnSpc>
                <a:spcPct val="80000"/>
              </a:lnSpc>
              <a:defRPr sz="6600"/>
            </a:lvl1pPr>
          </a:lstStyle>
          <a:p>
            <a:pPr rtl="0"/>
            <a:r>
              <a:rPr lang="pl-PL" noProof="0"/>
              <a:t>Kliknij, aby edytować styl</a:t>
            </a:r>
            <a:endParaRPr lang="pl-PL" noProof="0" dirty="0"/>
          </a:p>
        </p:txBody>
      </p:sp>
      <p:sp>
        <p:nvSpPr>
          <p:cNvPr id="3" name="Podtytuł 2"/>
          <p:cNvSpPr>
            <a:spLocks noGrp="1"/>
          </p:cNvSpPr>
          <p:nvPr>
            <p:ph type="subTitle" idx="1"/>
          </p:nvPr>
        </p:nvSpPr>
        <p:spPr>
          <a:xfrm>
            <a:off x="2804160" y="4185919"/>
            <a:ext cx="6583680" cy="1097278"/>
          </a:xfrm>
        </p:spPr>
        <p:txBody>
          <a:bodyPr rtlCol="0">
            <a:normAutofit/>
          </a:bodyPr>
          <a:lstStyle>
            <a:lvl1pPr marL="0" indent="0" algn="ctr">
              <a:spcBef>
                <a:spcPts val="120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pl-PL" noProof="0"/>
              <a:t>Kliknij, aby edytować styl wzorca podtytułu</a:t>
            </a:r>
            <a:endParaRPr lang="pl-PL" noProof="0" dirty="0"/>
          </a:p>
        </p:txBody>
      </p:sp>
    </p:spTree>
    <p:extLst>
      <p:ext uri="{BB962C8B-B14F-4D97-AF65-F5344CB8AC3E}">
        <p14:creationId xmlns:p14="http://schemas.microsoft.com/office/powerpoint/2010/main" val="2468490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7" name="Prostokąt 6"/>
          <p:cNvSpPr/>
          <p:nvPr/>
        </p:nvSpPr>
        <p:spPr bwMode="ltGray">
          <a:xfrm>
            <a:off x="-1" y="457200"/>
            <a:ext cx="12188826" cy="1270000"/>
          </a:xfrm>
          <a:prstGeom prst="rect">
            <a:avLst/>
          </a:prstGeom>
          <a:gradFill>
            <a:gsLst>
              <a:gs pos="417">
                <a:schemeClr val="bg2">
                  <a:lumMod val="20000"/>
                  <a:lumOff val="80000"/>
                </a:schemeClr>
              </a:gs>
              <a:gs pos="100000">
                <a:schemeClr val="bg2"/>
              </a:gs>
            </a:gsLst>
            <a:lin ang="5400000" scaled="0"/>
          </a:gradFill>
          <a:ln w="152400">
            <a:noFill/>
            <a:miter lim="800000"/>
          </a:ln>
          <a:scene3d>
            <a:camera prst="orthographicFront"/>
            <a:lightRig rig="threePt" dir="t"/>
          </a:scene3d>
          <a:sp3d>
            <a:contourClr>
              <a:srgbClr val="B0BCB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8" name="Prostokąt 7"/>
          <p:cNvSpPr/>
          <p:nvPr/>
        </p:nvSpPr>
        <p:spPr bwMode="ltGray">
          <a:xfrm>
            <a:off x="0" y="1697736"/>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9" name="Prostokąt 8"/>
          <p:cNvSpPr/>
          <p:nvPr/>
        </p:nvSpPr>
        <p:spPr bwMode="ltGray">
          <a:xfrm>
            <a:off x="0" y="457200"/>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2" name="Tytuł 1"/>
          <p:cNvSpPr>
            <a:spLocks noGrp="1"/>
          </p:cNvSpPr>
          <p:nvPr>
            <p:ph type="title"/>
          </p:nvPr>
        </p:nvSpPr>
        <p:spPr/>
        <p:txBody>
          <a:bodyPr rtlCol="0"/>
          <a:lstStyle/>
          <a:p>
            <a:pPr rtl="0"/>
            <a:r>
              <a:rPr lang="pl-PL" noProof="0"/>
              <a:t>Kliknij, aby edytować styl</a:t>
            </a:r>
            <a:endParaRPr lang="pl-PL" noProof="0" dirty="0"/>
          </a:p>
        </p:txBody>
      </p:sp>
      <p:sp>
        <p:nvSpPr>
          <p:cNvPr id="3" name="Zawartość — symbol zastępczy 2"/>
          <p:cNvSpPr>
            <a:spLocks noGrp="1"/>
          </p:cNvSpPr>
          <p:nvPr>
            <p:ph idx="1"/>
          </p:nvPr>
        </p:nvSpPr>
        <p:spPr/>
        <p:txBody>
          <a:bodyPr rtlCol="0"/>
          <a:lstStyle/>
          <a:p>
            <a:pPr lvl="0" rtl="0"/>
            <a:r>
              <a:rPr lang="pl-PL" noProof="0"/>
              <a:t>Kliknij, aby edytować style wzorca tekstu</a:t>
            </a:r>
          </a:p>
          <a:p>
            <a:pPr lvl="1" rtl="0"/>
            <a:r>
              <a:rPr lang="pl-PL" noProof="0"/>
              <a:t>Drugi poziom</a:t>
            </a:r>
          </a:p>
          <a:p>
            <a:pPr lvl="2" rtl="0"/>
            <a:r>
              <a:rPr lang="pl-PL" noProof="0"/>
              <a:t>Trzeci poziom</a:t>
            </a:r>
          </a:p>
          <a:p>
            <a:pPr lvl="3" rtl="0"/>
            <a:r>
              <a:rPr lang="pl-PL" noProof="0"/>
              <a:t>Czwarty poziom</a:t>
            </a:r>
          </a:p>
          <a:p>
            <a:pPr lvl="4" rtl="0"/>
            <a:r>
              <a:rPr lang="pl-PL" noProof="0"/>
              <a:t>Piąty poziom</a:t>
            </a:r>
            <a:endParaRPr lang="pl-PL" noProof="0" dirty="0"/>
          </a:p>
        </p:txBody>
      </p:sp>
      <p:sp>
        <p:nvSpPr>
          <p:cNvPr id="5" name="Stopka — symbol zastępczy 4"/>
          <p:cNvSpPr>
            <a:spLocks noGrp="1"/>
          </p:cNvSpPr>
          <p:nvPr>
            <p:ph type="ftr" sz="quarter" idx="11"/>
          </p:nvPr>
        </p:nvSpPr>
        <p:spPr/>
        <p:txBody>
          <a:bodyPr rtlCol="0"/>
          <a:lstStyle/>
          <a:p>
            <a:pPr rtl="0"/>
            <a:r>
              <a:rPr lang="pl-PL" noProof="0" dirty="0"/>
              <a:t>Dodaj stopkę</a:t>
            </a:r>
          </a:p>
        </p:txBody>
      </p:sp>
      <p:sp>
        <p:nvSpPr>
          <p:cNvPr id="4" name="Data — symbol zastępczy 3"/>
          <p:cNvSpPr>
            <a:spLocks noGrp="1"/>
          </p:cNvSpPr>
          <p:nvPr>
            <p:ph type="dt" sz="half" idx="10"/>
          </p:nvPr>
        </p:nvSpPr>
        <p:spPr/>
        <p:txBody>
          <a:bodyPr rtlCol="0"/>
          <a:lstStyle>
            <a:lvl1pPr>
              <a:defRPr/>
            </a:lvl1pPr>
          </a:lstStyle>
          <a:p>
            <a:fld id="{1A0EEE78-A9B8-4600-8455-21616FD24D8C}" type="datetime1">
              <a:rPr lang="pl-PL" smtClean="0"/>
              <a:pPr/>
              <a:t>27.02.2026</a:t>
            </a:fld>
            <a:endParaRPr lang="pl-PL" dirty="0"/>
          </a:p>
        </p:txBody>
      </p:sp>
      <p:sp>
        <p:nvSpPr>
          <p:cNvPr id="6" name="Numer slajdu — symbol zastępczy 5"/>
          <p:cNvSpPr>
            <a:spLocks noGrp="1"/>
          </p:cNvSpPr>
          <p:nvPr>
            <p:ph type="sldNum" sz="quarter" idx="12"/>
          </p:nvPr>
        </p:nvSpPr>
        <p:spPr/>
        <p:txBody>
          <a:bodyPr rtlCol="0"/>
          <a:lstStyle/>
          <a:p>
            <a:pPr rtl="0"/>
            <a:fld id="{5E3DCFCC-8C7B-4574-91B2-C3342261C6C2}" type="slidenum">
              <a:rPr lang="pl-PL" noProof="0" smtClean="0"/>
              <a:t>‹#›</a:t>
            </a:fld>
            <a:endParaRPr lang="pl-PL" noProof="0" dirty="0"/>
          </a:p>
        </p:txBody>
      </p:sp>
    </p:spTree>
    <p:extLst>
      <p:ext uri="{BB962C8B-B14F-4D97-AF65-F5344CB8AC3E}">
        <p14:creationId xmlns:p14="http://schemas.microsoft.com/office/powerpoint/2010/main" val="3760529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bwMode="gray">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Prostokąt 6"/>
          <p:cNvSpPr/>
          <p:nvPr/>
        </p:nvSpPr>
        <p:spPr bwMode="ltGray">
          <a:xfrm>
            <a:off x="5334000" y="762000"/>
            <a:ext cx="6400800" cy="3340100"/>
          </a:xfrm>
          <a:prstGeom prst="rect">
            <a:avLst/>
          </a:prstGeom>
          <a:gradFill>
            <a:gsLst>
              <a:gs pos="417">
                <a:schemeClr val="bg2">
                  <a:lumMod val="35000"/>
                  <a:lumOff val="65000"/>
                </a:schemeClr>
              </a:gs>
              <a:gs pos="100000">
                <a:schemeClr val="bg2"/>
              </a:gs>
            </a:gsLst>
            <a:lin ang="5400000" scaled="0"/>
          </a:gra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2" name="Tytuł 1"/>
          <p:cNvSpPr>
            <a:spLocks noGrp="1"/>
          </p:cNvSpPr>
          <p:nvPr>
            <p:ph type="title"/>
          </p:nvPr>
        </p:nvSpPr>
        <p:spPr>
          <a:xfrm>
            <a:off x="5654040" y="1016001"/>
            <a:ext cx="5760720" cy="1828800"/>
          </a:xfrm>
        </p:spPr>
        <p:txBody>
          <a:bodyPr rtlCol="0" anchor="b">
            <a:normAutofit/>
          </a:bodyPr>
          <a:lstStyle>
            <a:lvl1pPr algn="ctr">
              <a:lnSpc>
                <a:spcPct val="80000"/>
              </a:lnSpc>
              <a:defRPr sz="5400"/>
            </a:lvl1pPr>
          </a:lstStyle>
          <a:p>
            <a:pPr rtl="0"/>
            <a:r>
              <a:rPr lang="pl-PL" noProof="0"/>
              <a:t>Kliknij, aby edytować styl</a:t>
            </a:r>
            <a:endParaRPr lang="pl-PL" noProof="0" dirty="0"/>
          </a:p>
        </p:txBody>
      </p:sp>
      <p:sp>
        <p:nvSpPr>
          <p:cNvPr id="3" name="Tekst — symbol zastępczy 2"/>
          <p:cNvSpPr>
            <a:spLocks noGrp="1"/>
          </p:cNvSpPr>
          <p:nvPr>
            <p:ph type="body" idx="1"/>
          </p:nvPr>
        </p:nvSpPr>
        <p:spPr>
          <a:xfrm>
            <a:off x="5654040" y="2980267"/>
            <a:ext cx="5760720" cy="914400"/>
          </a:xfrm>
        </p:spPr>
        <p:txBody>
          <a:bodyPr rtlCol="0">
            <a:normAutofit/>
          </a:bodyPr>
          <a:lstStyle>
            <a:lvl1pPr marL="0" indent="0" algn="ctr">
              <a:spcBef>
                <a:spcPts val="120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pl-PL" noProof="0"/>
              <a:t>Kliknij, aby edytować style wzorca tekstu</a:t>
            </a:r>
          </a:p>
        </p:txBody>
      </p:sp>
    </p:spTree>
    <p:extLst>
      <p:ext uri="{BB962C8B-B14F-4D97-AF65-F5344CB8AC3E}">
        <p14:creationId xmlns:p14="http://schemas.microsoft.com/office/powerpoint/2010/main" val="2171674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lato)">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Prostokąt 6"/>
          <p:cNvSpPr/>
          <p:nvPr/>
        </p:nvSpPr>
        <p:spPr bwMode="ltGray">
          <a:xfrm>
            <a:off x="5334000" y="762000"/>
            <a:ext cx="6400800" cy="3340100"/>
          </a:xfrm>
          <a:prstGeom prst="rect">
            <a:avLst/>
          </a:prstGeom>
          <a:gradFill>
            <a:gsLst>
              <a:gs pos="417">
                <a:schemeClr val="bg2">
                  <a:lumMod val="35000"/>
                  <a:lumOff val="65000"/>
                </a:schemeClr>
              </a:gs>
              <a:gs pos="100000">
                <a:schemeClr val="bg2"/>
              </a:gs>
            </a:gsLst>
            <a:lin ang="5400000" scaled="0"/>
          </a:gra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2" name="Tytuł 1"/>
          <p:cNvSpPr>
            <a:spLocks noGrp="1"/>
          </p:cNvSpPr>
          <p:nvPr>
            <p:ph type="title"/>
          </p:nvPr>
        </p:nvSpPr>
        <p:spPr>
          <a:xfrm>
            <a:off x="5654040" y="1016001"/>
            <a:ext cx="5760720" cy="1828800"/>
          </a:xfrm>
        </p:spPr>
        <p:txBody>
          <a:bodyPr rtlCol="0" anchor="b">
            <a:normAutofit/>
          </a:bodyPr>
          <a:lstStyle>
            <a:lvl1pPr algn="ctr">
              <a:lnSpc>
                <a:spcPct val="80000"/>
              </a:lnSpc>
              <a:defRPr sz="5400"/>
            </a:lvl1pPr>
          </a:lstStyle>
          <a:p>
            <a:pPr rtl="0"/>
            <a:r>
              <a:rPr lang="pl-PL" noProof="0"/>
              <a:t>Kliknij, aby edytować styl</a:t>
            </a:r>
            <a:endParaRPr lang="pl-PL" noProof="0" dirty="0"/>
          </a:p>
        </p:txBody>
      </p:sp>
      <p:sp>
        <p:nvSpPr>
          <p:cNvPr id="3" name="Tekst — symbol zastępczy 2"/>
          <p:cNvSpPr>
            <a:spLocks noGrp="1"/>
          </p:cNvSpPr>
          <p:nvPr>
            <p:ph type="body" idx="1"/>
          </p:nvPr>
        </p:nvSpPr>
        <p:spPr>
          <a:xfrm>
            <a:off x="5654040" y="2980267"/>
            <a:ext cx="5760720" cy="914400"/>
          </a:xfrm>
        </p:spPr>
        <p:txBody>
          <a:bodyPr rtlCol="0">
            <a:normAutofit/>
          </a:bodyPr>
          <a:lstStyle>
            <a:lvl1pPr marL="0" indent="0" algn="ctr">
              <a:spcBef>
                <a:spcPts val="120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pl-PL" noProof="0"/>
              <a:t>Kliknij, aby edytować style wzorca tekstu</a:t>
            </a:r>
          </a:p>
        </p:txBody>
      </p:sp>
    </p:spTree>
    <p:extLst>
      <p:ext uri="{BB962C8B-B14F-4D97-AF65-F5344CB8AC3E}">
        <p14:creationId xmlns:p14="http://schemas.microsoft.com/office/powerpoint/2010/main" val="1292129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jesień)">
    <p:bg bwMode="gray">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Prostokąt 6"/>
          <p:cNvSpPr/>
          <p:nvPr/>
        </p:nvSpPr>
        <p:spPr bwMode="ltGray">
          <a:xfrm>
            <a:off x="5334000" y="762000"/>
            <a:ext cx="6400800" cy="3340100"/>
          </a:xfrm>
          <a:prstGeom prst="rect">
            <a:avLst/>
          </a:prstGeom>
          <a:gradFill>
            <a:gsLst>
              <a:gs pos="417">
                <a:schemeClr val="bg2">
                  <a:lumMod val="35000"/>
                  <a:lumOff val="65000"/>
                </a:schemeClr>
              </a:gs>
              <a:gs pos="100000">
                <a:schemeClr val="bg2"/>
              </a:gs>
            </a:gsLst>
            <a:lin ang="5400000" scaled="0"/>
          </a:gra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2" name="Tytuł 1"/>
          <p:cNvSpPr>
            <a:spLocks noGrp="1"/>
          </p:cNvSpPr>
          <p:nvPr>
            <p:ph type="title"/>
          </p:nvPr>
        </p:nvSpPr>
        <p:spPr>
          <a:xfrm>
            <a:off x="5654040" y="1016001"/>
            <a:ext cx="5760720" cy="1828800"/>
          </a:xfrm>
        </p:spPr>
        <p:txBody>
          <a:bodyPr rtlCol="0" anchor="b">
            <a:normAutofit/>
          </a:bodyPr>
          <a:lstStyle>
            <a:lvl1pPr algn="ctr">
              <a:lnSpc>
                <a:spcPct val="80000"/>
              </a:lnSpc>
              <a:defRPr sz="5400"/>
            </a:lvl1pPr>
          </a:lstStyle>
          <a:p>
            <a:pPr rtl="0"/>
            <a:r>
              <a:rPr lang="pl-PL" noProof="0"/>
              <a:t>Kliknij, aby edytować styl</a:t>
            </a:r>
            <a:endParaRPr lang="pl-PL" noProof="0" dirty="0"/>
          </a:p>
        </p:txBody>
      </p:sp>
      <p:sp>
        <p:nvSpPr>
          <p:cNvPr id="3" name="Tekst — symbol zastępczy 2"/>
          <p:cNvSpPr>
            <a:spLocks noGrp="1"/>
          </p:cNvSpPr>
          <p:nvPr>
            <p:ph type="body" idx="1"/>
          </p:nvPr>
        </p:nvSpPr>
        <p:spPr>
          <a:xfrm>
            <a:off x="5654040" y="2980267"/>
            <a:ext cx="5760720" cy="914400"/>
          </a:xfrm>
        </p:spPr>
        <p:txBody>
          <a:bodyPr rtlCol="0">
            <a:normAutofit/>
          </a:bodyPr>
          <a:lstStyle>
            <a:lvl1pPr marL="0" indent="0" algn="ctr">
              <a:spcBef>
                <a:spcPts val="120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pl-PL" noProof="0"/>
              <a:t>Kliknij, aby edytować style wzorca tekstu</a:t>
            </a:r>
          </a:p>
        </p:txBody>
      </p:sp>
    </p:spTree>
    <p:extLst>
      <p:ext uri="{BB962C8B-B14F-4D97-AF65-F5344CB8AC3E}">
        <p14:creationId xmlns:p14="http://schemas.microsoft.com/office/powerpoint/2010/main" val="20454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zima)">
    <p:bg bwMode="gray">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Prostokąt 6"/>
          <p:cNvSpPr/>
          <p:nvPr/>
        </p:nvSpPr>
        <p:spPr bwMode="ltGray">
          <a:xfrm>
            <a:off x="5334000" y="762000"/>
            <a:ext cx="6400800" cy="3340100"/>
          </a:xfrm>
          <a:prstGeom prst="rect">
            <a:avLst/>
          </a:prstGeom>
          <a:gradFill>
            <a:gsLst>
              <a:gs pos="417">
                <a:schemeClr val="bg2">
                  <a:lumMod val="35000"/>
                  <a:lumOff val="65000"/>
                </a:schemeClr>
              </a:gs>
              <a:gs pos="100000">
                <a:schemeClr val="bg2"/>
              </a:gs>
            </a:gsLst>
            <a:lin ang="5400000" scaled="0"/>
          </a:gra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2" name="Tytuł 1"/>
          <p:cNvSpPr>
            <a:spLocks noGrp="1"/>
          </p:cNvSpPr>
          <p:nvPr>
            <p:ph type="title"/>
          </p:nvPr>
        </p:nvSpPr>
        <p:spPr>
          <a:xfrm>
            <a:off x="5654040" y="1016001"/>
            <a:ext cx="5760720" cy="1828800"/>
          </a:xfrm>
        </p:spPr>
        <p:txBody>
          <a:bodyPr rtlCol="0" anchor="b">
            <a:normAutofit/>
          </a:bodyPr>
          <a:lstStyle>
            <a:lvl1pPr algn="ctr">
              <a:lnSpc>
                <a:spcPct val="80000"/>
              </a:lnSpc>
              <a:defRPr sz="5400"/>
            </a:lvl1pPr>
          </a:lstStyle>
          <a:p>
            <a:pPr rtl="0"/>
            <a:r>
              <a:rPr lang="pl-PL" noProof="0"/>
              <a:t>Kliknij, aby edytować styl</a:t>
            </a:r>
            <a:endParaRPr lang="pl-PL" noProof="0" dirty="0"/>
          </a:p>
        </p:txBody>
      </p:sp>
      <p:sp>
        <p:nvSpPr>
          <p:cNvPr id="3" name="Tekst — symbol zastępczy 2"/>
          <p:cNvSpPr>
            <a:spLocks noGrp="1"/>
          </p:cNvSpPr>
          <p:nvPr>
            <p:ph type="body" idx="1"/>
          </p:nvPr>
        </p:nvSpPr>
        <p:spPr>
          <a:xfrm>
            <a:off x="5654040" y="2980267"/>
            <a:ext cx="5760720" cy="914400"/>
          </a:xfrm>
        </p:spPr>
        <p:txBody>
          <a:bodyPr rtlCol="0">
            <a:normAutofit/>
          </a:bodyPr>
          <a:lstStyle>
            <a:lvl1pPr marL="0" indent="0" algn="ctr">
              <a:spcBef>
                <a:spcPts val="120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pl-PL" noProof="0"/>
              <a:t>Kliknij, aby edytować style wzorca tekstu</a:t>
            </a:r>
          </a:p>
        </p:txBody>
      </p:sp>
    </p:spTree>
    <p:extLst>
      <p:ext uri="{BB962C8B-B14F-4D97-AF65-F5344CB8AC3E}">
        <p14:creationId xmlns:p14="http://schemas.microsoft.com/office/powerpoint/2010/main" val="2305349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8" name="Prostokąt 7"/>
          <p:cNvSpPr/>
          <p:nvPr/>
        </p:nvSpPr>
        <p:spPr bwMode="ltGray">
          <a:xfrm>
            <a:off x="-1" y="457200"/>
            <a:ext cx="12188826" cy="1270000"/>
          </a:xfrm>
          <a:prstGeom prst="rect">
            <a:avLst/>
          </a:prstGeom>
          <a:gradFill>
            <a:gsLst>
              <a:gs pos="417">
                <a:schemeClr val="bg2">
                  <a:lumMod val="20000"/>
                  <a:lumOff val="80000"/>
                </a:schemeClr>
              </a:gs>
              <a:gs pos="100000">
                <a:schemeClr val="bg2"/>
              </a:gs>
            </a:gsLst>
            <a:lin ang="5400000" scaled="0"/>
          </a:gradFill>
          <a:ln w="152400">
            <a:noFill/>
            <a:miter lim="800000"/>
          </a:ln>
          <a:scene3d>
            <a:camera prst="orthographicFront"/>
            <a:lightRig rig="threePt" dir="t"/>
          </a:scene3d>
          <a:sp3d>
            <a:contourClr>
              <a:srgbClr val="B0BCB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9" name="Prostokąt 8"/>
          <p:cNvSpPr/>
          <p:nvPr/>
        </p:nvSpPr>
        <p:spPr bwMode="ltGray">
          <a:xfrm>
            <a:off x="0" y="1697736"/>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10" name="Prostokąt 9"/>
          <p:cNvSpPr/>
          <p:nvPr/>
        </p:nvSpPr>
        <p:spPr bwMode="ltGray">
          <a:xfrm>
            <a:off x="0" y="457200"/>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2" name="Tytuł 1"/>
          <p:cNvSpPr>
            <a:spLocks noGrp="1"/>
          </p:cNvSpPr>
          <p:nvPr>
            <p:ph type="title"/>
          </p:nvPr>
        </p:nvSpPr>
        <p:spPr/>
        <p:txBody>
          <a:bodyPr rtlCol="0"/>
          <a:lstStyle/>
          <a:p>
            <a:pPr rtl="0"/>
            <a:r>
              <a:rPr lang="pl-PL" noProof="0"/>
              <a:t>Kliknij, aby edytować styl</a:t>
            </a:r>
            <a:endParaRPr lang="pl-PL" noProof="0" dirty="0"/>
          </a:p>
        </p:txBody>
      </p:sp>
      <p:sp>
        <p:nvSpPr>
          <p:cNvPr id="3" name="Zawartość — symbol zastępczy 2"/>
          <p:cNvSpPr>
            <a:spLocks noGrp="1"/>
          </p:cNvSpPr>
          <p:nvPr>
            <p:ph sz="half" idx="1"/>
          </p:nvPr>
        </p:nvSpPr>
        <p:spPr>
          <a:xfrm>
            <a:off x="1066800" y="2057399"/>
            <a:ext cx="4846320" cy="4343401"/>
          </a:xfrm>
        </p:spPr>
        <p:txBody>
          <a:bodyPr rtlCol="0"/>
          <a:lstStyle/>
          <a:p>
            <a:pPr lvl="0" rtl="0"/>
            <a:r>
              <a:rPr lang="pl-PL" noProof="0"/>
              <a:t>Kliknij, aby edytować style wzorca tekstu</a:t>
            </a:r>
          </a:p>
          <a:p>
            <a:pPr lvl="1" rtl="0"/>
            <a:r>
              <a:rPr lang="pl-PL" noProof="0"/>
              <a:t>Drugi poziom</a:t>
            </a:r>
          </a:p>
          <a:p>
            <a:pPr lvl="2" rtl="0"/>
            <a:r>
              <a:rPr lang="pl-PL" noProof="0"/>
              <a:t>Trzeci poziom</a:t>
            </a:r>
          </a:p>
          <a:p>
            <a:pPr lvl="3" rtl="0"/>
            <a:r>
              <a:rPr lang="pl-PL" noProof="0"/>
              <a:t>Czwarty poziom</a:t>
            </a:r>
          </a:p>
          <a:p>
            <a:pPr lvl="4" rtl="0"/>
            <a:r>
              <a:rPr lang="pl-PL" noProof="0"/>
              <a:t>Piąty poziom</a:t>
            </a:r>
            <a:endParaRPr lang="pl-PL" noProof="0" dirty="0"/>
          </a:p>
        </p:txBody>
      </p:sp>
      <p:sp>
        <p:nvSpPr>
          <p:cNvPr id="4" name="Zawartość — symbol zastępczy 3"/>
          <p:cNvSpPr>
            <a:spLocks noGrp="1"/>
          </p:cNvSpPr>
          <p:nvPr>
            <p:ph sz="half" idx="2"/>
          </p:nvPr>
        </p:nvSpPr>
        <p:spPr>
          <a:xfrm>
            <a:off x="6278880" y="2057399"/>
            <a:ext cx="4846320" cy="4343401"/>
          </a:xfrm>
        </p:spPr>
        <p:txBody>
          <a:bodyPr rtlCol="0"/>
          <a:lstStyle/>
          <a:p>
            <a:pPr lvl="0" rtl="0"/>
            <a:r>
              <a:rPr lang="pl-PL" noProof="0"/>
              <a:t>Kliknij, aby edytować style wzorca tekstu</a:t>
            </a:r>
          </a:p>
          <a:p>
            <a:pPr lvl="1" rtl="0"/>
            <a:r>
              <a:rPr lang="pl-PL" noProof="0"/>
              <a:t>Drugi poziom</a:t>
            </a:r>
          </a:p>
          <a:p>
            <a:pPr lvl="2" rtl="0"/>
            <a:r>
              <a:rPr lang="pl-PL" noProof="0"/>
              <a:t>Trzeci poziom</a:t>
            </a:r>
          </a:p>
          <a:p>
            <a:pPr lvl="3" rtl="0"/>
            <a:r>
              <a:rPr lang="pl-PL" noProof="0"/>
              <a:t>Czwarty poziom</a:t>
            </a:r>
          </a:p>
          <a:p>
            <a:pPr lvl="4" rtl="0"/>
            <a:r>
              <a:rPr lang="pl-PL" noProof="0"/>
              <a:t>Piąty poziom</a:t>
            </a:r>
            <a:endParaRPr lang="pl-PL" noProof="0" dirty="0"/>
          </a:p>
        </p:txBody>
      </p:sp>
      <p:sp>
        <p:nvSpPr>
          <p:cNvPr id="6" name="Stopka — symbol zastępczy 5"/>
          <p:cNvSpPr>
            <a:spLocks noGrp="1"/>
          </p:cNvSpPr>
          <p:nvPr>
            <p:ph type="ftr" sz="quarter" idx="11"/>
          </p:nvPr>
        </p:nvSpPr>
        <p:spPr/>
        <p:txBody>
          <a:bodyPr rtlCol="0"/>
          <a:lstStyle/>
          <a:p>
            <a:pPr rtl="0"/>
            <a:r>
              <a:rPr lang="pl-PL" noProof="0" dirty="0"/>
              <a:t>Dodaj stopkę</a:t>
            </a:r>
          </a:p>
        </p:txBody>
      </p:sp>
      <p:sp>
        <p:nvSpPr>
          <p:cNvPr id="5" name="Data — symbol zastępczy 4"/>
          <p:cNvSpPr>
            <a:spLocks noGrp="1"/>
          </p:cNvSpPr>
          <p:nvPr>
            <p:ph type="dt" sz="half" idx="10"/>
          </p:nvPr>
        </p:nvSpPr>
        <p:spPr/>
        <p:txBody>
          <a:bodyPr rtlCol="0"/>
          <a:lstStyle>
            <a:lvl1pPr>
              <a:defRPr/>
            </a:lvl1pPr>
          </a:lstStyle>
          <a:p>
            <a:fld id="{5BFFCD48-48BD-4151-BCF8-CDA1B388F19A}" type="datetime1">
              <a:rPr lang="pl-PL" smtClean="0"/>
              <a:pPr/>
              <a:t>27.02.2026</a:t>
            </a:fld>
            <a:endParaRPr lang="pl-PL" dirty="0"/>
          </a:p>
        </p:txBody>
      </p:sp>
      <p:sp>
        <p:nvSpPr>
          <p:cNvPr id="7" name="Numer slajdu — symbol zastępczy 6"/>
          <p:cNvSpPr>
            <a:spLocks noGrp="1"/>
          </p:cNvSpPr>
          <p:nvPr>
            <p:ph type="sldNum" sz="quarter" idx="12"/>
          </p:nvPr>
        </p:nvSpPr>
        <p:spPr/>
        <p:txBody>
          <a:bodyPr rtlCol="0"/>
          <a:lstStyle/>
          <a:p>
            <a:pPr rtl="0"/>
            <a:fld id="{5E3DCFCC-8C7B-4574-91B2-C3342261C6C2}" type="slidenum">
              <a:rPr lang="pl-PL" noProof="0" smtClean="0"/>
              <a:t>‹#›</a:t>
            </a:fld>
            <a:endParaRPr lang="pl-PL" noProof="0" dirty="0"/>
          </a:p>
        </p:txBody>
      </p:sp>
    </p:spTree>
    <p:extLst>
      <p:ext uri="{BB962C8B-B14F-4D97-AF65-F5344CB8AC3E}">
        <p14:creationId xmlns:p14="http://schemas.microsoft.com/office/powerpoint/2010/main" val="3427792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10" name="Prostokąt 9"/>
          <p:cNvSpPr/>
          <p:nvPr/>
        </p:nvSpPr>
        <p:spPr bwMode="ltGray">
          <a:xfrm>
            <a:off x="-1" y="457200"/>
            <a:ext cx="12188826" cy="1270000"/>
          </a:xfrm>
          <a:prstGeom prst="rect">
            <a:avLst/>
          </a:prstGeom>
          <a:gradFill>
            <a:gsLst>
              <a:gs pos="417">
                <a:schemeClr val="bg2">
                  <a:lumMod val="20000"/>
                  <a:lumOff val="80000"/>
                </a:schemeClr>
              </a:gs>
              <a:gs pos="100000">
                <a:schemeClr val="bg2"/>
              </a:gs>
            </a:gsLst>
            <a:lin ang="5400000" scaled="0"/>
          </a:gradFill>
          <a:ln w="152400">
            <a:noFill/>
            <a:miter lim="800000"/>
          </a:ln>
          <a:scene3d>
            <a:camera prst="orthographicFront"/>
            <a:lightRig rig="threePt" dir="t"/>
          </a:scene3d>
          <a:sp3d>
            <a:contourClr>
              <a:srgbClr val="B0BCB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11" name="Prostokąt 10"/>
          <p:cNvSpPr/>
          <p:nvPr/>
        </p:nvSpPr>
        <p:spPr bwMode="ltGray">
          <a:xfrm>
            <a:off x="0" y="1697736"/>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12" name="Prostokąt 11"/>
          <p:cNvSpPr/>
          <p:nvPr/>
        </p:nvSpPr>
        <p:spPr bwMode="ltGray">
          <a:xfrm>
            <a:off x="0" y="457200"/>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2" name="Tytuł 1"/>
          <p:cNvSpPr>
            <a:spLocks noGrp="1"/>
          </p:cNvSpPr>
          <p:nvPr>
            <p:ph type="title"/>
          </p:nvPr>
        </p:nvSpPr>
        <p:spPr/>
        <p:txBody>
          <a:bodyPr rtlCol="0"/>
          <a:lstStyle/>
          <a:p>
            <a:pPr rtl="0"/>
            <a:r>
              <a:rPr lang="pl-PL" noProof="0"/>
              <a:t>Kliknij, aby edytować styl</a:t>
            </a:r>
            <a:endParaRPr lang="pl-PL" noProof="0" dirty="0"/>
          </a:p>
        </p:txBody>
      </p:sp>
      <p:sp>
        <p:nvSpPr>
          <p:cNvPr id="3" name="Tekst — symbol zastępczy 2"/>
          <p:cNvSpPr>
            <a:spLocks noGrp="1"/>
          </p:cNvSpPr>
          <p:nvPr>
            <p:ph type="body" idx="1"/>
          </p:nvPr>
        </p:nvSpPr>
        <p:spPr>
          <a:xfrm>
            <a:off x="1066800" y="2057399"/>
            <a:ext cx="4846320" cy="868681"/>
          </a:xfrm>
        </p:spPr>
        <p:txBody>
          <a:bodyPr rtlCol="0" anchor="ctr"/>
          <a:lstStyle>
            <a:lvl1pPr marL="0" indent="0">
              <a:buNone/>
              <a:defRPr sz="2400" b="0" cap="sm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l-PL" noProof="0"/>
              <a:t>Kliknij, aby edytować style wzorca tekstu</a:t>
            </a:r>
          </a:p>
        </p:txBody>
      </p:sp>
      <p:sp>
        <p:nvSpPr>
          <p:cNvPr id="4" name="Zawartość — symbol zastępczy 3"/>
          <p:cNvSpPr>
            <a:spLocks noGrp="1"/>
          </p:cNvSpPr>
          <p:nvPr>
            <p:ph sz="half" idx="2"/>
          </p:nvPr>
        </p:nvSpPr>
        <p:spPr>
          <a:xfrm>
            <a:off x="1066800" y="2926080"/>
            <a:ext cx="4846320" cy="3474720"/>
          </a:xfrm>
        </p:spPr>
        <p:txBody>
          <a:bodyPr rtlCol="0"/>
          <a:lstStyle/>
          <a:p>
            <a:pPr lvl="0" rtl="0"/>
            <a:r>
              <a:rPr lang="pl-PL" noProof="0"/>
              <a:t>Kliknij, aby edytować style wzorca tekstu</a:t>
            </a:r>
          </a:p>
          <a:p>
            <a:pPr lvl="1" rtl="0"/>
            <a:r>
              <a:rPr lang="pl-PL" noProof="0"/>
              <a:t>Drugi poziom</a:t>
            </a:r>
          </a:p>
          <a:p>
            <a:pPr lvl="2" rtl="0"/>
            <a:r>
              <a:rPr lang="pl-PL" noProof="0"/>
              <a:t>Trzeci poziom</a:t>
            </a:r>
          </a:p>
          <a:p>
            <a:pPr lvl="3" rtl="0"/>
            <a:r>
              <a:rPr lang="pl-PL" noProof="0"/>
              <a:t>Czwarty poziom</a:t>
            </a:r>
          </a:p>
          <a:p>
            <a:pPr lvl="4" rtl="0"/>
            <a:r>
              <a:rPr lang="pl-PL" noProof="0"/>
              <a:t>Piąty poziom</a:t>
            </a:r>
            <a:endParaRPr lang="pl-PL" noProof="0" dirty="0"/>
          </a:p>
        </p:txBody>
      </p:sp>
      <p:sp>
        <p:nvSpPr>
          <p:cNvPr id="5" name="Tekst — symbol zastępczy 4"/>
          <p:cNvSpPr>
            <a:spLocks noGrp="1"/>
          </p:cNvSpPr>
          <p:nvPr>
            <p:ph type="body" sz="quarter" idx="3"/>
          </p:nvPr>
        </p:nvSpPr>
        <p:spPr>
          <a:xfrm>
            <a:off x="6278880" y="2057399"/>
            <a:ext cx="4846320" cy="868681"/>
          </a:xfrm>
        </p:spPr>
        <p:txBody>
          <a:bodyPr rtlCol="0" anchor="ctr"/>
          <a:lstStyle>
            <a:lvl1pPr marL="0" indent="0">
              <a:buNone/>
              <a:defRPr sz="2400" b="0" cap="sm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l-PL" noProof="0"/>
              <a:t>Kliknij, aby edytować style wzorca tekstu</a:t>
            </a:r>
          </a:p>
        </p:txBody>
      </p:sp>
      <p:sp>
        <p:nvSpPr>
          <p:cNvPr id="6" name="Zawartość — symbol zastępczy 5"/>
          <p:cNvSpPr>
            <a:spLocks noGrp="1"/>
          </p:cNvSpPr>
          <p:nvPr>
            <p:ph sz="quarter" idx="4"/>
          </p:nvPr>
        </p:nvSpPr>
        <p:spPr>
          <a:xfrm>
            <a:off x="6278880" y="2926080"/>
            <a:ext cx="4846320" cy="3474720"/>
          </a:xfrm>
        </p:spPr>
        <p:txBody>
          <a:bodyPr rtlCol="0"/>
          <a:lstStyle/>
          <a:p>
            <a:pPr lvl="0" rtl="0"/>
            <a:r>
              <a:rPr lang="pl-PL" noProof="0"/>
              <a:t>Kliknij, aby edytować style wzorca tekstu</a:t>
            </a:r>
          </a:p>
          <a:p>
            <a:pPr lvl="1" rtl="0"/>
            <a:r>
              <a:rPr lang="pl-PL" noProof="0"/>
              <a:t>Drugi poziom</a:t>
            </a:r>
          </a:p>
          <a:p>
            <a:pPr lvl="2" rtl="0"/>
            <a:r>
              <a:rPr lang="pl-PL" noProof="0"/>
              <a:t>Trzeci poziom</a:t>
            </a:r>
          </a:p>
          <a:p>
            <a:pPr lvl="3" rtl="0"/>
            <a:r>
              <a:rPr lang="pl-PL" noProof="0"/>
              <a:t>Czwarty poziom</a:t>
            </a:r>
          </a:p>
          <a:p>
            <a:pPr lvl="4" rtl="0"/>
            <a:r>
              <a:rPr lang="pl-PL" noProof="0"/>
              <a:t>Piąty poziom</a:t>
            </a:r>
            <a:endParaRPr lang="pl-PL" noProof="0" dirty="0"/>
          </a:p>
        </p:txBody>
      </p:sp>
      <p:sp>
        <p:nvSpPr>
          <p:cNvPr id="8" name="Stopka — symbol zastępczy 7"/>
          <p:cNvSpPr>
            <a:spLocks noGrp="1"/>
          </p:cNvSpPr>
          <p:nvPr>
            <p:ph type="ftr" sz="quarter" idx="11"/>
          </p:nvPr>
        </p:nvSpPr>
        <p:spPr/>
        <p:txBody>
          <a:bodyPr rtlCol="0"/>
          <a:lstStyle/>
          <a:p>
            <a:pPr rtl="0"/>
            <a:r>
              <a:rPr lang="pl-PL" noProof="0" dirty="0"/>
              <a:t>Dodaj stopkę</a:t>
            </a:r>
          </a:p>
        </p:txBody>
      </p:sp>
      <p:sp>
        <p:nvSpPr>
          <p:cNvPr id="7" name="Data — symbol zastępczy 6"/>
          <p:cNvSpPr>
            <a:spLocks noGrp="1"/>
          </p:cNvSpPr>
          <p:nvPr>
            <p:ph type="dt" sz="half" idx="10"/>
          </p:nvPr>
        </p:nvSpPr>
        <p:spPr/>
        <p:txBody>
          <a:bodyPr rtlCol="0"/>
          <a:lstStyle>
            <a:lvl1pPr>
              <a:defRPr/>
            </a:lvl1pPr>
          </a:lstStyle>
          <a:p>
            <a:fld id="{67BB6308-A47B-4DF7-9B25-CE22D2307AD9}" type="datetime1">
              <a:rPr lang="pl-PL" smtClean="0"/>
              <a:pPr/>
              <a:t>27.02.2026</a:t>
            </a:fld>
            <a:endParaRPr lang="pl-PL" dirty="0"/>
          </a:p>
        </p:txBody>
      </p:sp>
      <p:sp>
        <p:nvSpPr>
          <p:cNvPr id="9" name="Numer slajdu — symbol zastępczy 8"/>
          <p:cNvSpPr>
            <a:spLocks noGrp="1"/>
          </p:cNvSpPr>
          <p:nvPr>
            <p:ph type="sldNum" sz="quarter" idx="12"/>
          </p:nvPr>
        </p:nvSpPr>
        <p:spPr/>
        <p:txBody>
          <a:bodyPr rtlCol="0"/>
          <a:lstStyle/>
          <a:p>
            <a:pPr rtl="0"/>
            <a:fld id="{5E3DCFCC-8C7B-4574-91B2-C3342261C6C2}" type="slidenum">
              <a:rPr lang="pl-PL" noProof="0" smtClean="0"/>
              <a:t>‹#›</a:t>
            </a:fld>
            <a:endParaRPr lang="pl-PL" noProof="0" dirty="0"/>
          </a:p>
        </p:txBody>
      </p:sp>
    </p:spTree>
    <p:extLst>
      <p:ext uri="{BB962C8B-B14F-4D97-AF65-F5344CB8AC3E}">
        <p14:creationId xmlns:p14="http://schemas.microsoft.com/office/powerpoint/2010/main" val="40933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6" name="Prostokąt 5"/>
          <p:cNvSpPr/>
          <p:nvPr/>
        </p:nvSpPr>
        <p:spPr bwMode="ltGray">
          <a:xfrm>
            <a:off x="-1" y="457200"/>
            <a:ext cx="12188826" cy="1270000"/>
          </a:xfrm>
          <a:prstGeom prst="rect">
            <a:avLst/>
          </a:prstGeom>
          <a:gradFill>
            <a:gsLst>
              <a:gs pos="417">
                <a:schemeClr val="bg2">
                  <a:lumMod val="20000"/>
                  <a:lumOff val="80000"/>
                </a:schemeClr>
              </a:gs>
              <a:gs pos="100000">
                <a:schemeClr val="bg2"/>
              </a:gs>
            </a:gsLst>
            <a:lin ang="5400000" scaled="0"/>
          </a:gradFill>
          <a:ln w="152400">
            <a:noFill/>
            <a:miter lim="800000"/>
          </a:ln>
          <a:scene3d>
            <a:camera prst="orthographicFront"/>
            <a:lightRig rig="threePt" dir="t"/>
          </a:scene3d>
          <a:sp3d>
            <a:contourClr>
              <a:srgbClr val="B0BCB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7" name="Prostokąt 6"/>
          <p:cNvSpPr/>
          <p:nvPr/>
        </p:nvSpPr>
        <p:spPr bwMode="ltGray">
          <a:xfrm>
            <a:off x="0" y="1697736"/>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8" name="Prostokąt 7"/>
          <p:cNvSpPr/>
          <p:nvPr/>
        </p:nvSpPr>
        <p:spPr bwMode="ltGray">
          <a:xfrm>
            <a:off x="0" y="457200"/>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2" name="Tytuł 1"/>
          <p:cNvSpPr>
            <a:spLocks noGrp="1"/>
          </p:cNvSpPr>
          <p:nvPr>
            <p:ph type="title"/>
          </p:nvPr>
        </p:nvSpPr>
        <p:spPr/>
        <p:txBody>
          <a:bodyPr rtlCol="0"/>
          <a:lstStyle/>
          <a:p>
            <a:pPr rtl="0"/>
            <a:r>
              <a:rPr lang="pl-PL" noProof="0"/>
              <a:t>Kliknij, aby edytować styl</a:t>
            </a:r>
            <a:endParaRPr lang="pl-PL" noProof="0" dirty="0"/>
          </a:p>
        </p:txBody>
      </p:sp>
      <p:sp>
        <p:nvSpPr>
          <p:cNvPr id="4" name="Stopka — symbol zastępczy 3"/>
          <p:cNvSpPr>
            <a:spLocks noGrp="1"/>
          </p:cNvSpPr>
          <p:nvPr>
            <p:ph type="ftr" sz="quarter" idx="11"/>
          </p:nvPr>
        </p:nvSpPr>
        <p:spPr/>
        <p:txBody>
          <a:bodyPr rtlCol="0"/>
          <a:lstStyle/>
          <a:p>
            <a:pPr rtl="0"/>
            <a:r>
              <a:rPr lang="pl-PL" noProof="0" dirty="0"/>
              <a:t>Dodaj stopkę</a:t>
            </a:r>
          </a:p>
        </p:txBody>
      </p:sp>
      <p:sp>
        <p:nvSpPr>
          <p:cNvPr id="3" name="Data — symbol zastępczy 2"/>
          <p:cNvSpPr>
            <a:spLocks noGrp="1"/>
          </p:cNvSpPr>
          <p:nvPr>
            <p:ph type="dt" sz="half" idx="10"/>
          </p:nvPr>
        </p:nvSpPr>
        <p:spPr/>
        <p:txBody>
          <a:bodyPr rtlCol="0"/>
          <a:lstStyle>
            <a:lvl1pPr>
              <a:defRPr/>
            </a:lvl1pPr>
          </a:lstStyle>
          <a:p>
            <a:fld id="{8AE85402-FA3D-4F23-A883-508263A54251}" type="datetime1">
              <a:rPr lang="pl-PL" smtClean="0"/>
              <a:pPr/>
              <a:t>27.02.2026</a:t>
            </a:fld>
            <a:endParaRPr lang="pl-PL" dirty="0"/>
          </a:p>
        </p:txBody>
      </p:sp>
      <p:sp>
        <p:nvSpPr>
          <p:cNvPr id="5" name="Numer slajdu — symbol zastępczy 4"/>
          <p:cNvSpPr>
            <a:spLocks noGrp="1"/>
          </p:cNvSpPr>
          <p:nvPr>
            <p:ph type="sldNum" sz="quarter" idx="12"/>
          </p:nvPr>
        </p:nvSpPr>
        <p:spPr/>
        <p:txBody>
          <a:bodyPr rtlCol="0"/>
          <a:lstStyle/>
          <a:p>
            <a:pPr rtl="0"/>
            <a:fld id="{5E3DCFCC-8C7B-4574-91B2-C3342261C6C2}" type="slidenum">
              <a:rPr lang="pl-PL" noProof="0" smtClean="0"/>
              <a:t>‹#›</a:t>
            </a:fld>
            <a:endParaRPr lang="pl-PL" noProof="0" dirty="0"/>
          </a:p>
        </p:txBody>
      </p:sp>
    </p:spTree>
    <p:extLst>
      <p:ext uri="{BB962C8B-B14F-4D97-AF65-F5344CB8AC3E}">
        <p14:creationId xmlns:p14="http://schemas.microsoft.com/office/powerpoint/2010/main" val="3992949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3" name="Stopka — symbol zastępczy 2"/>
          <p:cNvSpPr>
            <a:spLocks noGrp="1"/>
          </p:cNvSpPr>
          <p:nvPr>
            <p:ph type="ftr" sz="quarter" idx="11"/>
          </p:nvPr>
        </p:nvSpPr>
        <p:spPr/>
        <p:txBody>
          <a:bodyPr rtlCol="0"/>
          <a:lstStyle/>
          <a:p>
            <a:pPr rtl="0"/>
            <a:r>
              <a:rPr lang="pl-PL" noProof="0" dirty="0"/>
              <a:t>Dodaj stopkę</a:t>
            </a:r>
          </a:p>
        </p:txBody>
      </p:sp>
      <p:sp>
        <p:nvSpPr>
          <p:cNvPr id="2" name="Data — symbol zastępczy 1"/>
          <p:cNvSpPr>
            <a:spLocks noGrp="1"/>
          </p:cNvSpPr>
          <p:nvPr>
            <p:ph type="dt" sz="half" idx="10"/>
          </p:nvPr>
        </p:nvSpPr>
        <p:spPr/>
        <p:txBody>
          <a:bodyPr rtlCol="0"/>
          <a:lstStyle>
            <a:lvl1pPr>
              <a:defRPr/>
            </a:lvl1pPr>
          </a:lstStyle>
          <a:p>
            <a:fld id="{E22DAAFA-590D-46E1-AFF4-46315DF78B40}" type="datetime1">
              <a:rPr lang="pl-PL" smtClean="0"/>
              <a:pPr/>
              <a:t>27.02.2026</a:t>
            </a:fld>
            <a:endParaRPr lang="pl-PL" dirty="0"/>
          </a:p>
        </p:txBody>
      </p:sp>
      <p:sp>
        <p:nvSpPr>
          <p:cNvPr id="4" name="Numer slajdu — symbol zastępczy 3"/>
          <p:cNvSpPr>
            <a:spLocks noGrp="1"/>
          </p:cNvSpPr>
          <p:nvPr>
            <p:ph type="sldNum" sz="quarter" idx="12"/>
          </p:nvPr>
        </p:nvSpPr>
        <p:spPr/>
        <p:txBody>
          <a:bodyPr rtlCol="0"/>
          <a:lstStyle/>
          <a:p>
            <a:pPr rtl="0"/>
            <a:fld id="{5E3DCFCC-8C7B-4574-91B2-C3342261C6C2}" type="slidenum">
              <a:rPr lang="pl-PL" noProof="0" smtClean="0"/>
              <a:t>‹#›</a:t>
            </a:fld>
            <a:endParaRPr lang="pl-PL" noProof="0" dirty="0"/>
          </a:p>
        </p:txBody>
      </p:sp>
    </p:spTree>
    <p:extLst>
      <p:ext uri="{BB962C8B-B14F-4D97-AF65-F5344CB8AC3E}">
        <p14:creationId xmlns:p14="http://schemas.microsoft.com/office/powerpoint/2010/main" val="309224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111067" y="1143000"/>
            <a:ext cx="3471334" cy="2285999"/>
          </a:xfrm>
        </p:spPr>
        <p:txBody>
          <a:bodyPr rtlCol="0" anchor="b"/>
          <a:lstStyle>
            <a:lvl1pPr>
              <a:defRPr sz="3200"/>
            </a:lvl1pPr>
          </a:lstStyle>
          <a:p>
            <a:pPr rtl="0"/>
            <a:r>
              <a:rPr lang="pl-PL" noProof="0"/>
              <a:t>Kliknij, aby edytować styl</a:t>
            </a:r>
            <a:endParaRPr lang="pl-PL" noProof="0" dirty="0"/>
          </a:p>
        </p:txBody>
      </p:sp>
      <p:sp>
        <p:nvSpPr>
          <p:cNvPr id="3" name="Zawartość — symbol zastępczy 2"/>
          <p:cNvSpPr>
            <a:spLocks noGrp="1"/>
          </p:cNvSpPr>
          <p:nvPr>
            <p:ph idx="1"/>
          </p:nvPr>
        </p:nvSpPr>
        <p:spPr>
          <a:xfrm>
            <a:off x="609599" y="982132"/>
            <a:ext cx="6995160" cy="5074920"/>
          </a:xfrm>
        </p:spPr>
        <p:txBody>
          <a:bodyPr rtlCol="0">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rtl="0"/>
            <a:r>
              <a:rPr lang="pl-PL" noProof="0"/>
              <a:t>Kliknij, aby edytować style wzorca tekstu</a:t>
            </a:r>
          </a:p>
          <a:p>
            <a:pPr lvl="1" rtl="0"/>
            <a:r>
              <a:rPr lang="pl-PL" noProof="0"/>
              <a:t>Drugi poziom</a:t>
            </a:r>
          </a:p>
          <a:p>
            <a:pPr lvl="2" rtl="0"/>
            <a:r>
              <a:rPr lang="pl-PL" noProof="0"/>
              <a:t>Trzeci poziom</a:t>
            </a:r>
          </a:p>
          <a:p>
            <a:pPr lvl="3" rtl="0"/>
            <a:r>
              <a:rPr lang="pl-PL" noProof="0"/>
              <a:t>Czwarty poziom</a:t>
            </a:r>
          </a:p>
          <a:p>
            <a:pPr lvl="4" rtl="0"/>
            <a:r>
              <a:rPr lang="pl-PL" noProof="0"/>
              <a:t>Piąty poziom</a:t>
            </a:r>
            <a:endParaRPr lang="pl-PL" noProof="0" dirty="0"/>
          </a:p>
        </p:txBody>
      </p:sp>
      <p:sp>
        <p:nvSpPr>
          <p:cNvPr id="4" name="Tekst — symbol zastępczy 3"/>
          <p:cNvSpPr>
            <a:spLocks noGrp="1"/>
          </p:cNvSpPr>
          <p:nvPr>
            <p:ph type="body" sz="half" idx="2"/>
          </p:nvPr>
        </p:nvSpPr>
        <p:spPr>
          <a:xfrm>
            <a:off x="8111067" y="3513665"/>
            <a:ext cx="3471333" cy="2103120"/>
          </a:xfrm>
        </p:spPr>
        <p:txBody>
          <a:bodyPr rtlCol="0"/>
          <a:lstStyle>
            <a:lvl1pPr marL="0" indent="0">
              <a:spcBef>
                <a:spcPts val="12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pl-PL" noProof="0"/>
              <a:t>Kliknij, aby edytować style wzorca tekstu</a:t>
            </a:r>
          </a:p>
        </p:txBody>
      </p:sp>
      <p:sp>
        <p:nvSpPr>
          <p:cNvPr id="6" name="Stopka — symbol zastępczy 5"/>
          <p:cNvSpPr>
            <a:spLocks noGrp="1"/>
          </p:cNvSpPr>
          <p:nvPr>
            <p:ph type="ftr" sz="quarter" idx="11"/>
          </p:nvPr>
        </p:nvSpPr>
        <p:spPr/>
        <p:txBody>
          <a:bodyPr rtlCol="0"/>
          <a:lstStyle/>
          <a:p>
            <a:pPr rtl="0"/>
            <a:r>
              <a:rPr lang="pl-PL" noProof="0" dirty="0"/>
              <a:t>Dodaj stopkę</a:t>
            </a:r>
          </a:p>
        </p:txBody>
      </p:sp>
      <p:sp>
        <p:nvSpPr>
          <p:cNvPr id="5" name="Data — symbol zastępczy 4"/>
          <p:cNvSpPr>
            <a:spLocks noGrp="1"/>
          </p:cNvSpPr>
          <p:nvPr>
            <p:ph type="dt" sz="half" idx="10"/>
          </p:nvPr>
        </p:nvSpPr>
        <p:spPr/>
        <p:txBody>
          <a:bodyPr rtlCol="0"/>
          <a:lstStyle>
            <a:lvl1pPr>
              <a:defRPr/>
            </a:lvl1pPr>
          </a:lstStyle>
          <a:p>
            <a:fld id="{37E65BC6-01A5-49B0-8788-5CEE68971FD2}" type="datetime1">
              <a:rPr lang="pl-PL" smtClean="0"/>
              <a:pPr/>
              <a:t>27.02.2026</a:t>
            </a:fld>
            <a:endParaRPr lang="pl-PL" dirty="0"/>
          </a:p>
        </p:txBody>
      </p:sp>
      <p:sp>
        <p:nvSpPr>
          <p:cNvPr id="7" name="Numer slajdu — symbol zastępczy 6"/>
          <p:cNvSpPr>
            <a:spLocks noGrp="1"/>
          </p:cNvSpPr>
          <p:nvPr>
            <p:ph type="sldNum" sz="quarter" idx="12"/>
          </p:nvPr>
        </p:nvSpPr>
        <p:spPr/>
        <p:txBody>
          <a:bodyPr rtlCol="0"/>
          <a:lstStyle/>
          <a:p>
            <a:pPr rtl="0"/>
            <a:fld id="{5E3DCFCC-8C7B-4574-91B2-C3342261C6C2}" type="slidenum">
              <a:rPr lang="pl-PL" noProof="0" smtClean="0"/>
              <a:t>‹#›</a:t>
            </a:fld>
            <a:endParaRPr lang="pl-PL" noProof="0" dirty="0"/>
          </a:p>
        </p:txBody>
      </p:sp>
    </p:spTree>
    <p:extLst>
      <p:ext uri="{BB962C8B-B14F-4D97-AF65-F5344CB8AC3E}">
        <p14:creationId xmlns:p14="http://schemas.microsoft.com/office/powerpoint/2010/main" val="3753454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111067" y="1143000"/>
            <a:ext cx="3471334" cy="2285999"/>
          </a:xfrm>
        </p:spPr>
        <p:txBody>
          <a:bodyPr rtlCol="0" anchor="b"/>
          <a:lstStyle>
            <a:lvl1pPr>
              <a:defRPr sz="3200"/>
            </a:lvl1pPr>
          </a:lstStyle>
          <a:p>
            <a:pPr rtl="0"/>
            <a:r>
              <a:rPr lang="pl-PL" noProof="0"/>
              <a:t>Kliknij, aby edytować styl</a:t>
            </a:r>
            <a:endParaRPr lang="pl-PL" noProof="0" dirty="0"/>
          </a:p>
        </p:txBody>
      </p:sp>
      <p:sp>
        <p:nvSpPr>
          <p:cNvPr id="8" name="Prostokąt 7"/>
          <p:cNvSpPr/>
          <p:nvPr/>
        </p:nvSpPr>
        <p:spPr bwMode="ltGray">
          <a:xfrm>
            <a:off x="694265" y="1051560"/>
            <a:ext cx="6858000" cy="4937760"/>
          </a:xfrm>
          <a:prstGeom prst="rect">
            <a:avLst/>
          </a:prstGeom>
          <a:solidFill>
            <a:schemeClr val="bg1"/>
          </a:soli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3" name="Obraz — symbol zastępczy 2" descr="Pusty symbol zastępczy pozwalający dodać obraz. Kliknij symbol zastępczy i wybierz obraz, który chcesz dodać"/>
          <p:cNvSpPr>
            <a:spLocks noGrp="1"/>
          </p:cNvSpPr>
          <p:nvPr>
            <p:ph type="pic" idx="1"/>
          </p:nvPr>
        </p:nvSpPr>
        <p:spPr>
          <a:xfrm>
            <a:off x="772051" y="1143000"/>
            <a:ext cx="6686024" cy="4754880"/>
          </a:xfrm>
          <a:solidFill>
            <a:schemeClr val="bg2">
              <a:lumMod val="40000"/>
              <a:lumOff val="60000"/>
            </a:schemeClr>
          </a:solidFill>
        </p:spPr>
        <p:txBody>
          <a:bodyPr tIns="27432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pl-PL" noProof="0"/>
              <a:t>Kliknij ikonę, aby dodać obraz</a:t>
            </a:r>
            <a:endParaRPr lang="pl-PL" noProof="0" dirty="0"/>
          </a:p>
        </p:txBody>
      </p:sp>
      <p:sp>
        <p:nvSpPr>
          <p:cNvPr id="4" name="Tekst — symbol zastępczy 3"/>
          <p:cNvSpPr>
            <a:spLocks noGrp="1"/>
          </p:cNvSpPr>
          <p:nvPr>
            <p:ph type="body" sz="half" idx="2"/>
          </p:nvPr>
        </p:nvSpPr>
        <p:spPr>
          <a:xfrm>
            <a:off x="8111067" y="3513665"/>
            <a:ext cx="3471333" cy="2103120"/>
          </a:xfrm>
        </p:spPr>
        <p:txBody>
          <a:bodyPr rtlCol="0"/>
          <a:lstStyle>
            <a:lvl1pPr marL="0" indent="0">
              <a:spcBef>
                <a:spcPts val="12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pl-PL" noProof="0"/>
              <a:t>Kliknij, aby edytować style wzorca tekstu</a:t>
            </a:r>
          </a:p>
        </p:txBody>
      </p:sp>
      <p:sp>
        <p:nvSpPr>
          <p:cNvPr id="10" name="Stopka — symbol zastępczy 9"/>
          <p:cNvSpPr>
            <a:spLocks noGrp="1"/>
          </p:cNvSpPr>
          <p:nvPr>
            <p:ph type="ftr" sz="quarter" idx="11"/>
          </p:nvPr>
        </p:nvSpPr>
        <p:spPr/>
        <p:txBody>
          <a:bodyPr rtlCol="0"/>
          <a:lstStyle/>
          <a:p>
            <a:pPr rtl="0"/>
            <a:r>
              <a:rPr lang="pl-PL" noProof="0" dirty="0"/>
              <a:t>Dodaj stopkę</a:t>
            </a:r>
          </a:p>
        </p:txBody>
      </p:sp>
      <p:sp>
        <p:nvSpPr>
          <p:cNvPr id="9" name="Data — symbol zastępczy 8"/>
          <p:cNvSpPr>
            <a:spLocks noGrp="1"/>
          </p:cNvSpPr>
          <p:nvPr>
            <p:ph type="dt" sz="half" idx="10"/>
          </p:nvPr>
        </p:nvSpPr>
        <p:spPr/>
        <p:txBody>
          <a:bodyPr rtlCol="0"/>
          <a:lstStyle>
            <a:lvl1pPr>
              <a:defRPr/>
            </a:lvl1pPr>
          </a:lstStyle>
          <a:p>
            <a:fld id="{7E722A24-BE59-4F7F-B14C-46A18AF35562}" type="datetime1">
              <a:rPr lang="pl-PL" smtClean="0"/>
              <a:pPr/>
              <a:t>27.02.2026</a:t>
            </a:fld>
            <a:endParaRPr lang="pl-PL" dirty="0"/>
          </a:p>
        </p:txBody>
      </p:sp>
      <p:sp>
        <p:nvSpPr>
          <p:cNvPr id="11" name="Numer slajdu — symbol zastępczy 10"/>
          <p:cNvSpPr>
            <a:spLocks noGrp="1"/>
          </p:cNvSpPr>
          <p:nvPr>
            <p:ph type="sldNum" sz="quarter" idx="12"/>
          </p:nvPr>
        </p:nvSpPr>
        <p:spPr/>
        <p:txBody>
          <a:bodyPr rtlCol="0"/>
          <a:lstStyle/>
          <a:p>
            <a:pPr rtl="0"/>
            <a:fld id="{5E3DCFCC-8C7B-4574-91B2-C3342261C6C2}" type="slidenum">
              <a:rPr lang="pl-PL" noProof="0" smtClean="0"/>
              <a:pPr/>
              <a:t>‹#›</a:t>
            </a:fld>
            <a:endParaRPr lang="pl-PL" noProof="0" dirty="0"/>
          </a:p>
        </p:txBody>
      </p:sp>
    </p:spTree>
    <p:extLst>
      <p:ext uri="{BB962C8B-B14F-4D97-AF65-F5344CB8AC3E}">
        <p14:creationId xmlns:p14="http://schemas.microsoft.com/office/powerpoint/2010/main" val="3186925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7" name="Prostokąt 6"/>
          <p:cNvSpPr/>
          <p:nvPr/>
        </p:nvSpPr>
        <p:spPr bwMode="ltGray">
          <a:xfrm>
            <a:off x="-1" y="457200"/>
            <a:ext cx="12188826" cy="1270000"/>
          </a:xfrm>
          <a:prstGeom prst="rect">
            <a:avLst/>
          </a:prstGeom>
          <a:gradFill>
            <a:gsLst>
              <a:gs pos="417">
                <a:schemeClr val="bg2">
                  <a:lumMod val="20000"/>
                  <a:lumOff val="80000"/>
                </a:schemeClr>
              </a:gs>
              <a:gs pos="100000">
                <a:schemeClr val="bg2"/>
              </a:gs>
            </a:gsLst>
            <a:lin ang="5400000" scaled="0"/>
          </a:gradFill>
          <a:ln w="152400">
            <a:noFill/>
            <a:miter lim="800000"/>
          </a:ln>
          <a:scene3d>
            <a:camera prst="orthographicFront"/>
            <a:lightRig rig="threePt" dir="t"/>
          </a:scene3d>
          <a:sp3d>
            <a:contourClr>
              <a:srgbClr val="B0BCB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8" name="Prostokąt 7"/>
          <p:cNvSpPr/>
          <p:nvPr/>
        </p:nvSpPr>
        <p:spPr bwMode="ltGray">
          <a:xfrm>
            <a:off x="0" y="1697736"/>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9" name="Prostokąt 8"/>
          <p:cNvSpPr/>
          <p:nvPr/>
        </p:nvSpPr>
        <p:spPr bwMode="ltGray">
          <a:xfrm>
            <a:off x="0" y="457200"/>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2" name="Tytuł 1"/>
          <p:cNvSpPr>
            <a:spLocks noGrp="1"/>
          </p:cNvSpPr>
          <p:nvPr>
            <p:ph type="title"/>
          </p:nvPr>
        </p:nvSpPr>
        <p:spPr/>
        <p:txBody>
          <a:bodyPr rtlCol="0"/>
          <a:lstStyle/>
          <a:p>
            <a:pPr rtl="0"/>
            <a:r>
              <a:rPr lang="pl-PL" noProof="0"/>
              <a:t>Kliknij, aby edytować styl</a:t>
            </a:r>
            <a:endParaRPr lang="pl-PL" noProof="0" dirty="0"/>
          </a:p>
        </p:txBody>
      </p:sp>
      <p:sp>
        <p:nvSpPr>
          <p:cNvPr id="3" name="Tekst pionowy — symbol zastępczy 2"/>
          <p:cNvSpPr>
            <a:spLocks noGrp="1"/>
          </p:cNvSpPr>
          <p:nvPr>
            <p:ph type="body" orient="vert" idx="1"/>
          </p:nvPr>
        </p:nvSpPr>
        <p:spPr/>
        <p:txBody>
          <a:bodyPr vert="eaVert" rtlCol="0"/>
          <a:lstStyle/>
          <a:p>
            <a:pPr lvl="0" rtl="0"/>
            <a:r>
              <a:rPr lang="pl-PL" noProof="0"/>
              <a:t>Kliknij, aby edytować style wzorca tekstu</a:t>
            </a:r>
          </a:p>
          <a:p>
            <a:pPr lvl="1" rtl="0"/>
            <a:r>
              <a:rPr lang="pl-PL" noProof="0"/>
              <a:t>Drugi poziom</a:t>
            </a:r>
          </a:p>
          <a:p>
            <a:pPr lvl="2" rtl="0"/>
            <a:r>
              <a:rPr lang="pl-PL" noProof="0"/>
              <a:t>Trzeci poziom</a:t>
            </a:r>
          </a:p>
          <a:p>
            <a:pPr lvl="3" rtl="0"/>
            <a:r>
              <a:rPr lang="pl-PL" noProof="0"/>
              <a:t>Czwarty poziom</a:t>
            </a:r>
          </a:p>
          <a:p>
            <a:pPr lvl="4" rtl="0"/>
            <a:r>
              <a:rPr lang="pl-PL" noProof="0"/>
              <a:t>Piąty poziom</a:t>
            </a:r>
            <a:endParaRPr lang="pl-PL" noProof="0" dirty="0"/>
          </a:p>
        </p:txBody>
      </p:sp>
      <p:sp>
        <p:nvSpPr>
          <p:cNvPr id="5" name="Stopka — symbol zastępczy 4"/>
          <p:cNvSpPr>
            <a:spLocks noGrp="1"/>
          </p:cNvSpPr>
          <p:nvPr>
            <p:ph type="ftr" sz="quarter" idx="11"/>
          </p:nvPr>
        </p:nvSpPr>
        <p:spPr/>
        <p:txBody>
          <a:bodyPr rtlCol="0"/>
          <a:lstStyle/>
          <a:p>
            <a:pPr rtl="0"/>
            <a:r>
              <a:rPr lang="pl-PL" noProof="0" dirty="0"/>
              <a:t>Dodaj stopkę</a:t>
            </a:r>
          </a:p>
        </p:txBody>
      </p:sp>
      <p:sp>
        <p:nvSpPr>
          <p:cNvPr id="4" name="Data — symbol zastępczy 3"/>
          <p:cNvSpPr>
            <a:spLocks noGrp="1"/>
          </p:cNvSpPr>
          <p:nvPr>
            <p:ph type="dt" sz="half" idx="10"/>
          </p:nvPr>
        </p:nvSpPr>
        <p:spPr/>
        <p:txBody>
          <a:bodyPr rtlCol="0"/>
          <a:lstStyle>
            <a:lvl1pPr>
              <a:defRPr/>
            </a:lvl1pPr>
          </a:lstStyle>
          <a:p>
            <a:fld id="{76B5A371-5571-4AA2-9F18-267EA3A51B3E}" type="datetime1">
              <a:rPr lang="pl-PL" smtClean="0"/>
              <a:pPr/>
              <a:t>27.02.2026</a:t>
            </a:fld>
            <a:endParaRPr lang="pl-PL" dirty="0"/>
          </a:p>
        </p:txBody>
      </p:sp>
      <p:sp>
        <p:nvSpPr>
          <p:cNvPr id="6" name="Numer slajdu — symbol zastępczy 5"/>
          <p:cNvSpPr>
            <a:spLocks noGrp="1"/>
          </p:cNvSpPr>
          <p:nvPr>
            <p:ph type="sldNum" sz="quarter" idx="12"/>
          </p:nvPr>
        </p:nvSpPr>
        <p:spPr/>
        <p:txBody>
          <a:bodyPr rtlCol="0"/>
          <a:lstStyle/>
          <a:p>
            <a:pPr rtl="0"/>
            <a:fld id="{5E3DCFCC-8C7B-4574-91B2-C3342261C6C2}" type="slidenum">
              <a:rPr lang="pl-PL" noProof="0" smtClean="0"/>
              <a:t>‹#›</a:t>
            </a:fld>
            <a:endParaRPr lang="pl-PL" noProof="0" dirty="0"/>
          </a:p>
        </p:txBody>
      </p:sp>
    </p:spTree>
    <p:extLst>
      <p:ext uri="{BB962C8B-B14F-4D97-AF65-F5344CB8AC3E}">
        <p14:creationId xmlns:p14="http://schemas.microsoft.com/office/powerpoint/2010/main" val="2448079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9296400" y="846666"/>
            <a:ext cx="1828800" cy="5554133"/>
          </a:xfrm>
        </p:spPr>
        <p:txBody>
          <a:bodyPr vert="eaVert" rtlCol="0"/>
          <a:lstStyle/>
          <a:p>
            <a:pPr rtl="0"/>
            <a:r>
              <a:rPr lang="pl-PL" noProof="0"/>
              <a:t>Kliknij, aby edytować styl</a:t>
            </a:r>
            <a:endParaRPr lang="pl-PL" noProof="0" dirty="0"/>
          </a:p>
        </p:txBody>
      </p:sp>
      <p:sp>
        <p:nvSpPr>
          <p:cNvPr id="3" name="Tekst pionowy — symbol zastępczy 2"/>
          <p:cNvSpPr>
            <a:spLocks noGrp="1"/>
          </p:cNvSpPr>
          <p:nvPr>
            <p:ph type="body" orient="vert" idx="1"/>
          </p:nvPr>
        </p:nvSpPr>
        <p:spPr>
          <a:xfrm>
            <a:off x="1066798" y="846666"/>
            <a:ext cx="7863840" cy="5554133"/>
          </a:xfrm>
        </p:spPr>
        <p:txBody>
          <a:bodyPr vert="eaVert" rtlCol="0"/>
          <a:lstStyle/>
          <a:p>
            <a:pPr lvl="0" rtl="0"/>
            <a:r>
              <a:rPr lang="pl-PL" noProof="0"/>
              <a:t>Kliknij, aby edytować style wzorca tekstu</a:t>
            </a:r>
          </a:p>
          <a:p>
            <a:pPr lvl="1" rtl="0"/>
            <a:r>
              <a:rPr lang="pl-PL" noProof="0"/>
              <a:t>Drugi poziom</a:t>
            </a:r>
          </a:p>
          <a:p>
            <a:pPr lvl="2" rtl="0"/>
            <a:r>
              <a:rPr lang="pl-PL" noProof="0"/>
              <a:t>Trzeci poziom</a:t>
            </a:r>
          </a:p>
          <a:p>
            <a:pPr lvl="3" rtl="0"/>
            <a:r>
              <a:rPr lang="pl-PL" noProof="0"/>
              <a:t>Czwarty poziom</a:t>
            </a:r>
          </a:p>
          <a:p>
            <a:pPr lvl="4" rtl="0"/>
            <a:r>
              <a:rPr lang="pl-PL" noProof="0"/>
              <a:t>Piąty poziom</a:t>
            </a:r>
            <a:endParaRPr lang="pl-PL" noProof="0" dirty="0"/>
          </a:p>
        </p:txBody>
      </p:sp>
      <p:sp>
        <p:nvSpPr>
          <p:cNvPr id="5" name="Stopka — symbol zastępczy 4"/>
          <p:cNvSpPr>
            <a:spLocks noGrp="1"/>
          </p:cNvSpPr>
          <p:nvPr>
            <p:ph type="ftr" sz="quarter" idx="11"/>
          </p:nvPr>
        </p:nvSpPr>
        <p:spPr/>
        <p:txBody>
          <a:bodyPr rtlCol="0"/>
          <a:lstStyle/>
          <a:p>
            <a:pPr rtl="0"/>
            <a:r>
              <a:rPr lang="pl-PL" noProof="0" dirty="0"/>
              <a:t>Dodaj stopkę</a:t>
            </a:r>
          </a:p>
        </p:txBody>
      </p:sp>
      <p:sp>
        <p:nvSpPr>
          <p:cNvPr id="4" name="Data — symbol zastępczy 3"/>
          <p:cNvSpPr>
            <a:spLocks noGrp="1"/>
          </p:cNvSpPr>
          <p:nvPr>
            <p:ph type="dt" sz="half" idx="10"/>
          </p:nvPr>
        </p:nvSpPr>
        <p:spPr/>
        <p:txBody>
          <a:bodyPr rtlCol="0"/>
          <a:lstStyle>
            <a:lvl1pPr>
              <a:defRPr/>
            </a:lvl1pPr>
          </a:lstStyle>
          <a:p>
            <a:fld id="{3819F582-861B-4B6D-93AA-4872DB5A55FB}" type="datetime1">
              <a:rPr lang="pl-PL" smtClean="0"/>
              <a:pPr/>
              <a:t>27.02.2026</a:t>
            </a:fld>
            <a:endParaRPr lang="pl-PL" dirty="0"/>
          </a:p>
        </p:txBody>
      </p:sp>
      <p:sp>
        <p:nvSpPr>
          <p:cNvPr id="6" name="Numer slajdu — symbol zastępczy 5"/>
          <p:cNvSpPr>
            <a:spLocks noGrp="1"/>
          </p:cNvSpPr>
          <p:nvPr>
            <p:ph type="sldNum" sz="quarter" idx="12"/>
          </p:nvPr>
        </p:nvSpPr>
        <p:spPr/>
        <p:txBody>
          <a:bodyPr rtlCol="0"/>
          <a:lstStyle/>
          <a:p>
            <a:pPr rtl="0"/>
            <a:fld id="{5E3DCFCC-8C7B-4574-91B2-C3342261C6C2}" type="slidenum">
              <a:rPr lang="pl-PL" noProof="0" smtClean="0"/>
              <a:t>‹#›</a:t>
            </a:fld>
            <a:endParaRPr lang="pl-PL" noProof="0" dirty="0"/>
          </a:p>
        </p:txBody>
      </p:sp>
    </p:spTree>
    <p:extLst>
      <p:ext uri="{BB962C8B-B14F-4D97-AF65-F5344CB8AC3E}">
        <p14:creationId xmlns:p14="http://schemas.microsoft.com/office/powerpoint/2010/main" val="1533007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Obraz 6"/>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0" y="0"/>
            <a:ext cx="12188952" cy="455411"/>
          </a:xfrm>
          <a:prstGeom prst="rect">
            <a:avLst/>
          </a:prstGeom>
        </p:spPr>
      </p:pic>
      <p:sp>
        <p:nvSpPr>
          <p:cNvPr id="10" name="Prostokąt 9"/>
          <p:cNvSpPr/>
          <p:nvPr userDrawn="1"/>
        </p:nvSpPr>
        <p:spPr bwMode="ltGray">
          <a:xfrm>
            <a:off x="0" y="457200"/>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2" name="Symbol zastępczy tytułu 1"/>
          <p:cNvSpPr>
            <a:spLocks noGrp="1"/>
          </p:cNvSpPr>
          <p:nvPr>
            <p:ph type="title"/>
          </p:nvPr>
        </p:nvSpPr>
        <p:spPr>
          <a:xfrm>
            <a:off x="1066800" y="562302"/>
            <a:ext cx="10058400" cy="1097280"/>
          </a:xfrm>
          <a:prstGeom prst="rect">
            <a:avLst/>
          </a:prstGeom>
        </p:spPr>
        <p:txBody>
          <a:bodyPr vert="horz" lIns="91440" tIns="45720" rIns="91440" bIns="45720" rtlCol="0" anchor="b">
            <a:normAutofit/>
          </a:bodyPr>
          <a:lstStyle/>
          <a:p>
            <a:pPr rtl="0"/>
            <a:r>
              <a:rPr lang="pl-PL" noProof="0" dirty="0"/>
              <a:t>Kliknij, aby edytować styl wzorca tytułu</a:t>
            </a:r>
          </a:p>
        </p:txBody>
      </p:sp>
      <p:sp>
        <p:nvSpPr>
          <p:cNvPr id="3" name="Tekst — symbol zastępczy 2"/>
          <p:cNvSpPr>
            <a:spLocks noGrp="1"/>
          </p:cNvSpPr>
          <p:nvPr>
            <p:ph type="body" idx="1"/>
          </p:nvPr>
        </p:nvSpPr>
        <p:spPr>
          <a:xfrm>
            <a:off x="1066800" y="2057400"/>
            <a:ext cx="10058400" cy="4343400"/>
          </a:xfrm>
          <a:prstGeom prst="rect">
            <a:avLst/>
          </a:prstGeom>
        </p:spPr>
        <p:txBody>
          <a:bodyPr vert="horz" lIns="91440" tIns="45720" rIns="91440" bIns="45720" rtlCol="0">
            <a:normAutofit/>
          </a:bodyPr>
          <a:lstStyle/>
          <a:p>
            <a:pPr lvl="0" rtl="0"/>
            <a:r>
              <a:rPr lang="pl-PL" noProof="0" dirty="0"/>
              <a:t>Kliknij, aby edytować style wzorców tekstu</a:t>
            </a:r>
          </a:p>
          <a:p>
            <a:pPr lvl="1" rtl="0"/>
            <a:r>
              <a:rPr lang="pl-PL" noProof="0" dirty="0"/>
              <a:t>Drugi poziom</a:t>
            </a:r>
          </a:p>
          <a:p>
            <a:pPr lvl="2" rtl="0"/>
            <a:r>
              <a:rPr lang="pl-PL" noProof="0" dirty="0"/>
              <a:t>Trzeci poziom</a:t>
            </a:r>
          </a:p>
          <a:p>
            <a:pPr lvl="3" rtl="0"/>
            <a:r>
              <a:rPr lang="pl-PL" noProof="0" dirty="0"/>
              <a:t>Czwarty poziom</a:t>
            </a:r>
          </a:p>
          <a:p>
            <a:pPr lvl="4" rtl="0"/>
            <a:r>
              <a:rPr lang="pl-PL" noProof="0" dirty="0"/>
              <a:t>Piąty poziom</a:t>
            </a:r>
          </a:p>
        </p:txBody>
      </p:sp>
      <p:sp>
        <p:nvSpPr>
          <p:cNvPr id="5" name="Stopka — symbol zastępczy 4"/>
          <p:cNvSpPr>
            <a:spLocks noGrp="1"/>
          </p:cNvSpPr>
          <p:nvPr>
            <p:ph type="ftr" sz="quarter" idx="3"/>
          </p:nvPr>
        </p:nvSpPr>
        <p:spPr>
          <a:xfrm>
            <a:off x="1066800" y="6519333"/>
            <a:ext cx="7086600" cy="202142"/>
          </a:xfrm>
          <a:prstGeom prst="rect">
            <a:avLst/>
          </a:prstGeom>
        </p:spPr>
        <p:txBody>
          <a:bodyPr vert="horz" lIns="91440" tIns="45720" rIns="91440" bIns="45720" rtlCol="0" anchor="ctr"/>
          <a:lstStyle>
            <a:lvl1pPr algn="l">
              <a:defRPr sz="1100">
                <a:solidFill>
                  <a:schemeClr val="tx1"/>
                </a:solidFill>
              </a:defRPr>
            </a:lvl1pPr>
          </a:lstStyle>
          <a:p>
            <a:pPr rtl="0"/>
            <a:r>
              <a:rPr lang="pl-PL" noProof="0" dirty="0"/>
              <a:t>Dodaj stopkę</a:t>
            </a:r>
          </a:p>
        </p:txBody>
      </p:sp>
      <p:sp>
        <p:nvSpPr>
          <p:cNvPr id="4" name="Data — symbol zastępczy 3"/>
          <p:cNvSpPr>
            <a:spLocks noGrp="1"/>
          </p:cNvSpPr>
          <p:nvPr>
            <p:ph type="dt" sz="half" idx="2"/>
          </p:nvPr>
        </p:nvSpPr>
        <p:spPr>
          <a:xfrm>
            <a:off x="8382000" y="6519333"/>
            <a:ext cx="1600200" cy="202142"/>
          </a:xfrm>
          <a:prstGeom prst="rect">
            <a:avLst/>
          </a:prstGeom>
        </p:spPr>
        <p:txBody>
          <a:bodyPr vert="horz" lIns="91440" tIns="45720" rIns="91440" bIns="45720" rtlCol="0" anchor="ctr"/>
          <a:lstStyle>
            <a:lvl1pPr algn="r">
              <a:defRPr sz="1100">
                <a:solidFill>
                  <a:schemeClr val="tx1"/>
                </a:solidFill>
              </a:defRPr>
            </a:lvl1pPr>
          </a:lstStyle>
          <a:p>
            <a:fld id="{8EB4D951-4BD8-4126-ACBA-7F660ECF4FE8}" type="datetime1">
              <a:rPr lang="pl-PL" smtClean="0"/>
              <a:pPr/>
              <a:t>27.02.2026</a:t>
            </a:fld>
            <a:endParaRPr lang="pl-PL" dirty="0"/>
          </a:p>
        </p:txBody>
      </p:sp>
      <p:sp>
        <p:nvSpPr>
          <p:cNvPr id="6" name="Numer slajdu — symbol zastępczy 5"/>
          <p:cNvSpPr>
            <a:spLocks noGrp="1"/>
          </p:cNvSpPr>
          <p:nvPr>
            <p:ph type="sldNum" sz="quarter" idx="4"/>
          </p:nvPr>
        </p:nvSpPr>
        <p:spPr>
          <a:xfrm>
            <a:off x="10210800" y="6519333"/>
            <a:ext cx="914400" cy="202142"/>
          </a:xfrm>
          <a:prstGeom prst="rect">
            <a:avLst/>
          </a:prstGeom>
        </p:spPr>
        <p:txBody>
          <a:bodyPr vert="horz" lIns="91440" tIns="45720" rIns="91440" bIns="45720" rtlCol="0" anchor="ctr"/>
          <a:lstStyle>
            <a:lvl1pPr algn="r">
              <a:defRPr sz="1100">
                <a:solidFill>
                  <a:schemeClr val="tx1"/>
                </a:solidFill>
              </a:defRPr>
            </a:lvl1pPr>
          </a:lstStyle>
          <a:p>
            <a:pPr rtl="0"/>
            <a:fld id="{5E3DCFCC-8C7B-4574-91B2-C3342261C6C2}" type="slidenum">
              <a:rPr lang="pl-PL" noProof="0" smtClean="0"/>
              <a:pPr/>
              <a:t>‹#›</a:t>
            </a:fld>
            <a:endParaRPr lang="pl-PL" noProof="0" dirty="0"/>
          </a:p>
        </p:txBody>
      </p:sp>
    </p:spTree>
    <p:extLst>
      <p:ext uri="{BB962C8B-B14F-4D97-AF65-F5344CB8AC3E}">
        <p14:creationId xmlns:p14="http://schemas.microsoft.com/office/powerpoint/2010/main" val="1796578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61" r:id="rId5"/>
    <p:sldLayoutId id="2147483662"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cap="sm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bg2"/>
        </a:buClr>
        <a:buSzPct val="90000"/>
        <a:buFont typeface="Wingdings" panose="05000000000000000000" pitchFamily="2" charset="2"/>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1200"/>
        </a:spcBef>
        <a:buClr>
          <a:schemeClr val="bg2"/>
        </a:buClr>
        <a:buSzPct val="90000"/>
        <a:buFont typeface="Wingdings" panose="05000000000000000000" pitchFamily="2" charset="2"/>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800"/>
        </a:spcBef>
        <a:buClr>
          <a:schemeClr val="bg2"/>
        </a:buClr>
        <a:buSzPct val="90000"/>
        <a:buFont typeface="Wingdings" panose="05000000000000000000" pitchFamily="2" charset="2"/>
        <a:buChar char="§"/>
        <a:defRPr sz="1800" kern="1200">
          <a:solidFill>
            <a:schemeClr val="tx1"/>
          </a:solidFill>
          <a:latin typeface="+mn-lt"/>
          <a:ea typeface="+mn-ea"/>
          <a:cs typeface="+mn-cs"/>
        </a:defRPr>
      </a:lvl3pPr>
      <a:lvl4pPr marL="105156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4pPr>
      <a:lvl5pPr marL="132588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5pPr>
      <a:lvl6pPr marL="160020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6pPr>
      <a:lvl7pPr marL="187452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7pPr>
      <a:lvl8pPr marL="214884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8pPr>
      <a:lvl9pPr marL="242316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rtlCol="0"/>
          <a:lstStyle/>
          <a:p>
            <a:pPr rtl="0"/>
            <a:r>
              <a:rPr lang="pl-PL" dirty="0"/>
              <a:t>Rytm życia na wsi</a:t>
            </a:r>
          </a:p>
        </p:txBody>
      </p:sp>
      <p:sp>
        <p:nvSpPr>
          <p:cNvPr id="3" name="Podtytuł 2"/>
          <p:cNvSpPr>
            <a:spLocks noGrp="1"/>
          </p:cNvSpPr>
          <p:nvPr>
            <p:ph type="subTitle" idx="1"/>
          </p:nvPr>
        </p:nvSpPr>
        <p:spPr/>
        <p:txBody>
          <a:bodyPr rtlCol="0"/>
          <a:lstStyle/>
          <a:p>
            <a:pPr rtl="0"/>
            <a:r>
              <a:rPr lang="pl-PL" dirty="0"/>
              <a:t>„Chłopi”</a:t>
            </a:r>
          </a:p>
        </p:txBody>
      </p:sp>
    </p:spTree>
    <p:extLst>
      <p:ext uri="{BB962C8B-B14F-4D97-AF65-F5344CB8AC3E}">
        <p14:creationId xmlns:p14="http://schemas.microsoft.com/office/powerpoint/2010/main" val="2614072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3F8CCE8-C44C-6B3F-FC5D-98971FA00AAB}"/>
              </a:ext>
            </a:extLst>
          </p:cNvPr>
          <p:cNvSpPr>
            <a:spLocks noGrp="1"/>
          </p:cNvSpPr>
          <p:nvPr>
            <p:ph type="title"/>
          </p:nvPr>
        </p:nvSpPr>
        <p:spPr>
          <a:xfrm>
            <a:off x="1066799" y="562302"/>
            <a:ext cx="10928555" cy="1097280"/>
          </a:xfrm>
        </p:spPr>
        <p:txBody>
          <a:bodyPr>
            <a:noAutofit/>
          </a:bodyPr>
          <a:lstStyle/>
          <a:p>
            <a:r>
              <a:rPr lang="pl-PL" sz="2400" dirty="0"/>
              <a:t>W „Chłopach”: życie na wsi nie z perspektywy ziemiaństwa, nie w sposób wyidealizowany, ale właśnie </a:t>
            </a:r>
            <a:r>
              <a:rPr lang="pl-PL" sz="2400" u="sng" dirty="0"/>
              <a:t>z punktu widzenia chłopów</a:t>
            </a:r>
            <a:r>
              <a:rPr lang="pl-PL" sz="2400" dirty="0"/>
              <a:t>, warstwy nieuprzywilejowanej.</a:t>
            </a:r>
          </a:p>
        </p:txBody>
      </p:sp>
      <p:sp>
        <p:nvSpPr>
          <p:cNvPr id="3" name="Symbol zastępczy zawartości 2">
            <a:extLst>
              <a:ext uri="{FF2B5EF4-FFF2-40B4-BE49-F238E27FC236}">
                <a16:creationId xmlns:a16="http://schemas.microsoft.com/office/drawing/2014/main" id="{439F02F6-76AB-B214-9D8D-D079CA4B54CF}"/>
              </a:ext>
            </a:extLst>
          </p:cNvPr>
          <p:cNvSpPr>
            <a:spLocks noGrp="1"/>
          </p:cNvSpPr>
          <p:nvPr>
            <p:ph idx="1"/>
          </p:nvPr>
        </p:nvSpPr>
        <p:spPr/>
        <p:txBody>
          <a:bodyPr/>
          <a:lstStyle/>
          <a:p>
            <a:endParaRPr lang="pl-PL"/>
          </a:p>
        </p:txBody>
      </p:sp>
      <p:pic>
        <p:nvPicPr>
          <p:cNvPr id="5" name="Obraz 4" descr="Obraz zawierający tekst, Czcionka, zrzut ekranu, design&#10;&#10;Zawartość wygenerowana przez AI może być niepoprawna.">
            <a:extLst>
              <a:ext uri="{FF2B5EF4-FFF2-40B4-BE49-F238E27FC236}">
                <a16:creationId xmlns:a16="http://schemas.microsoft.com/office/drawing/2014/main" id="{F0BEB64B-B40E-8A50-2432-143A981B0AD7}"/>
              </a:ext>
            </a:extLst>
          </p:cNvPr>
          <p:cNvPicPr>
            <a:picLocks noChangeAspect="1"/>
          </p:cNvPicPr>
          <p:nvPr/>
        </p:nvPicPr>
        <p:blipFill>
          <a:blip r:embed="rId2"/>
          <a:stretch>
            <a:fillRect/>
          </a:stretch>
        </p:blipFill>
        <p:spPr>
          <a:xfrm>
            <a:off x="2125968" y="1884689"/>
            <a:ext cx="8097380" cy="4858428"/>
          </a:xfrm>
          <a:prstGeom prst="rect">
            <a:avLst/>
          </a:prstGeom>
        </p:spPr>
      </p:pic>
    </p:spTree>
    <p:extLst>
      <p:ext uri="{BB962C8B-B14F-4D97-AF65-F5344CB8AC3E}">
        <p14:creationId xmlns:p14="http://schemas.microsoft.com/office/powerpoint/2010/main" val="1619652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0E81EA4-76AF-B315-3821-072F61465E79}"/>
              </a:ext>
            </a:extLst>
          </p:cNvPr>
          <p:cNvSpPr>
            <a:spLocks noGrp="1"/>
          </p:cNvSpPr>
          <p:nvPr>
            <p:ph type="title"/>
          </p:nvPr>
        </p:nvSpPr>
        <p:spPr/>
        <p:txBody>
          <a:bodyPr/>
          <a:lstStyle/>
          <a:p>
            <a:r>
              <a:rPr lang="pl-PL" dirty="0"/>
              <a:t>Zacznijmy od gatunku. Czy to epopeja?</a:t>
            </a:r>
          </a:p>
        </p:txBody>
      </p:sp>
      <p:sp>
        <p:nvSpPr>
          <p:cNvPr id="3" name="Symbol zastępczy zawartości 2">
            <a:extLst>
              <a:ext uri="{FF2B5EF4-FFF2-40B4-BE49-F238E27FC236}">
                <a16:creationId xmlns:a16="http://schemas.microsoft.com/office/drawing/2014/main" id="{A9EA7B38-1238-1B18-253B-20FE894616C1}"/>
              </a:ext>
            </a:extLst>
          </p:cNvPr>
          <p:cNvSpPr>
            <a:spLocks noGrp="1"/>
          </p:cNvSpPr>
          <p:nvPr>
            <p:ph idx="1"/>
          </p:nvPr>
        </p:nvSpPr>
        <p:spPr/>
        <p:txBody>
          <a:bodyPr/>
          <a:lstStyle/>
          <a:p>
            <a:endParaRPr lang="pl-PL"/>
          </a:p>
        </p:txBody>
      </p:sp>
      <p:pic>
        <p:nvPicPr>
          <p:cNvPr id="5" name="Obraz 4" descr="Obraz zawierający zrzut ekranu, tekst, oprogramowanie, wyświetlacz&#10;&#10;Zawartość wygenerowana przez AI może być niepoprawna.">
            <a:extLst>
              <a:ext uri="{FF2B5EF4-FFF2-40B4-BE49-F238E27FC236}">
                <a16:creationId xmlns:a16="http://schemas.microsoft.com/office/drawing/2014/main" id="{6DAA1F8B-92EC-868F-FB85-7486D6A85485}"/>
              </a:ext>
            </a:extLst>
          </p:cNvPr>
          <p:cNvPicPr>
            <a:picLocks noChangeAspect="1"/>
          </p:cNvPicPr>
          <p:nvPr/>
        </p:nvPicPr>
        <p:blipFill>
          <a:blip r:embed="rId2"/>
          <a:stretch>
            <a:fillRect/>
          </a:stretch>
        </p:blipFill>
        <p:spPr>
          <a:xfrm>
            <a:off x="692124" y="1842084"/>
            <a:ext cx="10650436" cy="5572903"/>
          </a:xfrm>
          <a:prstGeom prst="rect">
            <a:avLst/>
          </a:prstGeom>
        </p:spPr>
      </p:pic>
    </p:spTree>
    <p:extLst>
      <p:ext uri="{BB962C8B-B14F-4D97-AF65-F5344CB8AC3E}">
        <p14:creationId xmlns:p14="http://schemas.microsoft.com/office/powerpoint/2010/main" val="1511834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CAE448A-E442-D371-26DB-F5AACA562B2A}"/>
              </a:ext>
            </a:extLst>
          </p:cNvPr>
          <p:cNvSpPr>
            <a:spLocks noGrp="1"/>
          </p:cNvSpPr>
          <p:nvPr>
            <p:ph type="title"/>
          </p:nvPr>
        </p:nvSpPr>
        <p:spPr/>
        <p:txBody>
          <a:bodyPr/>
          <a:lstStyle/>
          <a:p>
            <a:r>
              <a:rPr lang="pl-PL" dirty="0"/>
              <a:t>Zacznijmy od gatunku. Czy to epopeja?</a:t>
            </a:r>
          </a:p>
        </p:txBody>
      </p:sp>
      <p:sp>
        <p:nvSpPr>
          <p:cNvPr id="3" name="Symbol zastępczy zawartości 2">
            <a:extLst>
              <a:ext uri="{FF2B5EF4-FFF2-40B4-BE49-F238E27FC236}">
                <a16:creationId xmlns:a16="http://schemas.microsoft.com/office/drawing/2014/main" id="{CFB66273-04FF-5531-FA6E-8D8FD73044E7}"/>
              </a:ext>
            </a:extLst>
          </p:cNvPr>
          <p:cNvSpPr>
            <a:spLocks noGrp="1"/>
          </p:cNvSpPr>
          <p:nvPr>
            <p:ph idx="1"/>
          </p:nvPr>
        </p:nvSpPr>
        <p:spPr/>
        <p:txBody>
          <a:bodyPr/>
          <a:lstStyle/>
          <a:p>
            <a:endParaRPr lang="pl-PL"/>
          </a:p>
        </p:txBody>
      </p:sp>
      <p:pic>
        <p:nvPicPr>
          <p:cNvPr id="7" name="Obraz 6" descr="Obraz zawierający tekst, zrzut ekranu, Czcionka, numer&#10;&#10;Zawartość wygenerowana przez AI może być niepoprawna.">
            <a:extLst>
              <a:ext uri="{FF2B5EF4-FFF2-40B4-BE49-F238E27FC236}">
                <a16:creationId xmlns:a16="http://schemas.microsoft.com/office/drawing/2014/main" id="{905E7F73-5376-DDE1-08FF-0839582A6A64}"/>
              </a:ext>
            </a:extLst>
          </p:cNvPr>
          <p:cNvPicPr>
            <a:picLocks noChangeAspect="1"/>
          </p:cNvPicPr>
          <p:nvPr/>
        </p:nvPicPr>
        <p:blipFill>
          <a:blip r:embed="rId2"/>
          <a:stretch>
            <a:fillRect/>
          </a:stretch>
        </p:blipFill>
        <p:spPr>
          <a:xfrm>
            <a:off x="1066800" y="1760554"/>
            <a:ext cx="9649767" cy="4937091"/>
          </a:xfrm>
          <a:prstGeom prst="rect">
            <a:avLst/>
          </a:prstGeom>
        </p:spPr>
      </p:pic>
    </p:spTree>
    <p:extLst>
      <p:ext uri="{BB962C8B-B14F-4D97-AF65-F5344CB8AC3E}">
        <p14:creationId xmlns:p14="http://schemas.microsoft.com/office/powerpoint/2010/main" val="2717529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F60CD32-106D-CF6B-7CF9-06B844D06063}"/>
              </a:ext>
            </a:extLst>
          </p:cNvPr>
          <p:cNvSpPr>
            <a:spLocks noGrp="1"/>
          </p:cNvSpPr>
          <p:nvPr>
            <p:ph type="title"/>
          </p:nvPr>
        </p:nvSpPr>
        <p:spPr>
          <a:xfrm>
            <a:off x="265471" y="1270328"/>
            <a:ext cx="8828287" cy="1097280"/>
          </a:xfrm>
        </p:spPr>
        <p:txBody>
          <a:bodyPr>
            <a:normAutofit fontScale="90000"/>
          </a:bodyPr>
          <a:lstStyle/>
          <a:p>
            <a:r>
              <a:rPr lang="pl-PL" sz="3100" dirty="0"/>
              <a:t>Kilka słów o Reymoncie i jego dziele (s. 244 – 247)</a:t>
            </a:r>
            <a:br>
              <a:rPr lang="pl-PL" sz="3100" dirty="0"/>
            </a:br>
            <a:r>
              <a:rPr lang="pl-PL" sz="2000" i="1" dirty="0"/>
              <a:t>historia poszukaj Reymont </a:t>
            </a:r>
            <a:br>
              <a:rPr lang="pl-PL" i="1" dirty="0"/>
            </a:br>
            <a:br>
              <a:rPr lang="pl-PL" dirty="0"/>
            </a:br>
            <a:endParaRPr lang="pl-PL" dirty="0"/>
          </a:p>
        </p:txBody>
      </p:sp>
      <p:sp>
        <p:nvSpPr>
          <p:cNvPr id="3" name="Symbol zastępczy zawartości 2">
            <a:extLst>
              <a:ext uri="{FF2B5EF4-FFF2-40B4-BE49-F238E27FC236}">
                <a16:creationId xmlns:a16="http://schemas.microsoft.com/office/drawing/2014/main" id="{138A231E-24BC-F6B4-F22D-9C823C1C54ED}"/>
              </a:ext>
            </a:extLst>
          </p:cNvPr>
          <p:cNvSpPr>
            <a:spLocks noGrp="1"/>
          </p:cNvSpPr>
          <p:nvPr>
            <p:ph idx="1"/>
          </p:nvPr>
        </p:nvSpPr>
        <p:spPr>
          <a:xfrm>
            <a:off x="0" y="1779639"/>
            <a:ext cx="9196387" cy="5078361"/>
          </a:xfrm>
        </p:spPr>
        <p:txBody>
          <a:bodyPr>
            <a:normAutofit fontScale="77500" lnSpcReduction="20000"/>
          </a:bodyPr>
          <a:lstStyle/>
          <a:p>
            <a:pPr marL="0" indent="0" algn="just">
              <a:buNone/>
            </a:pPr>
            <a:r>
              <a:rPr lang="pl-PL" dirty="0">
                <a:latin typeface="Times New Roman" panose="02020603050405020304" pitchFamily="18" charset="0"/>
                <a:cs typeface="Times New Roman" panose="02020603050405020304" pitchFamily="18" charset="0"/>
              </a:rPr>
              <a:t>1.</a:t>
            </a:r>
            <a:r>
              <a:rPr lang="pl-PL" b="1" dirty="0">
                <a:solidFill>
                  <a:srgbClr val="FF0000"/>
                </a:solidFill>
                <a:latin typeface="Times New Roman" panose="02020603050405020304" pitchFamily="18" charset="0"/>
                <a:cs typeface="Times New Roman" panose="02020603050405020304" pitchFamily="18" charset="0"/>
              </a:rPr>
              <a:t> Poetyka</a:t>
            </a:r>
            <a:r>
              <a:rPr lang="pl-PL" dirty="0">
                <a:latin typeface="Times New Roman" panose="02020603050405020304" pitchFamily="18" charset="0"/>
                <a:cs typeface="Times New Roman" panose="02020603050405020304" pitchFamily="18" charset="0"/>
              </a:rPr>
              <a:t>: </a:t>
            </a:r>
            <a:r>
              <a:rPr lang="pl-PL" b="1" dirty="0">
                <a:latin typeface="Times New Roman" panose="02020603050405020304" pitchFamily="18" charset="0"/>
                <a:cs typeface="Times New Roman" panose="02020603050405020304" pitchFamily="18" charset="0"/>
              </a:rPr>
              <a:t>realizm</a:t>
            </a:r>
            <a:r>
              <a:rPr lang="pl-PL" dirty="0">
                <a:latin typeface="Times New Roman" panose="02020603050405020304" pitchFamily="18" charset="0"/>
                <a:cs typeface="Times New Roman" panose="02020603050405020304" pitchFamily="18" charset="0"/>
              </a:rPr>
              <a:t>: społeczno-obyczajowy obraz polskiej wsi; </a:t>
            </a:r>
            <a:r>
              <a:rPr lang="pl-PL" b="1" dirty="0">
                <a:latin typeface="Times New Roman" panose="02020603050405020304" pitchFamily="18" charset="0"/>
                <a:cs typeface="Times New Roman" panose="02020603050405020304" pitchFamily="18" charset="0"/>
              </a:rPr>
              <a:t>naturalizm</a:t>
            </a:r>
            <a:r>
              <a:rPr lang="pl-PL" dirty="0">
                <a:latin typeface="Times New Roman" panose="02020603050405020304" pitchFamily="18" charset="0"/>
                <a:cs typeface="Times New Roman" panose="02020603050405020304" pitchFamily="18" charset="0"/>
              </a:rPr>
              <a:t>: życie na wsi, związki z naturą, instynkty, biologiczne aspekty egzystencji; obserwacja, ale też </a:t>
            </a:r>
            <a:r>
              <a:rPr lang="pl-PL" b="1" dirty="0">
                <a:latin typeface="Times New Roman" panose="02020603050405020304" pitchFamily="18" charset="0"/>
                <a:cs typeface="Times New Roman" panose="02020603050405020304" pitchFamily="18" charset="0"/>
              </a:rPr>
              <a:t>symbolizm</a:t>
            </a:r>
            <a:r>
              <a:rPr lang="pl-PL" dirty="0">
                <a:latin typeface="Times New Roman" panose="02020603050405020304" pitchFamily="18" charset="0"/>
                <a:cs typeface="Times New Roman" panose="02020603050405020304" pitchFamily="18" charset="0"/>
              </a:rPr>
              <a:t> (sceny graniczne, jak narodziny, śmierć czy sceny religijne) i </a:t>
            </a:r>
            <a:r>
              <a:rPr lang="pl-PL" b="1" dirty="0">
                <a:latin typeface="Times New Roman" panose="02020603050405020304" pitchFamily="18" charset="0"/>
                <a:cs typeface="Times New Roman" panose="02020603050405020304" pitchFamily="18" charset="0"/>
              </a:rPr>
              <a:t>impresjonizm</a:t>
            </a:r>
            <a:r>
              <a:rPr lang="pl-PL" dirty="0">
                <a:latin typeface="Times New Roman" panose="02020603050405020304" pitchFamily="18" charset="0"/>
                <a:cs typeface="Times New Roman" panose="02020603050405020304" pitchFamily="18" charset="0"/>
              </a:rPr>
              <a:t> (opisy przyrody).</a:t>
            </a:r>
          </a:p>
          <a:p>
            <a:pPr marL="0" indent="0" algn="just">
              <a:buNone/>
            </a:pPr>
            <a:r>
              <a:rPr lang="pl-PL" dirty="0">
                <a:latin typeface="Times New Roman" panose="02020603050405020304" pitchFamily="18" charset="0"/>
                <a:cs typeface="Times New Roman" panose="02020603050405020304" pitchFamily="18" charset="0"/>
              </a:rPr>
              <a:t>2. </a:t>
            </a:r>
            <a:r>
              <a:rPr lang="pl-PL" b="1" dirty="0">
                <a:solidFill>
                  <a:srgbClr val="FF0000"/>
                </a:solidFill>
                <a:latin typeface="Times New Roman" panose="02020603050405020304" pitchFamily="18" charset="0"/>
                <a:cs typeface="Times New Roman" panose="02020603050405020304" pitchFamily="18" charset="0"/>
              </a:rPr>
              <a:t>Narracja i język </a:t>
            </a:r>
            <a:r>
              <a:rPr lang="pl-PL" dirty="0">
                <a:latin typeface="Times New Roman" panose="02020603050405020304" pitchFamily="18" charset="0"/>
                <a:cs typeface="Times New Roman" panose="02020603050405020304" pitchFamily="18" charset="0"/>
              </a:rPr>
              <a:t>(„</a:t>
            </a:r>
            <a:r>
              <a:rPr lang="pl-PL" b="1" dirty="0">
                <a:latin typeface="Times New Roman" panose="02020603050405020304" pitchFamily="18" charset="0"/>
                <a:cs typeface="Times New Roman" panose="02020603050405020304" pitchFamily="18" charset="0"/>
              </a:rPr>
              <a:t>realistyczny obserwator” </a:t>
            </a:r>
            <a:r>
              <a:rPr lang="pl-PL" dirty="0">
                <a:latin typeface="Times New Roman" panose="02020603050405020304" pitchFamily="18" charset="0"/>
                <a:cs typeface="Times New Roman" panose="02020603050405020304" pitchFamily="18" charset="0"/>
              </a:rPr>
              <a:t>– narracja </a:t>
            </a:r>
            <a:r>
              <a:rPr lang="pl-PL" dirty="0" err="1">
                <a:latin typeface="Times New Roman" panose="02020603050405020304" pitchFamily="18" charset="0"/>
                <a:cs typeface="Times New Roman" panose="02020603050405020304" pitchFamily="18" charset="0"/>
              </a:rPr>
              <a:t>trzecioosobowa</a:t>
            </a:r>
            <a:r>
              <a:rPr lang="pl-PL" dirty="0">
                <a:latin typeface="Times New Roman" panose="02020603050405020304" pitchFamily="18" charset="0"/>
                <a:cs typeface="Times New Roman" panose="02020603050405020304" pitchFamily="18" charset="0"/>
              </a:rPr>
              <a:t>, dystans, niezaangażowany obserwator spoza świata przedstawionego, szczegółowe opisy, brak mowy pozornie zależnej i elementów gwarowych; </a:t>
            </a:r>
            <a:r>
              <a:rPr lang="pl-PL" b="1" dirty="0">
                <a:latin typeface="Times New Roman" panose="02020603050405020304" pitchFamily="18" charset="0"/>
                <a:cs typeface="Times New Roman" panose="02020603050405020304" pitchFamily="18" charset="0"/>
              </a:rPr>
              <a:t>„wsiowy gaduła” </a:t>
            </a:r>
            <a:r>
              <a:rPr lang="pl-PL" dirty="0">
                <a:latin typeface="Times New Roman" panose="02020603050405020304" pitchFamily="18" charset="0"/>
                <a:cs typeface="Times New Roman" panose="02020603050405020304" pitchFamily="18" charset="0"/>
              </a:rPr>
              <a:t>– język mówiony, powtórzenia, wyliczenia, zdania współrzędnie złożone, stylizacja gwarowa, język ludowy, archaizmy, świadomość przeciętnego mieszkańca wsi; </a:t>
            </a:r>
            <a:r>
              <a:rPr lang="pl-PL" b="1" dirty="0">
                <a:latin typeface="Times New Roman" panose="02020603050405020304" pitchFamily="18" charset="0"/>
                <a:cs typeface="Times New Roman" panose="02020603050405020304" pitchFamily="18" charset="0"/>
              </a:rPr>
              <a:t>„stylizator młodopolski”</a:t>
            </a:r>
            <a:r>
              <a:rPr lang="pl-PL" dirty="0">
                <a:latin typeface="Times New Roman" panose="02020603050405020304" pitchFamily="18" charset="0"/>
                <a:cs typeface="Times New Roman" panose="02020603050405020304" pitchFamily="18" charset="0"/>
              </a:rPr>
              <a:t> – opisy przyrody, impresjonizm, symbolizm</a:t>
            </a:r>
            <a:endParaRPr lang="pl-PL" b="1" dirty="0">
              <a:latin typeface="Times New Roman" panose="02020603050405020304" pitchFamily="18" charset="0"/>
              <a:cs typeface="Times New Roman" panose="02020603050405020304" pitchFamily="18" charset="0"/>
            </a:endParaRPr>
          </a:p>
          <a:p>
            <a:pPr marL="0" indent="0" algn="just">
              <a:buNone/>
            </a:pPr>
            <a:r>
              <a:rPr lang="pl-PL" dirty="0">
                <a:latin typeface="Times New Roman" panose="02020603050405020304" pitchFamily="18" charset="0"/>
                <a:cs typeface="Times New Roman" panose="02020603050405020304" pitchFamily="18" charset="0"/>
              </a:rPr>
              <a:t>3. </a:t>
            </a:r>
            <a:r>
              <a:rPr lang="pl-PL" b="1" dirty="0">
                <a:solidFill>
                  <a:srgbClr val="FF0000"/>
                </a:solidFill>
                <a:latin typeface="Times New Roman" panose="02020603050405020304" pitchFamily="18" charset="0"/>
                <a:cs typeface="Times New Roman" panose="02020603050405020304" pitchFamily="18" charset="0"/>
              </a:rPr>
              <a:t>Kompozycja: </a:t>
            </a:r>
            <a:r>
              <a:rPr lang="pl-PL" b="1" dirty="0">
                <a:latin typeface="Times New Roman" panose="02020603050405020304" pitchFamily="18" charset="0"/>
                <a:cs typeface="Times New Roman" panose="02020603050405020304" pitchFamily="18" charset="0"/>
              </a:rPr>
              <a:t>4 części: pory roku</a:t>
            </a:r>
            <a:r>
              <a:rPr lang="pl-PL" dirty="0">
                <a:latin typeface="Times New Roman" panose="02020603050405020304" pitchFamily="18" charset="0"/>
                <a:cs typeface="Times New Roman" panose="02020603050405020304" pitchFamily="18" charset="0"/>
              </a:rPr>
              <a:t>, podobne pod względem ilości rozdziałów i elementów, takich jak: obraz życia wiejskiego, prace polowe, obrzędy religijne, każdą kończy czyjaś śmierć; części stanowią zamkniętą całość, ale razem współtworzą </a:t>
            </a:r>
            <a:r>
              <a:rPr lang="pl-PL" b="1" dirty="0">
                <a:latin typeface="Times New Roman" panose="02020603050405020304" pitchFamily="18" charset="0"/>
                <a:cs typeface="Times New Roman" panose="02020603050405020304" pitchFamily="18" charset="0"/>
              </a:rPr>
              <a:t>studium o życiu chłopów </a:t>
            </a:r>
            <a:r>
              <a:rPr lang="pl-PL" dirty="0">
                <a:latin typeface="Times New Roman" panose="02020603050405020304" pitchFamily="18" charset="0"/>
                <a:cs typeface="Times New Roman" panose="02020603050405020304" pitchFamily="18" charset="0"/>
              </a:rPr>
              <a:t>i potwierdzają, że </a:t>
            </a:r>
            <a:r>
              <a:rPr lang="pl-PL" b="1" dirty="0">
                <a:latin typeface="Times New Roman" panose="02020603050405020304" pitchFamily="18" charset="0"/>
                <a:cs typeface="Times New Roman" panose="02020603050405020304" pitchFamily="18" charset="0"/>
              </a:rPr>
              <a:t>życie ludzkie jest podporządkowane rytmowi przyrody</a:t>
            </a:r>
            <a:r>
              <a:rPr lang="pl-PL" b="1">
                <a:latin typeface="Times New Roman" panose="02020603050405020304" pitchFamily="18" charset="0"/>
                <a:cs typeface="Times New Roman" panose="02020603050405020304" pitchFamily="18" charset="0"/>
              </a:rPr>
              <a:t>, kalendarzowi </a:t>
            </a:r>
            <a:r>
              <a:rPr lang="pl-PL" b="1" dirty="0">
                <a:latin typeface="Times New Roman" panose="02020603050405020304" pitchFamily="18" charset="0"/>
                <a:cs typeface="Times New Roman" panose="02020603050405020304" pitchFamily="18" charset="0"/>
              </a:rPr>
              <a:t>świąt religijnych, który narzuca czas pracy i odpoczynku</a:t>
            </a:r>
            <a:r>
              <a:rPr lang="pl-PL" dirty="0">
                <a:latin typeface="Times New Roman" panose="02020603050405020304" pitchFamily="18" charset="0"/>
                <a:cs typeface="Times New Roman" panose="02020603050405020304" pitchFamily="18" charset="0"/>
              </a:rPr>
              <a:t>. Życie społeczności z życiem natury łączy </a:t>
            </a:r>
            <a:r>
              <a:rPr lang="pl-PL" b="1" dirty="0">
                <a:latin typeface="Times New Roman" panose="02020603050405020304" pitchFamily="18" charset="0"/>
                <a:cs typeface="Times New Roman" panose="02020603050405020304" pitchFamily="18" charset="0"/>
              </a:rPr>
              <a:t>powtarzalność i cykliczność obchodzenia świąt, sprawowania obrzędów, wykonywania prac.</a:t>
            </a:r>
          </a:p>
          <a:p>
            <a:pPr marL="0" indent="0" algn="just">
              <a:buNone/>
            </a:pPr>
            <a:r>
              <a:rPr lang="pl-PL" dirty="0">
                <a:latin typeface="Times New Roman" panose="02020603050405020304" pitchFamily="18" charset="0"/>
                <a:cs typeface="Times New Roman" panose="02020603050405020304" pitchFamily="18" charset="0"/>
              </a:rPr>
              <a:t>4. </a:t>
            </a:r>
            <a:r>
              <a:rPr lang="pl-PL" b="1" dirty="0">
                <a:solidFill>
                  <a:srgbClr val="FF0000"/>
                </a:solidFill>
                <a:latin typeface="Times New Roman" panose="02020603050405020304" pitchFamily="18" charset="0"/>
                <a:cs typeface="Times New Roman" panose="02020603050405020304" pitchFamily="18" charset="0"/>
              </a:rPr>
              <a:t>Problematyka</a:t>
            </a:r>
            <a:r>
              <a:rPr lang="pl-PL" dirty="0">
                <a:latin typeface="Times New Roman" panose="02020603050405020304" pitchFamily="18" charset="0"/>
                <a:cs typeface="Times New Roman" panose="02020603050405020304" pitchFamily="18" charset="0"/>
              </a:rPr>
              <a:t>: początek lat 80. XIX w., 11 miesięcy – od września do końca lipca w Lipcach w zaborze rosyjskim. Panorama życia wiejskiego, chłopi jako bohater zbiorowy – od najbogatszych, do najbiedniejszych. Praca, pobożność, religijność, konflikt wieś-dwór, obyczaje i moralność, zmiany w myśleniu. Polski folklor.</a:t>
            </a:r>
            <a:endParaRPr lang="pl-PL" b="1" dirty="0">
              <a:solidFill>
                <a:srgbClr val="FF0000"/>
              </a:solidFill>
              <a:latin typeface="Times New Roman" panose="02020603050405020304" pitchFamily="18" charset="0"/>
              <a:cs typeface="Times New Roman" panose="02020603050405020304" pitchFamily="18" charset="0"/>
            </a:endParaRPr>
          </a:p>
          <a:p>
            <a:pPr marL="0" indent="0" algn="just">
              <a:buNone/>
            </a:pPr>
            <a:endParaRPr lang="pl-PL" dirty="0">
              <a:latin typeface="Times New Roman" panose="02020603050405020304" pitchFamily="18" charset="0"/>
              <a:cs typeface="Times New Roman" panose="02020603050405020304" pitchFamily="18" charset="0"/>
            </a:endParaRPr>
          </a:p>
          <a:p>
            <a:pPr algn="just"/>
            <a:endParaRPr lang="pl-PL" dirty="0">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B0F6FB55-4350-5699-2720-664EE9E5AE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6387" y="0"/>
            <a:ext cx="29956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4665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1D150F1-2F06-C532-0376-8469948A9C74}"/>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217BF82E-0A7F-78DB-0D1E-DB3EF99F97ED}"/>
              </a:ext>
            </a:extLst>
          </p:cNvPr>
          <p:cNvSpPr>
            <a:spLocks noGrp="1"/>
          </p:cNvSpPr>
          <p:nvPr>
            <p:ph idx="1"/>
          </p:nvPr>
        </p:nvSpPr>
        <p:spPr/>
        <p:txBody>
          <a:bodyPr/>
          <a:lstStyle/>
          <a:p>
            <a:endParaRPr lang="pl-PL"/>
          </a:p>
        </p:txBody>
      </p:sp>
      <p:pic>
        <p:nvPicPr>
          <p:cNvPr id="2050" name="Picture 2">
            <a:extLst>
              <a:ext uri="{FF2B5EF4-FFF2-40B4-BE49-F238E27FC236}">
                <a16:creationId xmlns:a16="http://schemas.microsoft.com/office/drawing/2014/main" id="{9C118945-CA69-47F3-65A2-5B897AA769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31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DF00349B-F564-385D-AF83-5504F7EEE9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9183" y="457200"/>
            <a:ext cx="4042817" cy="3386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6088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normAutofit/>
          </a:bodyPr>
          <a:lstStyle/>
          <a:p>
            <a:pPr rtl="0"/>
            <a:r>
              <a:rPr lang="pl-PL" dirty="0"/>
              <a:t>Rytm życia na wsi</a:t>
            </a:r>
          </a:p>
        </p:txBody>
      </p:sp>
      <p:sp>
        <p:nvSpPr>
          <p:cNvPr id="3" name="Tekst — symbol zastępczy 2"/>
          <p:cNvSpPr>
            <a:spLocks noGrp="1"/>
          </p:cNvSpPr>
          <p:nvPr>
            <p:ph type="body" idx="1"/>
          </p:nvPr>
        </p:nvSpPr>
        <p:spPr/>
        <p:txBody>
          <a:bodyPr rtlCol="0"/>
          <a:lstStyle/>
          <a:p>
            <a:pPr rtl="0"/>
            <a:r>
              <a:rPr lang="pl-PL" dirty="0"/>
              <a:t>s. 247-251.</a:t>
            </a:r>
          </a:p>
        </p:txBody>
      </p:sp>
    </p:spTree>
    <p:extLst>
      <p:ext uri="{BB962C8B-B14F-4D97-AF65-F5344CB8AC3E}">
        <p14:creationId xmlns:p14="http://schemas.microsoft.com/office/powerpoint/2010/main" val="1932651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553556" y="583922"/>
            <a:ext cx="6172870" cy="4611076"/>
          </a:xfrm>
        </p:spPr>
        <p:txBody>
          <a:bodyPr rtlCol="0">
            <a:noAutofit/>
          </a:bodyPr>
          <a:lstStyle/>
          <a:p>
            <a:pPr rtl="0"/>
            <a:r>
              <a:rPr lang="pl-PL" sz="3200" dirty="0"/>
              <a:t>1. Stosunki rodzinne, międzypokoleniowe i społeczne. </a:t>
            </a:r>
            <a:br>
              <a:rPr lang="pl-PL" sz="3200" dirty="0"/>
            </a:br>
            <a:r>
              <a:rPr lang="pl-PL" sz="3200" dirty="0"/>
              <a:t>2. Narrator: obiektywny, wsiowy gaduła, młodopolski stylizator.</a:t>
            </a:r>
            <a:br>
              <a:rPr lang="pl-PL" sz="3200" dirty="0"/>
            </a:br>
            <a:r>
              <a:rPr lang="pl-PL" sz="3200" dirty="0"/>
              <a:t>3. Obraz natury (czas i pora dnia, kolorystyka, synestezja i impresjonizm)</a:t>
            </a:r>
            <a:br>
              <a:rPr lang="pl-PL" sz="3200" dirty="0"/>
            </a:br>
            <a:br>
              <a:rPr lang="pl-PL" sz="3200" dirty="0"/>
            </a:br>
            <a:r>
              <a:rPr lang="pl-PL" sz="3200" dirty="0"/>
              <a:t>W jakie sposób rytm natury wpływa na życie bohaterów?</a:t>
            </a:r>
          </a:p>
        </p:txBody>
      </p:sp>
      <p:pic>
        <p:nvPicPr>
          <p:cNvPr id="5" name="Obraz 4">
            <a:extLst>
              <a:ext uri="{FF2B5EF4-FFF2-40B4-BE49-F238E27FC236}">
                <a16:creationId xmlns:a16="http://schemas.microsoft.com/office/drawing/2014/main" id="{DEABEBD3-9958-579C-0167-0841DB865071}"/>
              </a:ext>
            </a:extLst>
          </p:cNvPr>
          <p:cNvPicPr>
            <a:picLocks noChangeAspect="1"/>
          </p:cNvPicPr>
          <p:nvPr/>
        </p:nvPicPr>
        <p:blipFill>
          <a:blip r:embed="rId3"/>
          <a:stretch>
            <a:fillRect/>
          </a:stretch>
        </p:blipFill>
        <p:spPr>
          <a:xfrm>
            <a:off x="4265972" y="5841999"/>
            <a:ext cx="7840169" cy="885949"/>
          </a:xfrm>
          <a:prstGeom prst="rect">
            <a:avLst/>
          </a:prstGeom>
        </p:spPr>
      </p:pic>
    </p:spTree>
    <p:extLst>
      <p:ext uri="{BB962C8B-B14F-4D97-AF65-F5344CB8AC3E}">
        <p14:creationId xmlns:p14="http://schemas.microsoft.com/office/powerpoint/2010/main" val="2456326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 — symbol zastępczy 2"/>
          <p:cNvSpPr>
            <a:spLocks noGrp="1"/>
          </p:cNvSpPr>
          <p:nvPr>
            <p:ph type="body" idx="1"/>
          </p:nvPr>
        </p:nvSpPr>
        <p:spPr>
          <a:xfrm>
            <a:off x="5654040" y="2127046"/>
            <a:ext cx="5793986" cy="1767621"/>
          </a:xfrm>
        </p:spPr>
        <p:txBody>
          <a:bodyPr rtlCol="0">
            <a:normAutofit/>
          </a:bodyPr>
          <a:lstStyle/>
          <a:p>
            <a:r>
              <a:rPr lang="pl-PL" dirty="0"/>
              <a:t>Scharakteryzuj porządki czasowe w „Chłopach”. (dwie kategorie: toku i rytmu. Do porządków toku zalicza się: porządek fabularny, porządek egzystencjalny życia i śmierci; do porządków rytmu: porządek prac ludzkich nierozerwalnie sprzęgnięty z przyrodą; porządek obyczajowo-obrzędowo-liturgiczny.)</a:t>
            </a:r>
          </a:p>
        </p:txBody>
      </p:sp>
      <p:sp>
        <p:nvSpPr>
          <p:cNvPr id="5" name="Tytuł 4">
            <a:extLst>
              <a:ext uri="{FF2B5EF4-FFF2-40B4-BE49-F238E27FC236}">
                <a16:creationId xmlns:a16="http://schemas.microsoft.com/office/drawing/2014/main" id="{EF89DB78-FDC6-CBE7-87D0-0E81C0A860D1}"/>
              </a:ext>
            </a:extLst>
          </p:cNvPr>
          <p:cNvSpPr>
            <a:spLocks noGrp="1"/>
          </p:cNvSpPr>
          <p:nvPr>
            <p:ph type="title"/>
          </p:nvPr>
        </p:nvSpPr>
        <p:spPr>
          <a:xfrm>
            <a:off x="5418066" y="298246"/>
            <a:ext cx="5760720" cy="1828800"/>
          </a:xfrm>
        </p:spPr>
        <p:txBody>
          <a:bodyPr>
            <a:normAutofit fontScale="90000"/>
          </a:bodyPr>
          <a:lstStyle/>
          <a:p>
            <a:r>
              <a:rPr lang="pl-PL" dirty="0"/>
              <a:t>Powtarzalność, cykliczność, rytm…</a:t>
            </a:r>
          </a:p>
        </p:txBody>
      </p:sp>
      <p:pic>
        <p:nvPicPr>
          <p:cNvPr id="1026" name="Picture 2">
            <a:extLst>
              <a:ext uri="{FF2B5EF4-FFF2-40B4-BE49-F238E27FC236}">
                <a16:creationId xmlns:a16="http://schemas.microsoft.com/office/drawing/2014/main" id="{474B6C29-16AF-37EF-5846-64A332441D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639" y="8467"/>
            <a:ext cx="46751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7668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pPr rtl="0"/>
            <a:r>
              <a:rPr lang="pl-PL" dirty="0"/>
              <a:t>2. Dekalog w lipieckiej społeczności; s. 253-258.</a:t>
            </a:r>
          </a:p>
        </p:txBody>
      </p:sp>
      <p:sp>
        <p:nvSpPr>
          <p:cNvPr id="3" name="Zawartość — symbol zastępczy 2"/>
          <p:cNvSpPr>
            <a:spLocks noGrp="1"/>
          </p:cNvSpPr>
          <p:nvPr>
            <p:ph idx="1"/>
          </p:nvPr>
        </p:nvSpPr>
        <p:spPr>
          <a:xfrm>
            <a:off x="467032" y="1952298"/>
            <a:ext cx="10058400" cy="4343400"/>
          </a:xfrm>
        </p:spPr>
        <p:txBody>
          <a:bodyPr rtlCol="0"/>
          <a:lstStyle/>
          <a:p>
            <a:pPr rtl="0"/>
            <a:r>
              <a:rPr lang="pl-PL" dirty="0"/>
              <a:t>Oglądamy </a:t>
            </a:r>
          </a:p>
          <a:p>
            <a:pPr rtl="0"/>
            <a:r>
              <a:rPr lang="pl-PL" dirty="0"/>
              <a:t>Na początku: „Niech będzie pochwalony Jezus Chrystus”</a:t>
            </a:r>
          </a:p>
          <a:p>
            <a:pPr rtl="0"/>
            <a:r>
              <a:rPr lang="pl-PL" dirty="0"/>
              <a:t>Na końcu: „Ostańcie się z Bogiem, ludzie kochane”</a:t>
            </a:r>
          </a:p>
          <a:p>
            <a:pPr rtl="0"/>
            <a:r>
              <a:rPr lang="pl-PL" dirty="0"/>
              <a:t>O czym świadczy taka klamra?</a:t>
            </a:r>
          </a:p>
          <a:p>
            <a:pPr rtl="0"/>
            <a:endParaRPr lang="pl-PL" dirty="0"/>
          </a:p>
        </p:txBody>
      </p:sp>
      <p:pic>
        <p:nvPicPr>
          <p:cNvPr id="5" name="Obraz 4">
            <a:extLst>
              <a:ext uri="{FF2B5EF4-FFF2-40B4-BE49-F238E27FC236}">
                <a16:creationId xmlns:a16="http://schemas.microsoft.com/office/drawing/2014/main" id="{7FBFC70D-E04F-1C78-068A-89056B8ED154}"/>
              </a:ext>
            </a:extLst>
          </p:cNvPr>
          <p:cNvPicPr>
            <a:picLocks noChangeAspect="1"/>
          </p:cNvPicPr>
          <p:nvPr/>
        </p:nvPicPr>
        <p:blipFill>
          <a:blip r:embed="rId3"/>
          <a:stretch>
            <a:fillRect/>
          </a:stretch>
        </p:blipFill>
        <p:spPr>
          <a:xfrm>
            <a:off x="2248272" y="1952298"/>
            <a:ext cx="3467584" cy="266737"/>
          </a:xfrm>
          <a:prstGeom prst="rect">
            <a:avLst/>
          </a:prstGeom>
        </p:spPr>
      </p:pic>
      <p:pic>
        <p:nvPicPr>
          <p:cNvPr id="9" name="Obraz 8" descr="Obraz zawierający tekst, zrzut ekranu, Czcionka, numer&#10;&#10;Zawartość wygenerowana przez AI może być niepoprawna.">
            <a:extLst>
              <a:ext uri="{FF2B5EF4-FFF2-40B4-BE49-F238E27FC236}">
                <a16:creationId xmlns:a16="http://schemas.microsoft.com/office/drawing/2014/main" id="{B1B3844C-8955-B71A-AE5A-F62B32E824B2}"/>
              </a:ext>
            </a:extLst>
          </p:cNvPr>
          <p:cNvPicPr>
            <a:picLocks noChangeAspect="1"/>
          </p:cNvPicPr>
          <p:nvPr/>
        </p:nvPicPr>
        <p:blipFill>
          <a:blip r:embed="rId4"/>
          <a:stretch>
            <a:fillRect/>
          </a:stretch>
        </p:blipFill>
        <p:spPr>
          <a:xfrm>
            <a:off x="4924422" y="3606534"/>
            <a:ext cx="6878685" cy="2689164"/>
          </a:xfrm>
          <a:prstGeom prst="rect">
            <a:avLst/>
          </a:prstGeom>
        </p:spPr>
      </p:pic>
    </p:spTree>
    <p:extLst>
      <p:ext uri="{BB962C8B-B14F-4D97-AF65-F5344CB8AC3E}">
        <p14:creationId xmlns:p14="http://schemas.microsoft.com/office/powerpoint/2010/main" val="1526534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6EEE6F4-135F-B022-CCBD-D51741080BE1}"/>
              </a:ext>
            </a:extLst>
          </p:cNvPr>
          <p:cNvSpPr>
            <a:spLocks noGrp="1"/>
          </p:cNvSpPr>
          <p:nvPr>
            <p:ph type="title"/>
          </p:nvPr>
        </p:nvSpPr>
        <p:spPr/>
        <p:txBody>
          <a:bodyPr/>
          <a:lstStyle/>
          <a:p>
            <a:r>
              <a:rPr lang="pl-PL" dirty="0"/>
              <a:t>O tekście</a:t>
            </a:r>
          </a:p>
        </p:txBody>
      </p:sp>
      <p:sp>
        <p:nvSpPr>
          <p:cNvPr id="3" name="Symbol zastępczy zawartości 2">
            <a:extLst>
              <a:ext uri="{FF2B5EF4-FFF2-40B4-BE49-F238E27FC236}">
                <a16:creationId xmlns:a16="http://schemas.microsoft.com/office/drawing/2014/main" id="{CDE5EC82-F2B3-CDA8-E081-E20B73D2D7DA}"/>
              </a:ext>
            </a:extLst>
          </p:cNvPr>
          <p:cNvSpPr>
            <a:spLocks noGrp="1"/>
          </p:cNvSpPr>
          <p:nvPr>
            <p:ph idx="1"/>
          </p:nvPr>
        </p:nvSpPr>
        <p:spPr>
          <a:xfrm>
            <a:off x="164285" y="1823621"/>
            <a:ext cx="10058400" cy="4343400"/>
          </a:xfrm>
        </p:spPr>
        <p:txBody>
          <a:bodyPr/>
          <a:lstStyle/>
          <a:p>
            <a:r>
              <a:rPr lang="pl-PL" dirty="0"/>
              <a:t>Celebrowanie niedzieli</a:t>
            </a:r>
          </a:p>
          <a:p>
            <a:r>
              <a:rPr lang="pl-PL" dirty="0"/>
              <a:t>Funkcja księdza </a:t>
            </a:r>
          </a:p>
          <a:p>
            <a:r>
              <a:rPr lang="pl-PL" dirty="0"/>
              <a:t>Zachowanie społeczności po mszy</a:t>
            </a:r>
          </a:p>
        </p:txBody>
      </p:sp>
      <p:pic>
        <p:nvPicPr>
          <p:cNvPr id="2050" name="Picture 2">
            <a:extLst>
              <a:ext uri="{FF2B5EF4-FFF2-40B4-BE49-F238E27FC236}">
                <a16:creationId xmlns:a16="http://schemas.microsoft.com/office/drawing/2014/main" id="{EACC6D81-684C-BE2E-E736-E59E0C5226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6305" y="525326"/>
            <a:ext cx="4455695" cy="629569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B34F9F70-C92C-9D7D-A2CD-DA706995C2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1667" y="3522220"/>
            <a:ext cx="4958111" cy="3335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1472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2F1FEE4-30D1-AB51-589F-660B781061CE}"/>
              </a:ext>
            </a:extLst>
          </p:cNvPr>
          <p:cNvSpPr>
            <a:spLocks noGrp="1"/>
          </p:cNvSpPr>
          <p:nvPr>
            <p:ph type="title"/>
          </p:nvPr>
        </p:nvSpPr>
        <p:spPr/>
        <p:txBody>
          <a:bodyPr/>
          <a:lstStyle/>
          <a:p>
            <a:r>
              <a:rPr lang="pl-PL" dirty="0"/>
              <a:t>O tekście</a:t>
            </a:r>
          </a:p>
        </p:txBody>
      </p:sp>
      <p:sp>
        <p:nvSpPr>
          <p:cNvPr id="3" name="Symbol zastępczy zawartości 2">
            <a:extLst>
              <a:ext uri="{FF2B5EF4-FFF2-40B4-BE49-F238E27FC236}">
                <a16:creationId xmlns:a16="http://schemas.microsoft.com/office/drawing/2014/main" id="{F5CE84FF-2430-7AA4-0E3D-8BBACAC72950}"/>
              </a:ext>
            </a:extLst>
          </p:cNvPr>
          <p:cNvSpPr>
            <a:spLocks noGrp="1"/>
          </p:cNvSpPr>
          <p:nvPr>
            <p:ph idx="1"/>
          </p:nvPr>
        </p:nvSpPr>
        <p:spPr>
          <a:xfrm>
            <a:off x="262931" y="1878657"/>
            <a:ext cx="10058400" cy="4343400"/>
          </a:xfrm>
        </p:spPr>
        <p:txBody>
          <a:bodyPr/>
          <a:lstStyle/>
          <a:p>
            <a:r>
              <a:rPr lang="pl-PL" dirty="0"/>
              <a:t>Obrzędy towarzyszące Zaduszkom</a:t>
            </a:r>
          </a:p>
          <a:p>
            <a:r>
              <a:rPr lang="pl-PL" dirty="0"/>
              <a:t>Obrzęd  w „Dziadach” a obrzęd w „Chłopach (miejsce, pora, osoba przewodnicząca, zachowania itp.)</a:t>
            </a:r>
          </a:p>
          <a:p>
            <a:endParaRPr lang="pl-PL" dirty="0"/>
          </a:p>
        </p:txBody>
      </p:sp>
      <p:pic>
        <p:nvPicPr>
          <p:cNvPr id="3074" name="Picture 2">
            <a:extLst>
              <a:ext uri="{FF2B5EF4-FFF2-40B4-BE49-F238E27FC236}">
                <a16:creationId xmlns:a16="http://schemas.microsoft.com/office/drawing/2014/main" id="{9446DC88-9B32-3B91-214F-1463696976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6834" y="3040707"/>
            <a:ext cx="6362700" cy="3181350"/>
          </a:xfrm>
          <a:prstGeom prst="rect">
            <a:avLst/>
          </a:prstGeom>
          <a:noFill/>
          <a:extLst>
            <a:ext uri="{909E8E84-426E-40DD-AFC4-6F175D3DCCD1}">
              <a14:hiddenFill xmlns:a14="http://schemas.microsoft.com/office/drawing/2010/main">
                <a:solidFill>
                  <a:srgbClr val="FFFFFF"/>
                </a:solidFill>
              </a14:hiddenFill>
            </a:ext>
          </a:extLst>
        </p:spPr>
      </p:pic>
      <p:pic>
        <p:nvPicPr>
          <p:cNvPr id="5" name="Obraz 4" descr="Obraz zawierający tekst, Czcionka, biały&#10;&#10;Zawartość wygenerowana przez AI może być niepoprawna.">
            <a:extLst>
              <a:ext uri="{FF2B5EF4-FFF2-40B4-BE49-F238E27FC236}">
                <a16:creationId xmlns:a16="http://schemas.microsoft.com/office/drawing/2014/main" id="{4A451D2B-653E-AC1B-005C-0635B31ED292}"/>
              </a:ext>
            </a:extLst>
          </p:cNvPr>
          <p:cNvPicPr>
            <a:picLocks noChangeAspect="1"/>
          </p:cNvPicPr>
          <p:nvPr/>
        </p:nvPicPr>
        <p:blipFill>
          <a:blip r:embed="rId3"/>
          <a:stretch>
            <a:fillRect/>
          </a:stretch>
        </p:blipFill>
        <p:spPr>
          <a:xfrm>
            <a:off x="382466" y="3505148"/>
            <a:ext cx="4534533" cy="1495634"/>
          </a:xfrm>
          <a:prstGeom prst="rect">
            <a:avLst/>
          </a:prstGeom>
        </p:spPr>
      </p:pic>
    </p:spTree>
    <p:extLst>
      <p:ext uri="{BB962C8B-B14F-4D97-AF65-F5344CB8AC3E}">
        <p14:creationId xmlns:p14="http://schemas.microsoft.com/office/powerpoint/2010/main" val="1306341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75AEE9A-0B1B-1E0A-F5CA-67FB52DA4DF9}"/>
              </a:ext>
            </a:extLst>
          </p:cNvPr>
          <p:cNvSpPr>
            <a:spLocks noGrp="1"/>
          </p:cNvSpPr>
          <p:nvPr>
            <p:ph type="title"/>
          </p:nvPr>
        </p:nvSpPr>
        <p:spPr/>
        <p:txBody>
          <a:bodyPr/>
          <a:lstStyle/>
          <a:p>
            <a:r>
              <a:rPr lang="pl-PL" dirty="0"/>
              <a:t>Wyobrażenia ludowe</a:t>
            </a:r>
          </a:p>
        </p:txBody>
      </p:sp>
      <p:sp>
        <p:nvSpPr>
          <p:cNvPr id="3" name="Symbol zastępczy zawartości 2">
            <a:extLst>
              <a:ext uri="{FF2B5EF4-FFF2-40B4-BE49-F238E27FC236}">
                <a16:creationId xmlns:a16="http://schemas.microsoft.com/office/drawing/2014/main" id="{1FAF82DE-866F-6B58-97DB-84ECAA923A5A}"/>
              </a:ext>
            </a:extLst>
          </p:cNvPr>
          <p:cNvSpPr>
            <a:spLocks noGrp="1"/>
          </p:cNvSpPr>
          <p:nvPr>
            <p:ph idx="1"/>
          </p:nvPr>
        </p:nvSpPr>
        <p:spPr/>
        <p:txBody>
          <a:bodyPr>
            <a:normAutofit/>
          </a:bodyPr>
          <a:lstStyle/>
          <a:p>
            <a:r>
              <a:rPr lang="pl-PL" dirty="0"/>
              <a:t>głęboka, emocjonalna i naiwna religijność ludowa</a:t>
            </a:r>
          </a:p>
          <a:p>
            <a:r>
              <a:rPr lang="pl-PL" dirty="0"/>
              <a:t>proste wyobrażenia o Bogu – Bóg jako surowy gospodarz, ciepłe, dziecięce uczucia do Matki Boskiej</a:t>
            </a:r>
          </a:p>
          <a:p>
            <a:r>
              <a:rPr lang="pl-PL" dirty="0"/>
              <a:t>strach przed grzechem, prosta moralność</a:t>
            </a:r>
          </a:p>
          <a:p>
            <a:r>
              <a:rPr lang="pl-PL" dirty="0"/>
              <a:t> mistyczne traktowaniu obrzędów, ekstaza podczas procesji, np. Kuba, idąc tuż przy księdzu, był tak zaabsorbowany modlitwą, że zapominał o otoczeniu, potykał się i nadeptywał na innych – całkowite zatracenie się w przeżywaniu wiary.</a:t>
            </a:r>
          </a:p>
          <a:p>
            <a:r>
              <a:rPr lang="pl-PL" dirty="0"/>
              <a:t>W Zaduszki Kuba udawał się na stary cmentarz, gdzie rozrzucał chleb po mogiłach, łączenie chrześcijaństwa z dawnymi wierzeniami ludowymi.</a:t>
            </a:r>
          </a:p>
        </p:txBody>
      </p:sp>
    </p:spTree>
    <p:extLst>
      <p:ext uri="{BB962C8B-B14F-4D97-AF65-F5344CB8AC3E}">
        <p14:creationId xmlns:p14="http://schemas.microsoft.com/office/powerpoint/2010/main" val="11700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C2750B1-CF35-A831-0C51-342967180219}"/>
              </a:ext>
            </a:extLst>
          </p:cNvPr>
          <p:cNvSpPr>
            <a:spLocks noGrp="1"/>
          </p:cNvSpPr>
          <p:nvPr>
            <p:ph type="title"/>
          </p:nvPr>
        </p:nvSpPr>
        <p:spPr/>
        <p:txBody>
          <a:bodyPr/>
          <a:lstStyle/>
          <a:p>
            <a:r>
              <a:rPr lang="pl-PL" dirty="0"/>
              <a:t>O czym świadczy częste odwoływanie się do świata nadprzyrodzonego? Siła czy słabość?</a:t>
            </a:r>
          </a:p>
        </p:txBody>
      </p:sp>
      <p:sp>
        <p:nvSpPr>
          <p:cNvPr id="3" name="Symbol zastępczy zawartości 2">
            <a:extLst>
              <a:ext uri="{FF2B5EF4-FFF2-40B4-BE49-F238E27FC236}">
                <a16:creationId xmlns:a16="http://schemas.microsoft.com/office/drawing/2014/main" id="{866DF47A-9C3D-382A-E160-2E8EA51B1329}"/>
              </a:ext>
            </a:extLst>
          </p:cNvPr>
          <p:cNvSpPr>
            <a:spLocks noGrp="1"/>
          </p:cNvSpPr>
          <p:nvPr>
            <p:ph idx="1"/>
          </p:nvPr>
        </p:nvSpPr>
        <p:spPr/>
        <p:txBody>
          <a:bodyPr/>
          <a:lstStyle/>
          <a:p>
            <a:endParaRPr lang="pl-PL" dirty="0"/>
          </a:p>
        </p:txBody>
      </p:sp>
      <p:pic>
        <p:nvPicPr>
          <p:cNvPr id="5" name="Obraz 4" descr="Obraz zawierający tekst, Czcionka, zrzut ekranu, dokument&#10;&#10;Zawartość wygenerowana przez AI może być niepoprawna.">
            <a:extLst>
              <a:ext uri="{FF2B5EF4-FFF2-40B4-BE49-F238E27FC236}">
                <a16:creationId xmlns:a16="http://schemas.microsoft.com/office/drawing/2014/main" id="{A9EBC88D-1899-14A2-8EED-A19B2F53968E}"/>
              </a:ext>
            </a:extLst>
          </p:cNvPr>
          <p:cNvPicPr>
            <a:picLocks noChangeAspect="1"/>
          </p:cNvPicPr>
          <p:nvPr/>
        </p:nvPicPr>
        <p:blipFill>
          <a:blip r:embed="rId2"/>
          <a:stretch>
            <a:fillRect/>
          </a:stretch>
        </p:blipFill>
        <p:spPr>
          <a:xfrm>
            <a:off x="429139" y="1819091"/>
            <a:ext cx="7141700" cy="3377947"/>
          </a:xfrm>
          <a:prstGeom prst="rect">
            <a:avLst/>
          </a:prstGeom>
        </p:spPr>
      </p:pic>
      <p:pic>
        <p:nvPicPr>
          <p:cNvPr id="7" name="Obraz 6" descr="Obraz zawierający tekst, Czcionka, biały, paragon&#10;&#10;Zawartość wygenerowana przez AI może być niepoprawna.">
            <a:extLst>
              <a:ext uri="{FF2B5EF4-FFF2-40B4-BE49-F238E27FC236}">
                <a16:creationId xmlns:a16="http://schemas.microsoft.com/office/drawing/2014/main" id="{4E4DF84C-6455-61E2-150C-E76D0AF8D969}"/>
              </a:ext>
            </a:extLst>
          </p:cNvPr>
          <p:cNvPicPr>
            <a:picLocks noChangeAspect="1"/>
          </p:cNvPicPr>
          <p:nvPr/>
        </p:nvPicPr>
        <p:blipFill>
          <a:blip r:embed="rId3"/>
          <a:stretch>
            <a:fillRect/>
          </a:stretch>
        </p:blipFill>
        <p:spPr>
          <a:xfrm>
            <a:off x="429139" y="5338248"/>
            <a:ext cx="7401010" cy="1460370"/>
          </a:xfrm>
          <a:prstGeom prst="rect">
            <a:avLst/>
          </a:prstGeom>
        </p:spPr>
      </p:pic>
    </p:spTree>
    <p:extLst>
      <p:ext uri="{BB962C8B-B14F-4D97-AF65-F5344CB8AC3E}">
        <p14:creationId xmlns:p14="http://schemas.microsoft.com/office/powerpoint/2010/main" val="3470239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77750CA-0B13-6436-6722-1C411E9786DF}"/>
              </a:ext>
            </a:extLst>
          </p:cNvPr>
          <p:cNvSpPr>
            <a:spLocks noGrp="1"/>
          </p:cNvSpPr>
          <p:nvPr>
            <p:ph type="title"/>
          </p:nvPr>
        </p:nvSpPr>
        <p:spPr/>
        <p:txBody>
          <a:bodyPr/>
          <a:lstStyle/>
          <a:p>
            <a:endParaRPr lang="pl-PL"/>
          </a:p>
        </p:txBody>
      </p:sp>
      <p:pic>
        <p:nvPicPr>
          <p:cNvPr id="5" name="Symbol zastępczy zawartości 4" descr="Obraz zawierający tekst, zrzut ekranu, Czcionka&#10;&#10;Zawartość wygenerowana przez AI może być niepoprawna.">
            <a:extLst>
              <a:ext uri="{FF2B5EF4-FFF2-40B4-BE49-F238E27FC236}">
                <a16:creationId xmlns:a16="http://schemas.microsoft.com/office/drawing/2014/main" id="{E21A2782-61D8-0BBA-3C03-AB5644EFD810}"/>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862126" y="2407533"/>
            <a:ext cx="3612983" cy="3961223"/>
          </a:xfrm>
          <a:prstGeom prst="rect">
            <a:avLst/>
          </a:prstGeom>
        </p:spPr>
      </p:pic>
      <p:pic>
        <p:nvPicPr>
          <p:cNvPr id="4098" name="Picture 2">
            <a:extLst>
              <a:ext uri="{FF2B5EF4-FFF2-40B4-BE49-F238E27FC236}">
                <a16:creationId xmlns:a16="http://schemas.microsoft.com/office/drawing/2014/main" id="{0FC15740-0446-2D94-EE81-076D82BD60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38772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CEE30DC9-945C-CBDF-BFF8-FD81FFA3B8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8335" y="457200"/>
            <a:ext cx="4093665" cy="4154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761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2E40B71-8C28-9C69-32A9-16D0A228C3E7}"/>
              </a:ext>
            </a:extLst>
          </p:cNvPr>
          <p:cNvSpPr>
            <a:spLocks noGrp="1"/>
          </p:cNvSpPr>
          <p:nvPr>
            <p:ph type="title"/>
          </p:nvPr>
        </p:nvSpPr>
        <p:spPr/>
        <p:txBody>
          <a:bodyPr/>
          <a:lstStyle/>
          <a:p>
            <a:r>
              <a:rPr lang="pl-PL" dirty="0"/>
              <a:t>Hierarchia – dlaczego tak wygląda?</a:t>
            </a:r>
          </a:p>
        </p:txBody>
      </p:sp>
      <p:sp>
        <p:nvSpPr>
          <p:cNvPr id="3" name="Symbol zastępczy zawartości 2">
            <a:extLst>
              <a:ext uri="{FF2B5EF4-FFF2-40B4-BE49-F238E27FC236}">
                <a16:creationId xmlns:a16="http://schemas.microsoft.com/office/drawing/2014/main" id="{8A71F908-A94F-3A05-4DD9-7E653D4C94FE}"/>
              </a:ext>
            </a:extLst>
          </p:cNvPr>
          <p:cNvSpPr>
            <a:spLocks noGrp="1"/>
          </p:cNvSpPr>
          <p:nvPr>
            <p:ph idx="1"/>
          </p:nvPr>
        </p:nvSpPr>
        <p:spPr/>
        <p:txBody>
          <a:bodyPr/>
          <a:lstStyle/>
          <a:p>
            <a:endParaRPr lang="pl-PL"/>
          </a:p>
        </p:txBody>
      </p:sp>
      <p:pic>
        <p:nvPicPr>
          <p:cNvPr id="5" name="Obraz 4" descr="Obraz zawierający tekst, Czcionka, diagram, design&#10;&#10;Zawartość wygenerowana przez AI może być niepoprawna.">
            <a:extLst>
              <a:ext uri="{FF2B5EF4-FFF2-40B4-BE49-F238E27FC236}">
                <a16:creationId xmlns:a16="http://schemas.microsoft.com/office/drawing/2014/main" id="{47E88360-1130-7CC6-85B6-CDBF6790D628}"/>
              </a:ext>
            </a:extLst>
          </p:cNvPr>
          <p:cNvPicPr>
            <a:picLocks noChangeAspect="1"/>
          </p:cNvPicPr>
          <p:nvPr/>
        </p:nvPicPr>
        <p:blipFill>
          <a:blip r:embed="rId3"/>
          <a:stretch>
            <a:fillRect/>
          </a:stretch>
        </p:blipFill>
        <p:spPr>
          <a:xfrm>
            <a:off x="2939079" y="1772263"/>
            <a:ext cx="6558882" cy="5147105"/>
          </a:xfrm>
          <a:prstGeom prst="rect">
            <a:avLst/>
          </a:prstGeom>
        </p:spPr>
      </p:pic>
    </p:spTree>
    <p:extLst>
      <p:ext uri="{BB962C8B-B14F-4D97-AF65-F5344CB8AC3E}">
        <p14:creationId xmlns:p14="http://schemas.microsoft.com/office/powerpoint/2010/main" val="947700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A2B62FF-4017-470D-3E3F-DBD120CEDA5E}"/>
              </a:ext>
            </a:extLst>
          </p:cNvPr>
          <p:cNvSpPr>
            <a:spLocks noGrp="1"/>
          </p:cNvSpPr>
          <p:nvPr>
            <p:ph type="title"/>
          </p:nvPr>
        </p:nvSpPr>
        <p:spPr/>
        <p:txBody>
          <a:bodyPr>
            <a:normAutofit fontScale="90000"/>
          </a:bodyPr>
          <a:lstStyle/>
          <a:p>
            <a:r>
              <a:rPr lang="pl-PL" dirty="0"/>
              <a:t>Wniosek: chłopska gromada nie jest jednorodna, obok wiejskiej elity żyją ci zepchnięci na margines.</a:t>
            </a:r>
          </a:p>
        </p:txBody>
      </p:sp>
      <p:pic>
        <p:nvPicPr>
          <p:cNvPr id="5" name="Obraz 4" descr="Obraz zawierający tekst, zrzut ekranu, Czcionka&#10;&#10;Zawartość wygenerowana przez AI może być niepoprawna.">
            <a:extLst>
              <a:ext uri="{FF2B5EF4-FFF2-40B4-BE49-F238E27FC236}">
                <a16:creationId xmlns:a16="http://schemas.microsoft.com/office/drawing/2014/main" id="{2D0D2502-B2B8-C2BB-4DB5-2628403BBE04}"/>
              </a:ext>
            </a:extLst>
          </p:cNvPr>
          <p:cNvPicPr>
            <a:picLocks noChangeAspect="1"/>
          </p:cNvPicPr>
          <p:nvPr/>
        </p:nvPicPr>
        <p:blipFill>
          <a:blip r:embed="rId2"/>
          <a:stretch>
            <a:fillRect/>
          </a:stretch>
        </p:blipFill>
        <p:spPr>
          <a:xfrm>
            <a:off x="0" y="1659582"/>
            <a:ext cx="7606267" cy="3288220"/>
          </a:xfrm>
          <a:prstGeom prst="rect">
            <a:avLst/>
          </a:prstGeom>
        </p:spPr>
      </p:pic>
      <p:pic>
        <p:nvPicPr>
          <p:cNvPr id="10" name="Obraz 9" descr="Obraz zawierający tekst, Czcionka, zrzut ekranu, algebra&#10;&#10;Zawartość wygenerowana przez AI może być niepoprawna.">
            <a:extLst>
              <a:ext uri="{FF2B5EF4-FFF2-40B4-BE49-F238E27FC236}">
                <a16:creationId xmlns:a16="http://schemas.microsoft.com/office/drawing/2014/main" id="{CB705541-6DEA-DA4A-170A-751749360F2C}"/>
              </a:ext>
            </a:extLst>
          </p:cNvPr>
          <p:cNvPicPr>
            <a:picLocks noChangeAspect="1"/>
          </p:cNvPicPr>
          <p:nvPr/>
        </p:nvPicPr>
        <p:blipFill>
          <a:blip r:embed="rId3"/>
          <a:stretch>
            <a:fillRect/>
          </a:stretch>
        </p:blipFill>
        <p:spPr>
          <a:xfrm>
            <a:off x="4366367" y="4947802"/>
            <a:ext cx="7706801" cy="1819529"/>
          </a:xfrm>
          <a:prstGeom prst="rect">
            <a:avLst/>
          </a:prstGeom>
        </p:spPr>
      </p:pic>
    </p:spTree>
    <p:extLst>
      <p:ext uri="{BB962C8B-B14F-4D97-AF65-F5344CB8AC3E}">
        <p14:creationId xmlns:p14="http://schemas.microsoft.com/office/powerpoint/2010/main" val="4122710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030DDC5-46B9-C956-E971-FD2ED55A6B1F}"/>
              </a:ext>
            </a:extLst>
          </p:cNvPr>
          <p:cNvSpPr>
            <a:spLocks noGrp="1"/>
          </p:cNvSpPr>
          <p:nvPr>
            <p:ph type="title"/>
          </p:nvPr>
        </p:nvSpPr>
        <p:spPr/>
        <p:txBody>
          <a:bodyPr/>
          <a:lstStyle/>
          <a:p>
            <a:r>
              <a:rPr lang="pl-PL" dirty="0"/>
              <a:t>3. Jagna w sidłach namiętności (s. 260-264)</a:t>
            </a:r>
          </a:p>
        </p:txBody>
      </p:sp>
      <p:sp>
        <p:nvSpPr>
          <p:cNvPr id="3" name="Symbol zastępczy zawartości 2">
            <a:extLst>
              <a:ext uri="{FF2B5EF4-FFF2-40B4-BE49-F238E27FC236}">
                <a16:creationId xmlns:a16="http://schemas.microsoft.com/office/drawing/2014/main" id="{7647699D-7EC7-7BBE-C832-7E339D88BDF4}"/>
              </a:ext>
            </a:extLst>
          </p:cNvPr>
          <p:cNvSpPr>
            <a:spLocks noGrp="1"/>
          </p:cNvSpPr>
          <p:nvPr>
            <p:ph idx="1"/>
          </p:nvPr>
        </p:nvSpPr>
        <p:spPr/>
        <p:txBody>
          <a:bodyPr/>
          <a:lstStyle/>
          <a:p>
            <a:r>
              <a:rPr lang="pl-PL" dirty="0"/>
              <a:t>Obraz Jagny i relacja między kobietą a mężczyzną w ocenie rozmówczyń.</a:t>
            </a:r>
          </a:p>
          <a:p>
            <a:endParaRPr lang="pl-PL" dirty="0"/>
          </a:p>
        </p:txBody>
      </p:sp>
      <p:pic>
        <p:nvPicPr>
          <p:cNvPr id="5122" name="Picture 2">
            <a:extLst>
              <a:ext uri="{FF2B5EF4-FFF2-40B4-BE49-F238E27FC236}">
                <a16:creationId xmlns:a16="http://schemas.microsoft.com/office/drawing/2014/main" id="{A218506B-ED02-2448-4BB9-1F8E510CAE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2489" y="3068256"/>
            <a:ext cx="8721213" cy="3730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8754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72B9D09-0AFE-B929-C396-0FCF778B0B67}"/>
              </a:ext>
            </a:extLst>
          </p:cNvPr>
          <p:cNvSpPr>
            <a:spLocks noGrp="1"/>
          </p:cNvSpPr>
          <p:nvPr>
            <p:ph type="title"/>
          </p:nvPr>
        </p:nvSpPr>
        <p:spPr/>
        <p:txBody>
          <a:bodyPr/>
          <a:lstStyle/>
          <a:p>
            <a:r>
              <a:rPr lang="pl-PL" dirty="0"/>
              <a:t>Celebrytka?</a:t>
            </a:r>
          </a:p>
        </p:txBody>
      </p:sp>
      <p:pic>
        <p:nvPicPr>
          <p:cNvPr id="5" name="Obraz 4" descr="Obraz zawierający tekst, Czcionka, biały, zrzut ekranu&#10;&#10;Zawartość wygenerowana przez AI może być niepoprawna.">
            <a:extLst>
              <a:ext uri="{FF2B5EF4-FFF2-40B4-BE49-F238E27FC236}">
                <a16:creationId xmlns:a16="http://schemas.microsoft.com/office/drawing/2014/main" id="{B756B65C-8BB0-7D1A-3152-52D7D23A3BC2}"/>
              </a:ext>
            </a:extLst>
          </p:cNvPr>
          <p:cNvPicPr>
            <a:picLocks noChangeAspect="1"/>
          </p:cNvPicPr>
          <p:nvPr/>
        </p:nvPicPr>
        <p:blipFill>
          <a:blip r:embed="rId2"/>
          <a:stretch>
            <a:fillRect/>
          </a:stretch>
        </p:blipFill>
        <p:spPr>
          <a:xfrm>
            <a:off x="1813915" y="2023866"/>
            <a:ext cx="8564170" cy="2810267"/>
          </a:xfrm>
          <a:prstGeom prst="rect">
            <a:avLst/>
          </a:prstGeom>
        </p:spPr>
      </p:pic>
      <p:pic>
        <p:nvPicPr>
          <p:cNvPr id="7" name="Obraz 6">
            <a:extLst>
              <a:ext uri="{FF2B5EF4-FFF2-40B4-BE49-F238E27FC236}">
                <a16:creationId xmlns:a16="http://schemas.microsoft.com/office/drawing/2014/main" id="{91603A64-9B10-9722-2447-11D8224E8F34}"/>
              </a:ext>
            </a:extLst>
          </p:cNvPr>
          <p:cNvPicPr>
            <a:picLocks noChangeAspect="1"/>
          </p:cNvPicPr>
          <p:nvPr/>
        </p:nvPicPr>
        <p:blipFill>
          <a:blip r:embed="rId3"/>
          <a:stretch>
            <a:fillRect/>
          </a:stretch>
        </p:blipFill>
        <p:spPr>
          <a:xfrm>
            <a:off x="1402226" y="5526571"/>
            <a:ext cx="8030696" cy="590632"/>
          </a:xfrm>
          <a:prstGeom prst="rect">
            <a:avLst/>
          </a:prstGeom>
        </p:spPr>
      </p:pic>
    </p:spTree>
    <p:extLst>
      <p:ext uri="{BB962C8B-B14F-4D97-AF65-F5344CB8AC3E}">
        <p14:creationId xmlns:p14="http://schemas.microsoft.com/office/powerpoint/2010/main" val="200929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69B4E2B-97D8-CCAC-AC33-A73322F8F9B2}"/>
              </a:ext>
            </a:extLst>
          </p:cNvPr>
          <p:cNvSpPr>
            <a:spLocks noGrp="1"/>
          </p:cNvSpPr>
          <p:nvPr>
            <p:ph type="title"/>
          </p:nvPr>
        </p:nvSpPr>
        <p:spPr/>
        <p:txBody>
          <a:bodyPr/>
          <a:lstStyle/>
          <a:p>
            <a:r>
              <a:rPr lang="pl-PL" dirty="0"/>
              <a:t>Porozmawiajmy</a:t>
            </a:r>
          </a:p>
        </p:txBody>
      </p:sp>
      <p:sp>
        <p:nvSpPr>
          <p:cNvPr id="3" name="Symbol zastępczy zawartości 2">
            <a:extLst>
              <a:ext uri="{FF2B5EF4-FFF2-40B4-BE49-F238E27FC236}">
                <a16:creationId xmlns:a16="http://schemas.microsoft.com/office/drawing/2014/main" id="{62E25CED-6E2E-175D-3FC7-E32333964A9B}"/>
              </a:ext>
            </a:extLst>
          </p:cNvPr>
          <p:cNvSpPr>
            <a:spLocks noGrp="1"/>
          </p:cNvSpPr>
          <p:nvPr>
            <p:ph idx="1"/>
          </p:nvPr>
        </p:nvSpPr>
        <p:spPr>
          <a:xfrm>
            <a:off x="1066800" y="2057400"/>
            <a:ext cx="5225358" cy="4343400"/>
          </a:xfrm>
        </p:spPr>
        <p:txBody>
          <a:bodyPr/>
          <a:lstStyle/>
          <a:p>
            <a:r>
              <a:rPr lang="pl-PL" dirty="0"/>
              <a:t>Jagna i Mateusz – relacja, reakcja i emocje.</a:t>
            </a:r>
          </a:p>
          <a:p>
            <a:r>
              <a:rPr lang="pl-PL" dirty="0"/>
              <a:t>Pretensje matki a uczucia Jagny, poczucie niewinności.</a:t>
            </a:r>
          </a:p>
          <a:p>
            <a:r>
              <a:rPr lang="pl-PL" dirty="0"/>
              <a:t>Rola motywów zwierzęcych.</a:t>
            </a:r>
          </a:p>
        </p:txBody>
      </p:sp>
      <p:pic>
        <p:nvPicPr>
          <p:cNvPr id="6146" name="Picture 2">
            <a:extLst>
              <a:ext uri="{FF2B5EF4-FFF2-40B4-BE49-F238E27FC236}">
                <a16:creationId xmlns:a16="http://schemas.microsoft.com/office/drawing/2014/main" id="{01AC9385-7B0C-0CC2-E9D6-E9F5AC6B2D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7208" y="0"/>
            <a:ext cx="48148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1408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53A6668F-731D-08C9-750D-99CD80A4BFD3}"/>
              </a:ext>
            </a:extLst>
          </p:cNvPr>
          <p:cNvSpPr>
            <a:spLocks noGrp="1"/>
          </p:cNvSpPr>
          <p:nvPr>
            <p:ph idx="1"/>
          </p:nvPr>
        </p:nvSpPr>
        <p:spPr>
          <a:xfrm>
            <a:off x="1066800" y="2057400"/>
            <a:ext cx="6346723" cy="4343400"/>
          </a:xfrm>
        </p:spPr>
        <p:txBody>
          <a:bodyPr/>
          <a:lstStyle/>
          <a:p>
            <a:r>
              <a:rPr lang="pl-PL" dirty="0"/>
              <a:t>Uczucia Antka do Jagny</a:t>
            </a:r>
          </a:p>
          <a:p>
            <a:r>
              <a:rPr lang="pl-PL" dirty="0"/>
              <a:t>Założenia naturalizmu a stosunek Antka do Jagny (instynkt i nie tylko)</a:t>
            </a:r>
          </a:p>
          <a:p>
            <a:r>
              <a:rPr lang="pl-PL" dirty="0"/>
              <a:t>Konflikt: pożądanie a życie rodzinne i społeczne wsi.</a:t>
            </a:r>
          </a:p>
        </p:txBody>
      </p:sp>
      <p:pic>
        <p:nvPicPr>
          <p:cNvPr id="5" name="Obraz 4">
            <a:extLst>
              <a:ext uri="{FF2B5EF4-FFF2-40B4-BE49-F238E27FC236}">
                <a16:creationId xmlns:a16="http://schemas.microsoft.com/office/drawing/2014/main" id="{213D24AF-C16F-F473-06E4-959E74E40F4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444303" y="777519"/>
            <a:ext cx="9812613" cy="540003"/>
          </a:xfrm>
          <a:prstGeom prst="rect">
            <a:avLst/>
          </a:prstGeom>
        </p:spPr>
      </p:pic>
      <p:pic>
        <p:nvPicPr>
          <p:cNvPr id="7170" name="Picture 2">
            <a:extLst>
              <a:ext uri="{FF2B5EF4-FFF2-40B4-BE49-F238E27FC236}">
                <a16:creationId xmlns:a16="http://schemas.microsoft.com/office/drawing/2014/main" id="{295C0F13-6F69-C8A9-F24E-D3AEDA896A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57652" y="2121065"/>
            <a:ext cx="4180246" cy="4638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6132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548599B-1CFF-C30C-614C-AA32AF7ABC54}"/>
              </a:ext>
            </a:extLst>
          </p:cNvPr>
          <p:cNvSpPr>
            <a:spLocks noGrp="1"/>
          </p:cNvSpPr>
          <p:nvPr>
            <p:ph type="title"/>
          </p:nvPr>
        </p:nvSpPr>
        <p:spPr/>
        <p:txBody>
          <a:bodyPr/>
          <a:lstStyle/>
          <a:p>
            <a:r>
              <a:rPr lang="pl-PL" dirty="0"/>
              <a:t>Boryna</a:t>
            </a:r>
            <a:br>
              <a:rPr lang="pl-PL" dirty="0"/>
            </a:br>
            <a:r>
              <a:rPr lang="pl-PL" dirty="0"/>
              <a:t> </a:t>
            </a:r>
            <a:r>
              <a:rPr lang="pl-PL" sz="1800" dirty="0"/>
              <a:t>Chłopi Boryna i odtworzyć od 8:35 do 10:40</a:t>
            </a:r>
            <a:endParaRPr lang="pl-PL" dirty="0"/>
          </a:p>
        </p:txBody>
      </p:sp>
      <p:sp>
        <p:nvSpPr>
          <p:cNvPr id="3" name="Symbol zastępczy zawartości 2">
            <a:extLst>
              <a:ext uri="{FF2B5EF4-FFF2-40B4-BE49-F238E27FC236}">
                <a16:creationId xmlns:a16="http://schemas.microsoft.com/office/drawing/2014/main" id="{ECA7517B-9044-4B9B-0A07-5B64768B01F6}"/>
              </a:ext>
            </a:extLst>
          </p:cNvPr>
          <p:cNvSpPr>
            <a:spLocks noGrp="1"/>
          </p:cNvSpPr>
          <p:nvPr>
            <p:ph idx="1"/>
          </p:nvPr>
        </p:nvSpPr>
        <p:spPr>
          <a:xfrm>
            <a:off x="132304" y="1952298"/>
            <a:ext cx="10058400" cy="4343400"/>
          </a:xfrm>
        </p:spPr>
        <p:txBody>
          <a:bodyPr/>
          <a:lstStyle/>
          <a:p>
            <a:pPr marL="0" indent="0">
              <a:buNone/>
            </a:pPr>
            <a:r>
              <a:rPr lang="pl-PL" dirty="0"/>
              <a:t>– dumny (jest liderem),</a:t>
            </a:r>
          </a:p>
          <a:p>
            <a:pPr marL="0" indent="0">
              <a:buNone/>
            </a:pPr>
            <a:r>
              <a:rPr lang="pl-PL" dirty="0"/>
              <a:t>– bywa bezwzględny, krótkowzroczny, </a:t>
            </a:r>
          </a:p>
          <a:p>
            <a:pPr marL="0" indent="0">
              <a:buNone/>
            </a:pPr>
            <a:r>
              <a:rPr lang="pl-PL" dirty="0"/>
              <a:t>– zaangażowany w życie wsi,</a:t>
            </a:r>
          </a:p>
          <a:p>
            <a:pPr marL="0" indent="0">
              <a:buNone/>
            </a:pPr>
            <a:r>
              <a:rPr lang="pl-PL" dirty="0"/>
              <a:t> – ma autorytet, </a:t>
            </a:r>
          </a:p>
          <a:p>
            <a:pPr marL="0" indent="0">
              <a:buNone/>
            </a:pPr>
            <a:r>
              <a:rPr lang="pl-PL" dirty="0"/>
              <a:t>– sprytny, bywa interesowny, </a:t>
            </a:r>
          </a:p>
          <a:p>
            <a:pPr marL="0" indent="0">
              <a:buNone/>
            </a:pPr>
            <a:r>
              <a:rPr lang="pl-PL" dirty="0"/>
              <a:t>– autorytarny. </a:t>
            </a:r>
          </a:p>
        </p:txBody>
      </p:sp>
      <p:pic>
        <p:nvPicPr>
          <p:cNvPr id="5" name="Obraz 4" descr="Obraz zawierający tekst, zrzut ekranu, Czcionka, linia&#10;&#10;Zawartość wygenerowana przez AI może być niepoprawna.">
            <a:extLst>
              <a:ext uri="{FF2B5EF4-FFF2-40B4-BE49-F238E27FC236}">
                <a16:creationId xmlns:a16="http://schemas.microsoft.com/office/drawing/2014/main" id="{8BCB830D-4936-FA32-5B62-6E695D4B711F}"/>
              </a:ext>
            </a:extLst>
          </p:cNvPr>
          <p:cNvPicPr>
            <a:picLocks noChangeAspect="1"/>
          </p:cNvPicPr>
          <p:nvPr/>
        </p:nvPicPr>
        <p:blipFill>
          <a:blip r:embed="rId2"/>
          <a:stretch>
            <a:fillRect/>
          </a:stretch>
        </p:blipFill>
        <p:spPr>
          <a:xfrm>
            <a:off x="4208936" y="4898578"/>
            <a:ext cx="7983064" cy="2200582"/>
          </a:xfrm>
          <a:prstGeom prst="rect">
            <a:avLst/>
          </a:prstGeom>
        </p:spPr>
      </p:pic>
      <p:sp>
        <p:nvSpPr>
          <p:cNvPr id="6" name="Tytuł 1">
            <a:extLst>
              <a:ext uri="{FF2B5EF4-FFF2-40B4-BE49-F238E27FC236}">
                <a16:creationId xmlns:a16="http://schemas.microsoft.com/office/drawing/2014/main" id="{2FFDC250-11AD-C63B-73B3-C56CB0141448}"/>
              </a:ext>
            </a:extLst>
          </p:cNvPr>
          <p:cNvSpPr txBox="1">
            <a:spLocks/>
          </p:cNvSpPr>
          <p:nvPr/>
        </p:nvSpPr>
        <p:spPr>
          <a:xfrm>
            <a:off x="5751871" y="3505229"/>
            <a:ext cx="5240594" cy="146952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cap="small" baseline="0">
                <a:solidFill>
                  <a:schemeClr val="tx1"/>
                </a:solidFill>
                <a:latin typeface="+mj-lt"/>
                <a:ea typeface="+mj-ea"/>
                <a:cs typeface="+mj-cs"/>
              </a:defRPr>
            </a:lvl1pPr>
          </a:lstStyle>
          <a:p>
            <a:r>
              <a:rPr lang="pl-PL" dirty="0"/>
              <a:t>Maciej a Antek</a:t>
            </a:r>
          </a:p>
          <a:p>
            <a:r>
              <a:rPr lang="pl-PL" sz="2400" dirty="0"/>
              <a:t>Jagna i Antek, a następnie: Chłopi ogień – fragment od 6:50 do końca</a:t>
            </a:r>
          </a:p>
        </p:txBody>
      </p:sp>
      <p:sp>
        <p:nvSpPr>
          <p:cNvPr id="4" name="AutoShape 2" descr="Konflikt pokoleń - pytania jawne matura (Chłopi)">
            <a:extLst>
              <a:ext uri="{FF2B5EF4-FFF2-40B4-BE49-F238E27FC236}">
                <a16:creationId xmlns:a16="http://schemas.microsoft.com/office/drawing/2014/main" id="{3496458C-6596-DBC5-D3EC-DF31FCD66D9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8" name="Obraz 7">
            <a:extLst>
              <a:ext uri="{FF2B5EF4-FFF2-40B4-BE49-F238E27FC236}">
                <a16:creationId xmlns:a16="http://schemas.microsoft.com/office/drawing/2014/main" id="{6C192DBD-6B60-399C-BFDB-1A168364D77A}"/>
              </a:ext>
            </a:extLst>
          </p:cNvPr>
          <p:cNvPicPr>
            <a:picLocks noChangeAspect="1"/>
          </p:cNvPicPr>
          <p:nvPr/>
        </p:nvPicPr>
        <p:blipFill>
          <a:blip r:embed="rId3"/>
          <a:stretch>
            <a:fillRect/>
          </a:stretch>
        </p:blipFill>
        <p:spPr>
          <a:xfrm>
            <a:off x="8802923" y="445504"/>
            <a:ext cx="3389077" cy="3389077"/>
          </a:xfrm>
          <a:prstGeom prst="rect">
            <a:avLst/>
          </a:prstGeom>
        </p:spPr>
      </p:pic>
    </p:spTree>
    <p:extLst>
      <p:ext uri="{BB962C8B-B14F-4D97-AF65-F5344CB8AC3E}">
        <p14:creationId xmlns:p14="http://schemas.microsoft.com/office/powerpoint/2010/main" val="4059657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367040D-675E-9B62-4D7C-53EB79E2B35A}"/>
              </a:ext>
            </a:extLst>
          </p:cNvPr>
          <p:cNvSpPr>
            <a:spLocks noGrp="1"/>
          </p:cNvSpPr>
          <p:nvPr>
            <p:ph type="title"/>
          </p:nvPr>
        </p:nvSpPr>
        <p:spPr/>
        <p:txBody>
          <a:bodyPr/>
          <a:lstStyle/>
          <a:p>
            <a:r>
              <a:rPr lang="pl-PL" dirty="0"/>
              <a:t>Praca w grupach – piszemy w 1 osobie</a:t>
            </a:r>
          </a:p>
        </p:txBody>
      </p:sp>
      <p:sp>
        <p:nvSpPr>
          <p:cNvPr id="3" name="Symbol zastępczy zawartości 2">
            <a:extLst>
              <a:ext uri="{FF2B5EF4-FFF2-40B4-BE49-F238E27FC236}">
                <a16:creationId xmlns:a16="http://schemas.microsoft.com/office/drawing/2014/main" id="{14D233B4-5CC6-A6FC-71FC-99BBF3E6CE1F}"/>
              </a:ext>
            </a:extLst>
          </p:cNvPr>
          <p:cNvSpPr>
            <a:spLocks noGrp="1"/>
          </p:cNvSpPr>
          <p:nvPr>
            <p:ph idx="1"/>
          </p:nvPr>
        </p:nvSpPr>
        <p:spPr>
          <a:xfrm>
            <a:off x="132734" y="1797232"/>
            <a:ext cx="3839497" cy="5060767"/>
          </a:xfrm>
        </p:spPr>
        <p:txBody>
          <a:bodyPr>
            <a:normAutofit fontScale="92500" lnSpcReduction="20000"/>
          </a:bodyPr>
          <a:lstStyle/>
          <a:p>
            <a:pPr marL="0" indent="0">
              <a:buNone/>
            </a:pPr>
            <a:r>
              <a:rPr lang="pl-PL" dirty="0"/>
              <a:t>Grupa 1. </a:t>
            </a:r>
          </a:p>
          <a:p>
            <a:r>
              <a:rPr lang="pl-PL" dirty="0"/>
              <a:t>Jagna opowiada o relacji z Antkiem i Maciejem: </a:t>
            </a:r>
          </a:p>
          <a:p>
            <a:pPr marL="457200" indent="-457200">
              <a:buAutoNum type="arabicPeriod"/>
            </a:pPr>
            <a:r>
              <a:rPr lang="pl-PL" dirty="0"/>
              <a:t>Dlaczego zostałam żoną Macieja Boryny? </a:t>
            </a:r>
          </a:p>
          <a:p>
            <a:pPr marL="457200" indent="-457200">
              <a:buAutoNum type="arabicPeriod"/>
            </a:pPr>
            <a:r>
              <a:rPr lang="pl-PL" dirty="0"/>
              <a:t>2. Co czuję do męża? </a:t>
            </a:r>
          </a:p>
          <a:p>
            <a:pPr marL="457200" indent="-457200">
              <a:buAutoNum type="arabicPeriod"/>
            </a:pPr>
            <a:r>
              <a:rPr lang="pl-PL" dirty="0"/>
              <a:t>3. Jaką jestem mężatką? </a:t>
            </a:r>
          </a:p>
          <a:p>
            <a:pPr marL="457200" indent="-457200">
              <a:buAutoNum type="arabicPeriod"/>
            </a:pPr>
            <a:r>
              <a:rPr lang="pl-PL" dirty="0"/>
              <a:t>4. Dlaczego zdecydowałam się na potajemny romans z Antkiem? </a:t>
            </a:r>
          </a:p>
          <a:p>
            <a:pPr marL="457200" indent="-457200">
              <a:buAutoNum type="arabicPeriod"/>
            </a:pPr>
            <a:r>
              <a:rPr lang="pl-PL" dirty="0"/>
              <a:t>5. Jakie emocje odczuwam wobec Antka? </a:t>
            </a:r>
          </a:p>
          <a:p>
            <a:pPr marL="457200" indent="-457200">
              <a:buAutoNum type="arabicPeriod"/>
            </a:pPr>
            <a:r>
              <a:rPr lang="pl-PL" dirty="0"/>
              <a:t>6. Co daje mi ta relacja? </a:t>
            </a:r>
          </a:p>
        </p:txBody>
      </p:sp>
      <p:sp>
        <p:nvSpPr>
          <p:cNvPr id="4" name="Symbol zastępczy zawartości 2">
            <a:extLst>
              <a:ext uri="{FF2B5EF4-FFF2-40B4-BE49-F238E27FC236}">
                <a16:creationId xmlns:a16="http://schemas.microsoft.com/office/drawing/2014/main" id="{BB3DB15F-1970-16F0-80AD-25B4F5E131C0}"/>
              </a:ext>
            </a:extLst>
          </p:cNvPr>
          <p:cNvSpPr txBox="1">
            <a:spLocks/>
          </p:cNvSpPr>
          <p:nvPr/>
        </p:nvSpPr>
        <p:spPr>
          <a:xfrm>
            <a:off x="4176251" y="1797233"/>
            <a:ext cx="3839497" cy="506076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800"/>
              </a:spcBef>
              <a:buClr>
                <a:schemeClr val="bg2"/>
              </a:buClr>
              <a:buSzPct val="90000"/>
              <a:buFont typeface="Wingdings" panose="05000000000000000000" pitchFamily="2" charset="2"/>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1200"/>
              </a:spcBef>
              <a:buClr>
                <a:schemeClr val="bg2"/>
              </a:buClr>
              <a:buSzPct val="90000"/>
              <a:buFont typeface="Wingdings" panose="05000000000000000000" pitchFamily="2" charset="2"/>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800"/>
              </a:spcBef>
              <a:buClr>
                <a:schemeClr val="bg2"/>
              </a:buClr>
              <a:buSzPct val="90000"/>
              <a:buFont typeface="Wingdings" panose="05000000000000000000" pitchFamily="2" charset="2"/>
              <a:buChar char="§"/>
              <a:defRPr sz="1800" kern="1200">
                <a:solidFill>
                  <a:schemeClr val="tx1"/>
                </a:solidFill>
                <a:latin typeface="+mn-lt"/>
                <a:ea typeface="+mn-ea"/>
                <a:cs typeface="+mn-cs"/>
              </a:defRPr>
            </a:lvl3pPr>
            <a:lvl4pPr marL="105156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4pPr>
            <a:lvl5pPr marL="132588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5pPr>
            <a:lvl6pPr marL="160020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6pPr>
            <a:lvl7pPr marL="187452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7pPr>
            <a:lvl8pPr marL="214884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8pPr>
            <a:lvl9pPr marL="242316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9pPr>
          </a:lstStyle>
          <a:p>
            <a:pPr marL="0" indent="0">
              <a:buNone/>
            </a:pPr>
            <a:r>
              <a:rPr lang="pl-PL" dirty="0"/>
              <a:t>Grupa 2. </a:t>
            </a:r>
          </a:p>
          <a:p>
            <a:r>
              <a:rPr lang="pl-PL" dirty="0"/>
              <a:t>Antek opowiada o relacji z Jagną: </a:t>
            </a:r>
          </a:p>
          <a:p>
            <a:pPr marL="457200" indent="-457200">
              <a:buAutoNum type="arabicPeriod"/>
            </a:pPr>
            <a:r>
              <a:rPr lang="pl-PL" dirty="0"/>
              <a:t>Jakie jest moje małżeństwo? Jak postrzegam własną żonę? </a:t>
            </a:r>
          </a:p>
          <a:p>
            <a:pPr marL="457200" indent="-457200">
              <a:buAutoNum type="arabicPeriod"/>
            </a:pPr>
            <a:r>
              <a:rPr lang="pl-PL" dirty="0"/>
              <a:t>2. Dlaczego wdałem się w romans z Jagną? </a:t>
            </a:r>
          </a:p>
          <a:p>
            <a:pPr marL="457200" indent="-457200">
              <a:buAutoNum type="arabicPeriod"/>
            </a:pPr>
            <a:r>
              <a:rPr lang="pl-PL" dirty="0"/>
              <a:t>3. Jaki wpływ ma związek z Jagną na moje relacje z ojcem? </a:t>
            </a:r>
          </a:p>
          <a:p>
            <a:pPr marL="457200" indent="-457200">
              <a:buAutoNum type="arabicPeriod"/>
            </a:pPr>
            <a:r>
              <a:rPr lang="pl-PL" dirty="0"/>
              <a:t>4. Jakie emocje odczuwam wobec Jagny?</a:t>
            </a:r>
          </a:p>
          <a:p>
            <a:pPr marL="457200" indent="-457200">
              <a:buAutoNum type="arabicPeriod"/>
            </a:pPr>
            <a:r>
              <a:rPr lang="pl-PL" dirty="0"/>
              <a:t> 5. Co daje mi ta relacja?</a:t>
            </a:r>
          </a:p>
        </p:txBody>
      </p:sp>
      <p:sp>
        <p:nvSpPr>
          <p:cNvPr id="5" name="Symbol zastępczy zawartości 2">
            <a:extLst>
              <a:ext uri="{FF2B5EF4-FFF2-40B4-BE49-F238E27FC236}">
                <a16:creationId xmlns:a16="http://schemas.microsoft.com/office/drawing/2014/main" id="{21292D8A-97BF-2D4E-64F5-7DB903D1E3BE}"/>
              </a:ext>
            </a:extLst>
          </p:cNvPr>
          <p:cNvSpPr txBox="1">
            <a:spLocks/>
          </p:cNvSpPr>
          <p:nvPr/>
        </p:nvSpPr>
        <p:spPr>
          <a:xfrm>
            <a:off x="8219769" y="1797231"/>
            <a:ext cx="3839497" cy="50607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800"/>
              </a:spcBef>
              <a:buClr>
                <a:schemeClr val="bg2"/>
              </a:buClr>
              <a:buSzPct val="90000"/>
              <a:buFont typeface="Wingdings" panose="05000000000000000000" pitchFamily="2" charset="2"/>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1200"/>
              </a:spcBef>
              <a:buClr>
                <a:schemeClr val="bg2"/>
              </a:buClr>
              <a:buSzPct val="90000"/>
              <a:buFont typeface="Wingdings" panose="05000000000000000000" pitchFamily="2" charset="2"/>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800"/>
              </a:spcBef>
              <a:buClr>
                <a:schemeClr val="bg2"/>
              </a:buClr>
              <a:buSzPct val="90000"/>
              <a:buFont typeface="Wingdings" panose="05000000000000000000" pitchFamily="2" charset="2"/>
              <a:buChar char="§"/>
              <a:defRPr sz="1800" kern="1200">
                <a:solidFill>
                  <a:schemeClr val="tx1"/>
                </a:solidFill>
                <a:latin typeface="+mn-lt"/>
                <a:ea typeface="+mn-ea"/>
                <a:cs typeface="+mn-cs"/>
              </a:defRPr>
            </a:lvl3pPr>
            <a:lvl4pPr marL="105156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4pPr>
            <a:lvl5pPr marL="132588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5pPr>
            <a:lvl6pPr marL="160020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6pPr>
            <a:lvl7pPr marL="187452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7pPr>
            <a:lvl8pPr marL="214884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8pPr>
            <a:lvl9pPr marL="242316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9pPr>
          </a:lstStyle>
          <a:p>
            <a:pPr marL="0" indent="0">
              <a:buNone/>
            </a:pPr>
            <a:r>
              <a:rPr lang="pl-PL" dirty="0"/>
              <a:t>Grupa 3. </a:t>
            </a:r>
          </a:p>
          <a:p>
            <a:r>
              <a:rPr lang="pl-PL" dirty="0"/>
              <a:t>Maciej opowiada o relacji z Jagną: </a:t>
            </a:r>
          </a:p>
          <a:p>
            <a:pPr marL="457200" indent="-457200">
              <a:buAutoNum type="arabicPeriod"/>
            </a:pPr>
            <a:r>
              <a:rPr lang="pl-PL" dirty="0"/>
              <a:t>Dlaczego zdecydowałem się ożenić z Jagną? </a:t>
            </a:r>
          </a:p>
          <a:p>
            <a:pPr marL="457200" indent="-457200">
              <a:buAutoNum type="arabicPeriod"/>
            </a:pPr>
            <a:r>
              <a:rPr lang="pl-PL" dirty="0"/>
              <a:t>2. Jakie jest moje małżeństwo? </a:t>
            </a:r>
          </a:p>
          <a:p>
            <a:pPr marL="457200" indent="-457200">
              <a:buAutoNum type="arabicPeriod"/>
            </a:pPr>
            <a:r>
              <a:rPr lang="pl-PL" dirty="0"/>
              <a:t>3. Czego oczekiwałem od Jagny – mojej żony? </a:t>
            </a:r>
          </a:p>
          <a:p>
            <a:pPr marL="457200" indent="-457200">
              <a:buAutoNum type="arabicPeriod"/>
            </a:pPr>
            <a:r>
              <a:rPr lang="pl-PL" dirty="0"/>
              <a:t>4. Jakie emocje odczuwam wobec żony?</a:t>
            </a:r>
          </a:p>
        </p:txBody>
      </p:sp>
    </p:spTree>
    <p:extLst>
      <p:ext uri="{BB962C8B-B14F-4D97-AF65-F5344CB8AC3E}">
        <p14:creationId xmlns:p14="http://schemas.microsoft.com/office/powerpoint/2010/main" val="2661596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78ECD79-51B1-4DC0-A001-5B83D5BCAB6E}"/>
              </a:ext>
            </a:extLst>
          </p:cNvPr>
          <p:cNvSpPr>
            <a:spLocks noGrp="1"/>
          </p:cNvSpPr>
          <p:nvPr>
            <p:ph type="title"/>
          </p:nvPr>
        </p:nvSpPr>
        <p:spPr/>
        <p:txBody>
          <a:bodyPr/>
          <a:lstStyle/>
          <a:p>
            <a:r>
              <a:rPr lang="pl-PL" dirty="0"/>
              <a:t>Opis relacji</a:t>
            </a:r>
          </a:p>
        </p:txBody>
      </p:sp>
      <p:sp>
        <p:nvSpPr>
          <p:cNvPr id="3" name="Symbol zastępczy zawartości 2">
            <a:extLst>
              <a:ext uri="{FF2B5EF4-FFF2-40B4-BE49-F238E27FC236}">
                <a16:creationId xmlns:a16="http://schemas.microsoft.com/office/drawing/2014/main" id="{1425FEF7-449E-6A8B-04AD-136B6ED399DC}"/>
              </a:ext>
            </a:extLst>
          </p:cNvPr>
          <p:cNvSpPr>
            <a:spLocks noGrp="1"/>
          </p:cNvSpPr>
          <p:nvPr>
            <p:ph idx="1"/>
          </p:nvPr>
        </p:nvSpPr>
        <p:spPr>
          <a:xfrm>
            <a:off x="0" y="1762433"/>
            <a:ext cx="12192000" cy="3124199"/>
          </a:xfrm>
        </p:spPr>
        <p:txBody>
          <a:bodyPr>
            <a:normAutofit fontScale="92500" lnSpcReduction="10000"/>
          </a:bodyPr>
          <a:lstStyle/>
          <a:p>
            <a:r>
              <a:rPr lang="pl-PL" dirty="0"/>
              <a:t>Boryna zostaje namówiony do ożenku z Jagną. Nie czuje się jeszcze stary, nie chce oddawać majątku synowi, potrzebuje gospodyni. Zachwyca go piękno i młodość Jagny; małżeństwo jest także korzystne finansowo. </a:t>
            </a:r>
          </a:p>
          <a:p>
            <a:r>
              <a:rPr lang="pl-PL" dirty="0"/>
              <a:t>Jagnę i Antka połączyła silna więź erotyczna, z którą oboje nie chcą i nie potrafią sobie poradzić. Występuje tu przejęty z greckiej tragedii motyw kazirodztwa podkreślający siłę namiętności w tej relacji. Antek nie czuje się szczęśliwy w małżeństwie, jest skonfliktowany z ojcem, który nie chce pozwolić mu na przejęcie majątku, potrzebuje potwierdzenia swojej męskiej siły. </a:t>
            </a:r>
          </a:p>
          <a:p>
            <a:r>
              <a:rPr lang="pl-PL" dirty="0"/>
              <a:t>Jagna zostaje wydana za Borynę – nie ma wielkiego wpływ na rozwój wypadków, małżeństwo jest dla rodziny opłacalne; jest młoda, trudno jej się żyje w domu męża. </a:t>
            </a:r>
          </a:p>
        </p:txBody>
      </p:sp>
      <p:pic>
        <p:nvPicPr>
          <p:cNvPr id="5122" name="Picture 2" descr="Chłopi - cz. I - Boryna">
            <a:extLst>
              <a:ext uri="{FF2B5EF4-FFF2-40B4-BE49-F238E27FC236}">
                <a16:creationId xmlns:a16="http://schemas.microsoft.com/office/drawing/2014/main" id="{2D72339B-9E28-2F19-2A68-81EF41BF091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93529" y="4689987"/>
            <a:ext cx="3808872" cy="216801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hłopi – Spokojna Słoneczna Planeta Lęgowa - Inne Planety">
            <a:extLst>
              <a:ext uri="{FF2B5EF4-FFF2-40B4-BE49-F238E27FC236}">
                <a16:creationId xmlns:a16="http://schemas.microsoft.com/office/drawing/2014/main" id="{2C9B4348-4253-FD63-A29C-9E6A7F6B40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5720" y="4520765"/>
            <a:ext cx="3508045" cy="2337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668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3BE06D7-3173-B70C-A6F3-A7F96CC6AF50}"/>
              </a:ext>
            </a:extLst>
          </p:cNvPr>
          <p:cNvSpPr>
            <a:spLocks noGrp="1"/>
          </p:cNvSpPr>
          <p:nvPr>
            <p:ph type="title"/>
          </p:nvPr>
        </p:nvSpPr>
        <p:spPr/>
        <p:txBody>
          <a:bodyPr/>
          <a:lstStyle/>
          <a:p>
            <a:r>
              <a:rPr lang="pl-PL" dirty="0"/>
              <a:t>Porozmawiajmy</a:t>
            </a:r>
          </a:p>
        </p:txBody>
      </p:sp>
      <p:sp>
        <p:nvSpPr>
          <p:cNvPr id="3" name="Symbol zastępczy zawartości 2">
            <a:extLst>
              <a:ext uri="{FF2B5EF4-FFF2-40B4-BE49-F238E27FC236}">
                <a16:creationId xmlns:a16="http://schemas.microsoft.com/office/drawing/2014/main" id="{2F2710C3-5492-8B3A-BFBE-432725F40E47}"/>
              </a:ext>
            </a:extLst>
          </p:cNvPr>
          <p:cNvSpPr>
            <a:spLocks noGrp="1"/>
          </p:cNvSpPr>
          <p:nvPr>
            <p:ph idx="1"/>
          </p:nvPr>
        </p:nvSpPr>
        <p:spPr/>
        <p:txBody>
          <a:bodyPr/>
          <a:lstStyle/>
          <a:p>
            <a:r>
              <a:rPr lang="pl-PL" dirty="0"/>
              <a:t>informacje dotyczące Heleny, Parysa oraz przyczyn wojny trojańskiej; </a:t>
            </a:r>
          </a:p>
          <a:p>
            <a:r>
              <a:rPr lang="pl-PL" dirty="0"/>
              <a:t>odnajdźcie w tomie 1. </a:t>
            </a:r>
            <a:r>
              <a:rPr lang="pl-PL" i="1" dirty="0"/>
              <a:t>Chłopów</a:t>
            </a:r>
            <a:r>
              <a:rPr lang="pl-PL" dirty="0"/>
              <a:t> jak najwięcej fragmentów dotyczących relacji Antek – Jagna i Jagna – Maciej. Opiszcie krótko te relacje. Co ich łączy z Heleną i Parysem?</a:t>
            </a:r>
          </a:p>
        </p:txBody>
      </p:sp>
      <p:pic>
        <p:nvPicPr>
          <p:cNvPr id="4" name="Obraz 3">
            <a:extLst>
              <a:ext uri="{FF2B5EF4-FFF2-40B4-BE49-F238E27FC236}">
                <a16:creationId xmlns:a16="http://schemas.microsoft.com/office/drawing/2014/main" id="{F9536B87-C544-D8F1-B475-F39FF09BB547}"/>
              </a:ext>
            </a:extLst>
          </p:cNvPr>
          <p:cNvPicPr>
            <a:picLocks noChangeAspect="1"/>
          </p:cNvPicPr>
          <p:nvPr/>
        </p:nvPicPr>
        <p:blipFill>
          <a:blip r:embed="rId2"/>
          <a:stretch>
            <a:fillRect/>
          </a:stretch>
        </p:blipFill>
        <p:spPr>
          <a:xfrm>
            <a:off x="3116825" y="3787065"/>
            <a:ext cx="5569820" cy="3011553"/>
          </a:xfrm>
          <a:prstGeom prst="rect">
            <a:avLst/>
          </a:prstGeom>
        </p:spPr>
      </p:pic>
    </p:spTree>
    <p:extLst>
      <p:ext uri="{BB962C8B-B14F-4D97-AF65-F5344CB8AC3E}">
        <p14:creationId xmlns:p14="http://schemas.microsoft.com/office/powerpoint/2010/main" val="3132145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9D229B4-CFCE-3B3D-EA1C-6E2306C5AE7C}"/>
              </a:ext>
            </a:extLst>
          </p:cNvPr>
          <p:cNvSpPr>
            <a:spLocks noGrp="1"/>
          </p:cNvSpPr>
          <p:nvPr>
            <p:ph type="title"/>
          </p:nvPr>
        </p:nvSpPr>
        <p:spPr/>
        <p:txBody>
          <a:bodyPr/>
          <a:lstStyle/>
          <a:p>
            <a:r>
              <a:rPr lang="pl-PL" dirty="0"/>
              <a:t>Rys historii tragicznej</a:t>
            </a:r>
          </a:p>
        </p:txBody>
      </p:sp>
      <p:sp>
        <p:nvSpPr>
          <p:cNvPr id="3" name="Symbol zastępczy zawartości 2">
            <a:extLst>
              <a:ext uri="{FF2B5EF4-FFF2-40B4-BE49-F238E27FC236}">
                <a16:creationId xmlns:a16="http://schemas.microsoft.com/office/drawing/2014/main" id="{2A5FA6FF-C9BE-14B9-B673-537E0D83F745}"/>
              </a:ext>
            </a:extLst>
          </p:cNvPr>
          <p:cNvSpPr>
            <a:spLocks noGrp="1"/>
          </p:cNvSpPr>
          <p:nvPr>
            <p:ph idx="1"/>
          </p:nvPr>
        </p:nvSpPr>
        <p:spPr/>
        <p:txBody>
          <a:bodyPr/>
          <a:lstStyle/>
          <a:p>
            <a:endParaRPr lang="pl-PL"/>
          </a:p>
        </p:txBody>
      </p:sp>
      <p:pic>
        <p:nvPicPr>
          <p:cNvPr id="5" name="Obraz 4" descr="Obraz zawierający tekst, zrzut ekranu, Czcionka, numer&#10;&#10;Zawartość wygenerowana przez AI może być niepoprawna.">
            <a:extLst>
              <a:ext uri="{FF2B5EF4-FFF2-40B4-BE49-F238E27FC236}">
                <a16:creationId xmlns:a16="http://schemas.microsoft.com/office/drawing/2014/main" id="{EC1A6A09-616F-074B-0B54-7CCE1FC4FEE7}"/>
              </a:ext>
            </a:extLst>
          </p:cNvPr>
          <p:cNvPicPr>
            <a:picLocks noChangeAspect="1"/>
          </p:cNvPicPr>
          <p:nvPr/>
        </p:nvPicPr>
        <p:blipFill>
          <a:blip r:embed="rId2"/>
          <a:stretch>
            <a:fillRect/>
          </a:stretch>
        </p:blipFill>
        <p:spPr>
          <a:xfrm>
            <a:off x="2094941" y="2138182"/>
            <a:ext cx="8002117" cy="2581635"/>
          </a:xfrm>
          <a:prstGeom prst="rect">
            <a:avLst/>
          </a:prstGeom>
        </p:spPr>
      </p:pic>
      <p:pic>
        <p:nvPicPr>
          <p:cNvPr id="6146" name="Picture 2" descr="Chłopi” – niesamowita malarska animacja już na ekranach. Recenzja filmu">
            <a:extLst>
              <a:ext uri="{FF2B5EF4-FFF2-40B4-BE49-F238E27FC236}">
                <a16:creationId xmlns:a16="http://schemas.microsoft.com/office/drawing/2014/main" id="{A057C527-99B6-AB76-313F-4107793E509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6592" y="4693285"/>
            <a:ext cx="4210665" cy="2105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2509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3E19B5A-8ADE-5570-095B-8186FFEEA2F6}"/>
              </a:ext>
            </a:extLst>
          </p:cNvPr>
          <p:cNvSpPr>
            <a:spLocks noGrp="1"/>
          </p:cNvSpPr>
          <p:nvPr>
            <p:ph type="title"/>
          </p:nvPr>
        </p:nvSpPr>
        <p:spPr>
          <a:xfrm>
            <a:off x="98323" y="562302"/>
            <a:ext cx="11965858" cy="1097280"/>
          </a:xfrm>
        </p:spPr>
        <p:txBody>
          <a:bodyPr>
            <a:noAutofit/>
          </a:bodyPr>
          <a:lstStyle/>
          <a:p>
            <a:r>
              <a:rPr lang="pl-PL" sz="2800" dirty="0"/>
              <a:t>Kontrast</a:t>
            </a:r>
            <a:br>
              <a:rPr lang="pl-PL" sz="2800" dirty="0"/>
            </a:br>
            <a:r>
              <a:rPr lang="pl-PL" sz="2400" dirty="0"/>
              <a:t>Jagna jest reprezentantką tego, co nie mieści się w systemie moralnym Hanki.</a:t>
            </a:r>
            <a:endParaRPr lang="pl-PL" sz="2800" dirty="0"/>
          </a:p>
        </p:txBody>
      </p:sp>
      <p:sp>
        <p:nvSpPr>
          <p:cNvPr id="3" name="Symbol zastępczy zawartości 2">
            <a:extLst>
              <a:ext uri="{FF2B5EF4-FFF2-40B4-BE49-F238E27FC236}">
                <a16:creationId xmlns:a16="http://schemas.microsoft.com/office/drawing/2014/main" id="{C8FE9395-6EE2-CCF3-8F4A-E21623937A6E}"/>
              </a:ext>
            </a:extLst>
          </p:cNvPr>
          <p:cNvSpPr>
            <a:spLocks noGrp="1"/>
          </p:cNvSpPr>
          <p:nvPr>
            <p:ph idx="1"/>
          </p:nvPr>
        </p:nvSpPr>
        <p:spPr/>
        <p:txBody>
          <a:bodyPr/>
          <a:lstStyle/>
          <a:p>
            <a:endParaRPr lang="pl-PL"/>
          </a:p>
        </p:txBody>
      </p:sp>
      <p:pic>
        <p:nvPicPr>
          <p:cNvPr id="5" name="Obraz 4" descr="Obraz zawierający tekst, Czcionka, zrzut ekranu, numer&#10;&#10;Zawartość wygenerowana przez AI może być niepoprawna.">
            <a:extLst>
              <a:ext uri="{FF2B5EF4-FFF2-40B4-BE49-F238E27FC236}">
                <a16:creationId xmlns:a16="http://schemas.microsoft.com/office/drawing/2014/main" id="{368369D5-3002-4009-6C53-BC026B68593D}"/>
              </a:ext>
            </a:extLst>
          </p:cNvPr>
          <p:cNvPicPr>
            <a:picLocks noChangeAspect="1"/>
          </p:cNvPicPr>
          <p:nvPr/>
        </p:nvPicPr>
        <p:blipFill>
          <a:blip r:embed="rId2"/>
          <a:stretch>
            <a:fillRect/>
          </a:stretch>
        </p:blipFill>
        <p:spPr>
          <a:xfrm>
            <a:off x="1913810" y="2054942"/>
            <a:ext cx="8049748" cy="3029373"/>
          </a:xfrm>
          <a:prstGeom prst="rect">
            <a:avLst/>
          </a:prstGeom>
        </p:spPr>
      </p:pic>
      <p:pic>
        <p:nvPicPr>
          <p:cNvPr id="7170" name="Picture 2" descr="Oryginalny obraz olejny z filmu &quot;Chłopi&quot;: Płacząca Hanka - CH0651 • Cena,  Opinie - Allegro">
            <a:extLst>
              <a:ext uri="{FF2B5EF4-FFF2-40B4-BE49-F238E27FC236}">
                <a16:creationId xmlns:a16="http://schemas.microsoft.com/office/drawing/2014/main" id="{CE76C618-02B5-F52B-5CEE-C9BB74EE208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15671" y="4712373"/>
            <a:ext cx="3792819" cy="2060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39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BC6758F-DB6C-F53C-AD1D-F9CA21A59BEF}"/>
              </a:ext>
            </a:extLst>
          </p:cNvPr>
          <p:cNvSpPr>
            <a:spLocks noGrp="1"/>
          </p:cNvSpPr>
          <p:nvPr>
            <p:ph type="title"/>
          </p:nvPr>
        </p:nvSpPr>
        <p:spPr/>
        <p:txBody>
          <a:bodyPr/>
          <a:lstStyle/>
          <a:p>
            <a:r>
              <a:rPr lang="pl-PL" dirty="0"/>
              <a:t>Dlaczego tak duży kontrast?</a:t>
            </a:r>
          </a:p>
        </p:txBody>
      </p:sp>
      <p:sp>
        <p:nvSpPr>
          <p:cNvPr id="3" name="Symbol zastępczy zawartości 2">
            <a:extLst>
              <a:ext uri="{FF2B5EF4-FFF2-40B4-BE49-F238E27FC236}">
                <a16:creationId xmlns:a16="http://schemas.microsoft.com/office/drawing/2014/main" id="{DEE15708-40BF-03E5-0191-0A2333A160AB}"/>
              </a:ext>
            </a:extLst>
          </p:cNvPr>
          <p:cNvSpPr>
            <a:spLocks noGrp="1"/>
          </p:cNvSpPr>
          <p:nvPr>
            <p:ph idx="1"/>
          </p:nvPr>
        </p:nvSpPr>
        <p:spPr>
          <a:xfrm>
            <a:off x="1066800" y="5102942"/>
            <a:ext cx="6386052" cy="1297857"/>
          </a:xfrm>
        </p:spPr>
        <p:txBody>
          <a:bodyPr/>
          <a:lstStyle/>
          <a:p>
            <a:r>
              <a:rPr lang="pl-PL" dirty="0"/>
              <a:t>Jagna a Panna Młoda („Wesele”) – podobieństwa i różnice.</a:t>
            </a:r>
          </a:p>
        </p:txBody>
      </p:sp>
      <p:pic>
        <p:nvPicPr>
          <p:cNvPr id="5" name="Obraz 4" descr="Obraz zawierający tekst, zrzut ekranu, Czcionka&#10;&#10;Zawartość wygenerowana przez AI może być niepoprawna.">
            <a:extLst>
              <a:ext uri="{FF2B5EF4-FFF2-40B4-BE49-F238E27FC236}">
                <a16:creationId xmlns:a16="http://schemas.microsoft.com/office/drawing/2014/main" id="{BF651042-406A-8B8D-38E4-FBDC16A9A9CD}"/>
              </a:ext>
            </a:extLst>
          </p:cNvPr>
          <p:cNvPicPr>
            <a:picLocks noChangeAspect="1"/>
          </p:cNvPicPr>
          <p:nvPr/>
        </p:nvPicPr>
        <p:blipFill>
          <a:blip r:embed="rId2"/>
          <a:stretch>
            <a:fillRect/>
          </a:stretch>
        </p:blipFill>
        <p:spPr>
          <a:xfrm>
            <a:off x="522392" y="1942481"/>
            <a:ext cx="8867414" cy="2469007"/>
          </a:xfrm>
          <a:prstGeom prst="rect">
            <a:avLst/>
          </a:prstGeom>
        </p:spPr>
      </p:pic>
      <p:pic>
        <p:nvPicPr>
          <p:cNvPr id="8194" name="Picture 2" descr="&quot;Wesele&quot;, rozmowa Pana Młodego z Panną Młodą - scena XII, akt I.">
            <a:extLst>
              <a:ext uri="{FF2B5EF4-FFF2-40B4-BE49-F238E27FC236}">
                <a16:creationId xmlns:a16="http://schemas.microsoft.com/office/drawing/2014/main" id="{15610BEE-8153-EB6A-6913-5DCA524CA5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4231" y="3973343"/>
            <a:ext cx="3569109" cy="267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1697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09D13DC-8663-6ED6-460B-A4D2EF654956}"/>
              </a:ext>
            </a:extLst>
          </p:cNvPr>
          <p:cNvSpPr>
            <a:spLocks noGrp="1"/>
          </p:cNvSpPr>
          <p:nvPr>
            <p:ph type="title"/>
          </p:nvPr>
        </p:nvSpPr>
        <p:spPr/>
        <p:txBody>
          <a:bodyPr/>
          <a:lstStyle/>
          <a:p>
            <a:r>
              <a:rPr lang="pl-PL" dirty="0"/>
              <a:t>Instynkty (s. 265-266)</a:t>
            </a:r>
          </a:p>
        </p:txBody>
      </p:sp>
      <p:sp>
        <p:nvSpPr>
          <p:cNvPr id="3" name="Symbol zastępczy zawartości 2">
            <a:extLst>
              <a:ext uri="{FF2B5EF4-FFF2-40B4-BE49-F238E27FC236}">
                <a16:creationId xmlns:a16="http://schemas.microsoft.com/office/drawing/2014/main" id="{FDFADDF9-F06F-063A-56B9-801C557F9426}"/>
              </a:ext>
            </a:extLst>
          </p:cNvPr>
          <p:cNvSpPr>
            <a:spLocks noGrp="1"/>
          </p:cNvSpPr>
          <p:nvPr>
            <p:ph idx="1"/>
          </p:nvPr>
        </p:nvSpPr>
        <p:spPr>
          <a:xfrm>
            <a:off x="132734" y="1860755"/>
            <a:ext cx="12059265" cy="4343400"/>
          </a:xfrm>
        </p:spPr>
        <p:txBody>
          <a:bodyPr/>
          <a:lstStyle/>
          <a:p>
            <a:r>
              <a:rPr lang="pl-PL" dirty="0"/>
              <a:t>Kłótnia obnaża niezaspokojone potrzeby awanturników.</a:t>
            </a:r>
          </a:p>
          <a:p>
            <a:r>
              <a:rPr lang="pl-PL" dirty="0"/>
              <a:t>Zachowania należące do kultury: stereotypy, konwenanse, kultura słowa, kultura bycia, kultywowanie tradycji.</a:t>
            </a:r>
          </a:p>
          <a:p>
            <a:r>
              <a:rPr lang="pl-PL" dirty="0"/>
              <a:t>Pojawiają się: strach, agresja, instynkt samozachowawczy, instynkt przetrwania.</a:t>
            </a:r>
          </a:p>
          <a:p>
            <a:endParaRPr lang="pl-PL" dirty="0"/>
          </a:p>
          <a:p>
            <a:endParaRPr lang="pl-PL" dirty="0"/>
          </a:p>
          <a:p>
            <a:r>
              <a:rPr lang="pl-PL" dirty="0"/>
              <a:t>Czy zachowania awanturników są pierwotne?</a:t>
            </a:r>
          </a:p>
        </p:txBody>
      </p:sp>
      <p:pic>
        <p:nvPicPr>
          <p:cNvPr id="4" name="Obraz 3">
            <a:extLst>
              <a:ext uri="{FF2B5EF4-FFF2-40B4-BE49-F238E27FC236}">
                <a16:creationId xmlns:a16="http://schemas.microsoft.com/office/drawing/2014/main" id="{1E9C7862-9917-3F2B-EC34-13386A6D5421}"/>
              </a:ext>
            </a:extLst>
          </p:cNvPr>
          <p:cNvPicPr>
            <a:picLocks noChangeAspect="1"/>
          </p:cNvPicPr>
          <p:nvPr/>
        </p:nvPicPr>
        <p:blipFill>
          <a:blip r:embed="rId2"/>
          <a:stretch>
            <a:fillRect/>
          </a:stretch>
        </p:blipFill>
        <p:spPr>
          <a:xfrm>
            <a:off x="7806813" y="3849432"/>
            <a:ext cx="4385187" cy="2923458"/>
          </a:xfrm>
          <a:prstGeom prst="rect">
            <a:avLst/>
          </a:prstGeom>
        </p:spPr>
      </p:pic>
    </p:spTree>
    <p:extLst>
      <p:ext uri="{BB962C8B-B14F-4D97-AF65-F5344CB8AC3E}">
        <p14:creationId xmlns:p14="http://schemas.microsoft.com/office/powerpoint/2010/main" val="411110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8B1E984-C1A5-CB78-0F7E-2D235FB59AC9}"/>
              </a:ext>
            </a:extLst>
          </p:cNvPr>
          <p:cNvSpPr>
            <a:spLocks noGrp="1"/>
          </p:cNvSpPr>
          <p:nvPr>
            <p:ph type="title"/>
          </p:nvPr>
        </p:nvSpPr>
        <p:spPr/>
        <p:txBody>
          <a:bodyPr/>
          <a:lstStyle/>
          <a:p>
            <a:r>
              <a:rPr lang="pl-PL" dirty="0"/>
              <a:t>Kto ma rację w sporze Boryny z dziećmi?</a:t>
            </a:r>
          </a:p>
        </p:txBody>
      </p:sp>
      <p:sp>
        <p:nvSpPr>
          <p:cNvPr id="3" name="Symbol zastępczy zawartości 2">
            <a:extLst>
              <a:ext uri="{FF2B5EF4-FFF2-40B4-BE49-F238E27FC236}">
                <a16:creationId xmlns:a16="http://schemas.microsoft.com/office/drawing/2014/main" id="{E554DD51-B981-6860-9EBA-93720D64DCE5}"/>
              </a:ext>
            </a:extLst>
          </p:cNvPr>
          <p:cNvSpPr>
            <a:spLocks noGrp="1"/>
          </p:cNvSpPr>
          <p:nvPr>
            <p:ph idx="1"/>
          </p:nvPr>
        </p:nvSpPr>
        <p:spPr>
          <a:xfrm>
            <a:off x="8892790" y="4170065"/>
            <a:ext cx="3215473" cy="2489165"/>
          </a:xfrm>
        </p:spPr>
        <p:txBody>
          <a:bodyPr/>
          <a:lstStyle/>
          <a:p>
            <a:r>
              <a:rPr lang="pl-PL" dirty="0"/>
              <a:t>Kłótnie u Borynów i </a:t>
            </a:r>
            <a:r>
              <a:rPr lang="pl-PL" dirty="0" err="1"/>
              <a:t>Paczesiów</a:t>
            </a:r>
            <a:r>
              <a:rPr lang="pl-PL" dirty="0"/>
              <a:t> a schemat kłótni.</a:t>
            </a:r>
          </a:p>
        </p:txBody>
      </p:sp>
      <p:pic>
        <p:nvPicPr>
          <p:cNvPr id="1028" name="Picture 4">
            <a:extLst>
              <a:ext uri="{FF2B5EF4-FFF2-40B4-BE49-F238E27FC236}">
                <a16:creationId xmlns:a16="http://schemas.microsoft.com/office/drawing/2014/main" id="{0842CE6D-CB2A-E825-2B9A-8E761247ED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798969"/>
            <a:ext cx="11734800" cy="2114550"/>
          </a:xfrm>
          <a:prstGeom prst="rect">
            <a:avLst/>
          </a:prstGeom>
          <a:noFill/>
          <a:extLst>
            <a:ext uri="{909E8E84-426E-40DD-AFC4-6F175D3DCCD1}">
              <a14:hiddenFill xmlns:a14="http://schemas.microsoft.com/office/drawing/2010/main">
                <a:solidFill>
                  <a:srgbClr val="FFFFFF"/>
                </a:solidFill>
              </a14:hiddenFill>
            </a:ext>
          </a:extLst>
        </p:spPr>
      </p:pic>
      <p:pic>
        <p:nvPicPr>
          <p:cNvPr id="5" name="Obraz 4" descr="Obraz zawierający tekst, Czcionka, biały, dokument&#10;&#10;Zawartość wygenerowana przez AI może być niepoprawna.">
            <a:extLst>
              <a:ext uri="{FF2B5EF4-FFF2-40B4-BE49-F238E27FC236}">
                <a16:creationId xmlns:a16="http://schemas.microsoft.com/office/drawing/2014/main" id="{EA5E4F10-2900-E666-1C01-B6DF22383ACF}"/>
              </a:ext>
            </a:extLst>
          </p:cNvPr>
          <p:cNvPicPr>
            <a:picLocks noChangeAspect="1"/>
          </p:cNvPicPr>
          <p:nvPr/>
        </p:nvPicPr>
        <p:blipFill>
          <a:blip r:embed="rId3"/>
          <a:stretch>
            <a:fillRect/>
          </a:stretch>
        </p:blipFill>
        <p:spPr>
          <a:xfrm>
            <a:off x="422479" y="4077596"/>
            <a:ext cx="8573696" cy="2581635"/>
          </a:xfrm>
          <a:prstGeom prst="rect">
            <a:avLst/>
          </a:prstGeom>
        </p:spPr>
      </p:pic>
    </p:spTree>
    <p:extLst>
      <p:ext uri="{BB962C8B-B14F-4D97-AF65-F5344CB8AC3E}">
        <p14:creationId xmlns:p14="http://schemas.microsoft.com/office/powerpoint/2010/main" val="4226714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408181B-FCAE-F861-2756-D938E4045A4A}"/>
              </a:ext>
            </a:extLst>
          </p:cNvPr>
          <p:cNvSpPr>
            <a:spLocks noGrp="1"/>
          </p:cNvSpPr>
          <p:nvPr>
            <p:ph type="title"/>
          </p:nvPr>
        </p:nvSpPr>
        <p:spPr/>
        <p:txBody>
          <a:bodyPr/>
          <a:lstStyle/>
          <a:p>
            <a:r>
              <a:rPr lang="pl-PL" dirty="0"/>
              <a:t>Kłótnie u Borynów i </a:t>
            </a:r>
            <a:r>
              <a:rPr lang="pl-PL" dirty="0" err="1"/>
              <a:t>Paczesiów</a:t>
            </a:r>
            <a:endParaRPr lang="pl-PL" dirty="0"/>
          </a:p>
        </p:txBody>
      </p:sp>
      <p:sp>
        <p:nvSpPr>
          <p:cNvPr id="3" name="Symbol zastępczy zawartości 2">
            <a:extLst>
              <a:ext uri="{FF2B5EF4-FFF2-40B4-BE49-F238E27FC236}">
                <a16:creationId xmlns:a16="http://schemas.microsoft.com/office/drawing/2014/main" id="{D524E4C2-0F35-E1DE-3DA8-0383C18F69C2}"/>
              </a:ext>
            </a:extLst>
          </p:cNvPr>
          <p:cNvSpPr>
            <a:spLocks noGrp="1"/>
          </p:cNvSpPr>
          <p:nvPr>
            <p:ph idx="1"/>
          </p:nvPr>
        </p:nvSpPr>
        <p:spPr>
          <a:xfrm>
            <a:off x="137651" y="1927123"/>
            <a:ext cx="11936361" cy="4930877"/>
          </a:xfrm>
        </p:spPr>
        <p:txBody>
          <a:bodyPr>
            <a:normAutofit fontScale="70000" lnSpcReduction="20000"/>
          </a:bodyPr>
          <a:lstStyle/>
          <a:p>
            <a:pPr marL="0" indent="0">
              <a:spcBef>
                <a:spcPts val="600"/>
              </a:spcBef>
              <a:buNone/>
            </a:pPr>
            <a:r>
              <a:rPr lang="pl-PL" dirty="0">
                <a:latin typeface="Times New Roman" panose="02020603050405020304" pitchFamily="18" charset="0"/>
                <a:cs typeface="Times New Roman" panose="02020603050405020304" pitchFamily="18" charset="0"/>
              </a:rPr>
              <a:t> </a:t>
            </a:r>
            <a:r>
              <a:rPr lang="pl-PL" b="1" dirty="0">
                <a:latin typeface="Times New Roman" panose="02020603050405020304" pitchFamily="18" charset="0"/>
                <a:cs typeface="Times New Roman" panose="02020603050405020304" pitchFamily="18" charset="0"/>
              </a:rPr>
              <a:t>u Borynów: </a:t>
            </a:r>
          </a:p>
          <a:p>
            <a:pPr>
              <a:spcBef>
                <a:spcPts val="600"/>
              </a:spcBef>
            </a:pPr>
            <a:r>
              <a:rPr lang="pl-PL" dirty="0">
                <a:latin typeface="Times New Roman" panose="02020603050405020304" pitchFamily="18" charset="0"/>
                <a:cs typeface="Times New Roman" panose="02020603050405020304" pitchFamily="18" charset="0"/>
              </a:rPr>
              <a:t>powody: ziemia i władza nad gospodarstwem</a:t>
            </a:r>
          </a:p>
          <a:p>
            <a:pPr>
              <a:spcBef>
                <a:spcPts val="600"/>
              </a:spcBef>
            </a:pPr>
            <a:r>
              <a:rPr lang="pl-PL" dirty="0">
                <a:latin typeface="Times New Roman" panose="02020603050405020304" pitchFamily="18" charset="0"/>
                <a:cs typeface="Times New Roman" panose="02020603050405020304" pitchFamily="18" charset="0"/>
              </a:rPr>
              <a:t>Antek, najstarszy syn, czuje się skrzywdzony przez ojca, który nie chce przepisać mu ziemi i wciąż twardą ręką zarządza majątkiem. Sytuację zaognia małżeństwo starego Boryny z Jagną – nie dość, że Maciej przepisuje młodej żonie cenne morgi (6 mórg najlepszej ziemi), to jeszcze dochodzi do rywalizacji o tę samą kobietę, gdyż Antek ma z Jagną romans.</a:t>
            </a:r>
          </a:p>
          <a:p>
            <a:pPr>
              <a:spcBef>
                <a:spcPts val="600"/>
              </a:spcBef>
            </a:pPr>
            <a:r>
              <a:rPr lang="pl-PL" dirty="0">
                <a:latin typeface="Times New Roman" panose="02020603050405020304" pitchFamily="18" charset="0"/>
                <a:cs typeface="Times New Roman" panose="02020603050405020304" pitchFamily="18" charset="0"/>
              </a:rPr>
              <a:t>kłótnia po ślubie Macieja, kiedy to Antek z żoną Hanką zostają wyrzuceni z domu, dochodzi wtedy do rękoczynów między ojcem a synem.</a:t>
            </a:r>
          </a:p>
          <a:p>
            <a:pPr>
              <a:spcBef>
                <a:spcPts val="600"/>
              </a:spcBef>
            </a:pPr>
            <a:r>
              <a:rPr lang="pl-PL" dirty="0">
                <a:latin typeface="Times New Roman" panose="02020603050405020304" pitchFamily="18" charset="0"/>
                <a:cs typeface="Times New Roman" panose="02020603050405020304" pitchFamily="18" charset="0"/>
              </a:rPr>
              <a:t>Konflikt z kowalem: Zięć Boryny, Michał (kowal), nieustannie intryguje i kłóci się z teściem, licząc na jak najszybszy podział majątku i wyłudzenie pieniędzy.</a:t>
            </a:r>
          </a:p>
          <a:p>
            <a:pPr>
              <a:spcBef>
                <a:spcPts val="600"/>
              </a:spcBef>
            </a:pPr>
            <a:endParaRPr lang="pl-PL" dirty="0">
              <a:latin typeface="Times New Roman" panose="02020603050405020304" pitchFamily="18" charset="0"/>
              <a:cs typeface="Times New Roman" panose="02020603050405020304" pitchFamily="18" charset="0"/>
            </a:endParaRPr>
          </a:p>
          <a:p>
            <a:pPr marL="0" indent="0">
              <a:spcBef>
                <a:spcPts val="600"/>
              </a:spcBef>
              <a:buNone/>
            </a:pPr>
            <a:r>
              <a:rPr lang="pl-PL" b="1" dirty="0">
                <a:latin typeface="Times New Roman" panose="02020603050405020304" pitchFamily="18" charset="0"/>
                <a:cs typeface="Times New Roman" panose="02020603050405020304" pitchFamily="18" charset="0"/>
              </a:rPr>
              <a:t>u </a:t>
            </a:r>
            <a:r>
              <a:rPr lang="pl-PL" b="1" dirty="0" err="1">
                <a:latin typeface="Times New Roman" panose="02020603050405020304" pitchFamily="18" charset="0"/>
                <a:cs typeface="Times New Roman" panose="02020603050405020304" pitchFamily="18" charset="0"/>
              </a:rPr>
              <a:t>Paczesiów</a:t>
            </a:r>
            <a:endParaRPr lang="pl-PL" b="1" dirty="0">
              <a:latin typeface="Times New Roman" panose="02020603050405020304" pitchFamily="18" charset="0"/>
              <a:cs typeface="Times New Roman" panose="02020603050405020304" pitchFamily="18" charset="0"/>
            </a:endParaRPr>
          </a:p>
          <a:p>
            <a:pPr>
              <a:spcBef>
                <a:spcPts val="600"/>
              </a:spcBef>
            </a:pPr>
            <a:r>
              <a:rPr lang="pl-PL" dirty="0">
                <a:latin typeface="Times New Roman" panose="02020603050405020304" pitchFamily="18" charset="0"/>
                <a:cs typeface="Times New Roman" panose="02020603050405020304" pitchFamily="18" charset="0"/>
              </a:rPr>
              <a:t>Dominikowa żelazną ręką trzyma swoich dorosłych synów i córkę, traktuje synów jak parobków, zmuszając ich do ciężkiej pracy.</a:t>
            </a:r>
          </a:p>
          <a:p>
            <a:pPr>
              <a:spcBef>
                <a:spcPts val="600"/>
              </a:spcBef>
            </a:pPr>
            <a:r>
              <a:rPr lang="pl-PL" dirty="0">
                <a:latin typeface="Times New Roman" panose="02020603050405020304" pitchFamily="18" charset="0"/>
                <a:cs typeface="Times New Roman" panose="02020603050405020304" pitchFamily="18" charset="0"/>
              </a:rPr>
              <a:t>przemoc fizyczna, by utrzymać autorytet</a:t>
            </a:r>
          </a:p>
          <a:p>
            <a:pPr>
              <a:spcBef>
                <a:spcPts val="600"/>
              </a:spcBef>
            </a:pPr>
            <a:r>
              <a:rPr lang="pl-PL" dirty="0">
                <a:latin typeface="Times New Roman" panose="02020603050405020304" pitchFamily="18" charset="0"/>
                <a:cs typeface="Times New Roman" panose="02020603050405020304" pitchFamily="18" charset="0"/>
              </a:rPr>
              <a:t>Dominikowa kocha Jagnę i dba o jej interesy (to ona wywalczyła zapis ziemi od Boryny), ich relacja jest pełna napięć. Matka próbuje sterować życiem córki, co przy gwałtownym charakterze Jagny prowadzi do cichych dni i wzajemnych pretensji.</a:t>
            </a:r>
          </a:p>
          <a:p>
            <a:pPr>
              <a:spcBef>
                <a:spcPts val="600"/>
              </a:spcBef>
            </a:pPr>
            <a:r>
              <a:rPr lang="pl-PL" dirty="0">
                <a:latin typeface="Times New Roman" panose="02020603050405020304" pitchFamily="18" charset="0"/>
                <a:cs typeface="Times New Roman" panose="02020603050405020304" pitchFamily="18" charset="0"/>
              </a:rPr>
              <a:t>gdy Szymek postanawia kupić ziemię od dziedzica i ożenić się z </a:t>
            </a:r>
            <a:r>
              <a:rPr lang="pl-PL" dirty="0" err="1">
                <a:latin typeface="Times New Roman" panose="02020603050405020304" pitchFamily="18" charset="0"/>
                <a:cs typeface="Times New Roman" panose="02020603050405020304" pitchFamily="18" charset="0"/>
              </a:rPr>
              <a:t>Nastką</a:t>
            </a:r>
            <a:r>
              <a:rPr lang="pl-PL" dirty="0">
                <a:latin typeface="Times New Roman" panose="02020603050405020304" pitchFamily="18" charset="0"/>
                <a:cs typeface="Times New Roman" panose="02020603050405020304" pitchFamily="18" charset="0"/>
              </a:rPr>
              <a:t> </a:t>
            </a:r>
            <a:r>
              <a:rPr lang="pl-PL" dirty="0" err="1">
                <a:latin typeface="Times New Roman" panose="02020603050405020304" pitchFamily="18" charset="0"/>
                <a:cs typeface="Times New Roman" panose="02020603050405020304" pitchFamily="18" charset="0"/>
              </a:rPr>
              <a:t>Gołębianką</a:t>
            </a:r>
            <a:r>
              <a:rPr lang="pl-PL" dirty="0">
                <a:latin typeface="Times New Roman" panose="02020603050405020304" pitchFamily="18" charset="0"/>
                <a:cs typeface="Times New Roman" panose="02020603050405020304" pitchFamily="18" charset="0"/>
              </a:rPr>
              <a:t> wbrew woli matki. Dominikowa przeklina syna, co w realiach wiejskich jest najwyższą formą kary i zerwania więzi.</a:t>
            </a:r>
          </a:p>
          <a:p>
            <a:pPr>
              <a:spcBef>
                <a:spcPts val="600"/>
              </a:spcBef>
            </a:pPr>
            <a:endParaRPr lang="pl-PL" dirty="0">
              <a:latin typeface="Times New Roman" panose="02020603050405020304" pitchFamily="18" charset="0"/>
              <a:cs typeface="Times New Roman" panose="02020603050405020304" pitchFamily="18" charset="0"/>
            </a:endParaRPr>
          </a:p>
          <a:p>
            <a:pPr marL="0" indent="0">
              <a:spcBef>
                <a:spcPts val="600"/>
              </a:spcBef>
              <a:buNone/>
            </a:pPr>
            <a:r>
              <a:rPr lang="pl-PL" dirty="0">
                <a:latin typeface="Times New Roman" panose="02020603050405020304" pitchFamily="18" charset="0"/>
                <a:cs typeface="Times New Roman" panose="02020603050405020304" pitchFamily="18" charset="0"/>
              </a:rPr>
              <a:t>Obie rodziny łączy to, że ziemia jest ważniejsza niż więzy krwi. Kłótnie te pokazują, że w Lipcach rodzina jest strukturą hierarchiczną, w której jednostka musi walczyć o swoje przetrwanie i godność.</a:t>
            </a:r>
          </a:p>
        </p:txBody>
      </p:sp>
    </p:spTree>
    <p:extLst>
      <p:ext uri="{BB962C8B-B14F-4D97-AF65-F5344CB8AC3E}">
        <p14:creationId xmlns:p14="http://schemas.microsoft.com/office/powerpoint/2010/main" val="3108135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40A5A57-1DD6-DD7B-77E7-1F4595D8D696}"/>
              </a:ext>
            </a:extLst>
          </p:cNvPr>
          <p:cNvSpPr>
            <a:spLocks noGrp="1"/>
          </p:cNvSpPr>
          <p:nvPr>
            <p:ph type="title"/>
          </p:nvPr>
        </p:nvSpPr>
        <p:spPr/>
        <p:txBody>
          <a:bodyPr/>
          <a:lstStyle/>
          <a:p>
            <a:r>
              <a:rPr lang="pl-PL" dirty="0"/>
              <a:t>Kobiety a mężczyźni</a:t>
            </a:r>
          </a:p>
        </p:txBody>
      </p:sp>
      <p:sp>
        <p:nvSpPr>
          <p:cNvPr id="3" name="Symbol zastępczy zawartości 2">
            <a:extLst>
              <a:ext uri="{FF2B5EF4-FFF2-40B4-BE49-F238E27FC236}">
                <a16:creationId xmlns:a16="http://schemas.microsoft.com/office/drawing/2014/main" id="{26789A6F-A699-34CB-39D3-02CE28F0D329}"/>
              </a:ext>
            </a:extLst>
          </p:cNvPr>
          <p:cNvSpPr>
            <a:spLocks noGrp="1"/>
          </p:cNvSpPr>
          <p:nvPr>
            <p:ph idx="1"/>
          </p:nvPr>
        </p:nvSpPr>
        <p:spPr/>
        <p:txBody>
          <a:bodyPr/>
          <a:lstStyle/>
          <a:p>
            <a:endParaRPr lang="pl-PL"/>
          </a:p>
        </p:txBody>
      </p:sp>
      <p:pic>
        <p:nvPicPr>
          <p:cNvPr id="2050" name="Picture 2">
            <a:extLst>
              <a:ext uri="{FF2B5EF4-FFF2-40B4-BE49-F238E27FC236}">
                <a16:creationId xmlns:a16="http://schemas.microsoft.com/office/drawing/2014/main" id="{96A09C5F-D476-F477-5290-3059BFF34F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162" y="1823357"/>
            <a:ext cx="11811000"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4660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7D14F23-DB49-74A9-7A23-83F5125E9BB8}"/>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DA0F3482-8AB3-0111-8CB3-1DC039B84159}"/>
              </a:ext>
            </a:extLst>
          </p:cNvPr>
          <p:cNvSpPr>
            <a:spLocks noGrp="1"/>
          </p:cNvSpPr>
          <p:nvPr>
            <p:ph idx="1"/>
          </p:nvPr>
        </p:nvSpPr>
        <p:spPr/>
        <p:txBody>
          <a:bodyPr/>
          <a:lstStyle/>
          <a:p>
            <a:endParaRPr lang="pl-PL"/>
          </a:p>
        </p:txBody>
      </p:sp>
      <p:pic>
        <p:nvPicPr>
          <p:cNvPr id="3074" name="Picture 2">
            <a:extLst>
              <a:ext uri="{FF2B5EF4-FFF2-40B4-BE49-F238E27FC236}">
                <a16:creationId xmlns:a16="http://schemas.microsoft.com/office/drawing/2014/main" id="{1AFF33CF-D511-6146-4A20-4522C842A4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0775" y="0"/>
            <a:ext cx="99488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0145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83F4738-79CE-89B1-3165-5D89BD39B199}"/>
              </a:ext>
            </a:extLst>
          </p:cNvPr>
          <p:cNvSpPr>
            <a:spLocks noGrp="1"/>
          </p:cNvSpPr>
          <p:nvPr>
            <p:ph type="title"/>
          </p:nvPr>
        </p:nvSpPr>
        <p:spPr/>
        <p:txBody>
          <a:bodyPr/>
          <a:lstStyle/>
          <a:p>
            <a:r>
              <a:rPr lang="pl-PL" dirty="0"/>
              <a:t>Między życiem a śmiercią (s. 268-272)</a:t>
            </a:r>
          </a:p>
        </p:txBody>
      </p:sp>
      <p:pic>
        <p:nvPicPr>
          <p:cNvPr id="4098" name="Picture 2">
            <a:extLst>
              <a:ext uri="{FF2B5EF4-FFF2-40B4-BE49-F238E27FC236}">
                <a16:creationId xmlns:a16="http://schemas.microsoft.com/office/drawing/2014/main" id="{CE68AFA0-CE31-CAF5-6D50-02944863A2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097" y="1924748"/>
            <a:ext cx="8372528" cy="4766019"/>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zawartości 2">
            <a:extLst>
              <a:ext uri="{FF2B5EF4-FFF2-40B4-BE49-F238E27FC236}">
                <a16:creationId xmlns:a16="http://schemas.microsoft.com/office/drawing/2014/main" id="{AD7C67F8-3663-CB0D-46E3-29782BBBA517}"/>
              </a:ext>
            </a:extLst>
          </p:cNvPr>
          <p:cNvSpPr>
            <a:spLocks noGrp="1"/>
          </p:cNvSpPr>
          <p:nvPr>
            <p:ph idx="1"/>
          </p:nvPr>
        </p:nvSpPr>
        <p:spPr>
          <a:xfrm>
            <a:off x="7079225" y="1952298"/>
            <a:ext cx="4616245" cy="4343400"/>
          </a:xfrm>
        </p:spPr>
        <p:txBody>
          <a:bodyPr/>
          <a:lstStyle/>
          <a:p>
            <a:r>
              <a:rPr lang="pl-PL" dirty="0"/>
              <a:t>Zwyczaje weselne, muzyka, zabawy i przyśpiewki, zachowania i emocje weselników.</a:t>
            </a:r>
          </a:p>
          <a:p>
            <a:r>
              <a:rPr lang="pl-PL" dirty="0"/>
              <a:t>Scena śmierci Kuby, naturalizm, wierzenia, narracja.</a:t>
            </a:r>
          </a:p>
          <a:p>
            <a:endParaRPr lang="pl-PL" dirty="0"/>
          </a:p>
          <a:p>
            <a:r>
              <a:rPr lang="pl-PL" dirty="0"/>
              <a:t>Opis wesela i opis śmierci – dlaczego takie zestawienie?</a:t>
            </a:r>
          </a:p>
          <a:p>
            <a:endParaRPr lang="pl-PL" dirty="0"/>
          </a:p>
        </p:txBody>
      </p:sp>
    </p:spTree>
    <p:extLst>
      <p:ext uri="{BB962C8B-B14F-4D97-AF65-F5344CB8AC3E}">
        <p14:creationId xmlns:p14="http://schemas.microsoft.com/office/powerpoint/2010/main" val="2017387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7994A72-EDAD-D61C-3EF1-E5E39DF218FF}"/>
              </a:ext>
            </a:extLst>
          </p:cNvPr>
          <p:cNvSpPr>
            <a:spLocks noGrp="1"/>
          </p:cNvSpPr>
          <p:nvPr>
            <p:ph type="title"/>
          </p:nvPr>
        </p:nvSpPr>
        <p:spPr/>
        <p:txBody>
          <a:bodyPr/>
          <a:lstStyle/>
          <a:p>
            <a:r>
              <a:rPr lang="pl-PL" dirty="0"/>
              <a:t>Porozmawiajmy</a:t>
            </a:r>
          </a:p>
        </p:txBody>
      </p:sp>
      <p:pic>
        <p:nvPicPr>
          <p:cNvPr id="4" name="Picture 2">
            <a:extLst>
              <a:ext uri="{FF2B5EF4-FFF2-40B4-BE49-F238E27FC236}">
                <a16:creationId xmlns:a16="http://schemas.microsoft.com/office/drawing/2014/main" id="{41F6BE28-EC2F-AE0F-61AA-AC0C90DA0B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097" y="3234813"/>
            <a:ext cx="6071120" cy="3455954"/>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zawartości 2">
            <a:extLst>
              <a:ext uri="{FF2B5EF4-FFF2-40B4-BE49-F238E27FC236}">
                <a16:creationId xmlns:a16="http://schemas.microsoft.com/office/drawing/2014/main" id="{E2C3CD3E-445D-C5F9-AD67-A15E9FAB960C}"/>
              </a:ext>
            </a:extLst>
          </p:cNvPr>
          <p:cNvSpPr>
            <a:spLocks noGrp="1"/>
          </p:cNvSpPr>
          <p:nvPr>
            <p:ph idx="1"/>
          </p:nvPr>
        </p:nvSpPr>
        <p:spPr>
          <a:xfrm>
            <a:off x="4660490" y="1742768"/>
            <a:ext cx="7531510" cy="4422058"/>
          </a:xfrm>
        </p:spPr>
        <p:txBody>
          <a:bodyPr>
            <a:normAutofit lnSpcReduction="10000"/>
          </a:bodyPr>
          <a:lstStyle/>
          <a:p>
            <a:r>
              <a:rPr lang="pl-PL" dirty="0"/>
              <a:t>zmówiny, swaty, strojenie, wyprowadzenie, błogosławieństwo, oczepiny, zbieranie „na czepek”.</a:t>
            </a:r>
          </a:p>
          <a:p>
            <a:r>
              <a:rPr lang="pl-PL" dirty="0"/>
              <a:t>oberki, krakowiaki i mazury</a:t>
            </a:r>
          </a:p>
          <a:p>
            <a:r>
              <a:rPr lang="pl-PL" dirty="0"/>
              <a:t>żywiołowość, rytualność, więzi gromadzkie, gry i żarty, gościnność, wspólnotowość</a:t>
            </a:r>
          </a:p>
          <a:p>
            <a:r>
              <a:rPr lang="pl-PL" dirty="0"/>
              <a:t>kontrast: Kuba, który samotnie umiera w stajni – światło i ciemność, muzyka i cisza, tłum i samotność, zabawa i ból. Tragiczny los parobka, którego nikt nie zauważa w chwili święta. </a:t>
            </a:r>
            <a:r>
              <a:rPr lang="pl-PL" b="1" dirty="0"/>
              <a:t>Życie i śmierć współistnieją obok siebie. Jedno rozpoczynają nowy etap życia, inni je kończą. Życie się toczy bez względu na ludzkie cierpienie. </a:t>
            </a:r>
            <a:r>
              <a:rPr lang="pl-PL" dirty="0"/>
              <a:t>Też: obnażenie różnic klasowych i obojętność wobec losu jednostki.</a:t>
            </a:r>
          </a:p>
          <a:p>
            <a:endParaRPr lang="pl-PL" dirty="0"/>
          </a:p>
        </p:txBody>
      </p:sp>
    </p:spTree>
    <p:extLst>
      <p:ext uri="{BB962C8B-B14F-4D97-AF65-F5344CB8AC3E}">
        <p14:creationId xmlns:p14="http://schemas.microsoft.com/office/powerpoint/2010/main" val="704001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64D4D36-4941-E639-B12B-EB20B29811B0}"/>
              </a:ext>
            </a:extLst>
          </p:cNvPr>
          <p:cNvSpPr>
            <a:spLocks noGrp="1"/>
          </p:cNvSpPr>
          <p:nvPr>
            <p:ph type="title"/>
          </p:nvPr>
        </p:nvSpPr>
        <p:spPr/>
        <p:txBody>
          <a:bodyPr/>
          <a:lstStyle/>
          <a:p>
            <a:r>
              <a:rPr lang="pl-PL" dirty="0" err="1"/>
              <a:t>Przypominajka</a:t>
            </a:r>
            <a:endParaRPr lang="pl-PL" dirty="0"/>
          </a:p>
        </p:txBody>
      </p:sp>
      <p:sp>
        <p:nvSpPr>
          <p:cNvPr id="3" name="Symbol zastępczy zawartości 2">
            <a:extLst>
              <a:ext uri="{FF2B5EF4-FFF2-40B4-BE49-F238E27FC236}">
                <a16:creationId xmlns:a16="http://schemas.microsoft.com/office/drawing/2014/main" id="{523C2087-0FC9-286F-9BF2-CDA94319EFE4}"/>
              </a:ext>
            </a:extLst>
          </p:cNvPr>
          <p:cNvSpPr>
            <a:spLocks noGrp="1"/>
          </p:cNvSpPr>
          <p:nvPr>
            <p:ph idx="1"/>
          </p:nvPr>
        </p:nvSpPr>
        <p:spPr/>
        <p:txBody>
          <a:bodyPr/>
          <a:lstStyle/>
          <a:p>
            <a:endParaRPr lang="pl-PL"/>
          </a:p>
        </p:txBody>
      </p:sp>
      <p:pic>
        <p:nvPicPr>
          <p:cNvPr id="5" name="Obraz 4" descr="Obraz zawierający tekst, zrzut ekranu, Czcionka, numer&#10;&#10;Zawartość wygenerowana przez AI może być niepoprawna.">
            <a:extLst>
              <a:ext uri="{FF2B5EF4-FFF2-40B4-BE49-F238E27FC236}">
                <a16:creationId xmlns:a16="http://schemas.microsoft.com/office/drawing/2014/main" id="{A31BB36E-C5E3-289C-0492-939A5552C682}"/>
              </a:ext>
            </a:extLst>
          </p:cNvPr>
          <p:cNvPicPr>
            <a:picLocks noChangeAspect="1"/>
          </p:cNvPicPr>
          <p:nvPr/>
        </p:nvPicPr>
        <p:blipFill>
          <a:blip r:embed="rId2"/>
          <a:stretch>
            <a:fillRect/>
          </a:stretch>
        </p:blipFill>
        <p:spPr>
          <a:xfrm>
            <a:off x="1389396" y="2149369"/>
            <a:ext cx="9233535" cy="3425521"/>
          </a:xfrm>
          <a:prstGeom prst="rect">
            <a:avLst/>
          </a:prstGeom>
        </p:spPr>
      </p:pic>
    </p:spTree>
    <p:extLst>
      <p:ext uri="{BB962C8B-B14F-4D97-AF65-F5344CB8AC3E}">
        <p14:creationId xmlns:p14="http://schemas.microsoft.com/office/powerpoint/2010/main" val="392227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F3B4105-EF2C-575B-A686-9022EA927900}"/>
              </a:ext>
            </a:extLst>
          </p:cNvPr>
          <p:cNvSpPr>
            <a:spLocks noGrp="1"/>
          </p:cNvSpPr>
          <p:nvPr>
            <p:ph type="title"/>
          </p:nvPr>
        </p:nvSpPr>
        <p:spPr/>
        <p:txBody>
          <a:bodyPr/>
          <a:lstStyle/>
          <a:p>
            <a:r>
              <a:rPr lang="pl-PL" dirty="0"/>
              <a:t>Czytamy</a:t>
            </a:r>
          </a:p>
        </p:txBody>
      </p:sp>
      <p:sp>
        <p:nvSpPr>
          <p:cNvPr id="3" name="Symbol zastępczy zawartości 2">
            <a:extLst>
              <a:ext uri="{FF2B5EF4-FFF2-40B4-BE49-F238E27FC236}">
                <a16:creationId xmlns:a16="http://schemas.microsoft.com/office/drawing/2014/main" id="{FAFAD9F6-BBFB-3CA8-A644-565C0588ABC7}"/>
              </a:ext>
            </a:extLst>
          </p:cNvPr>
          <p:cNvSpPr>
            <a:spLocks noGrp="1"/>
          </p:cNvSpPr>
          <p:nvPr>
            <p:ph idx="1"/>
          </p:nvPr>
        </p:nvSpPr>
        <p:spPr>
          <a:xfrm>
            <a:off x="186813" y="2094270"/>
            <a:ext cx="11897032" cy="4414685"/>
          </a:xfrm>
        </p:spPr>
        <p:txBody>
          <a:bodyPr>
            <a:normAutofit fontScale="92500" lnSpcReduction="20000"/>
          </a:bodyPr>
          <a:lstStyle/>
          <a:p>
            <a:pPr algn="just"/>
            <a:r>
              <a:rPr lang="pl-PL" dirty="0">
                <a:latin typeface="Times New Roman" panose="02020603050405020304" pitchFamily="18" charset="0"/>
                <a:cs typeface="Times New Roman" panose="02020603050405020304" pitchFamily="18" charset="0"/>
              </a:rPr>
              <a:t>Cicho było, ciepło i nieco sennie. Słońce, chociaż to był już koniec września, przygrzewało jeszcze niezgorzej – wisiało w połowie drogi między południem a zachodem, nad lasami, że już krze i kamionki, i grusze po polach, a nawet zeschłe twarde skiby kładły za się cienie mocne i chłodne. Cisza była na polach opustoszałych i upajająca słodkość w powietrzu, przymglonym kurzawą słoneczną; na wysokim, bladym błękicie leżały gdzieniegdzie bezładnie porozrzucane ogromne białe chmury niby zwały śniegów, nawiane przez wichry i postrzępione. A pod nimi, jak okiem ogarnąć, leżały szare pola niby olbrzymia misa o modrych wrębach lasów – misa, przez którą, jak srebrne przędziwo rozbłysłe w słońcu, migotała się w skrętach rzeka spod olch i łozin nadbrzeżnych. Wzbierała w pośrodku wsi w ogromny podłużny staw i uciekała na północ wyrwą wśród pagórków; na dnie kotliny, dokoła stawu, leżała wieś i grała w słońcu jesiennymi barwami sadów – niby czerwono-żółta liszka, zwinięta na szarym liściu łopianu, od której do lasów wyciągało się długie, splątane nieco przędziwo zagonów, płachty pól szarych, sznury miedz pełnych kamionek i tarnin – tylko gdzieniegdzie w tej srebrnawej szarości rozlewały się strugi złota – łubiny żółciły się kwiatem pachnącym, to bielały omdlałe, wyschłe łożyska strumieni albo leżały piaszczyste senne drogi i nad nimi rzędy potężnych topoli z wolna wspinały się na wzgórza i pochylały ku lasom. Ksiądz ocknął się z zapatrzenia, bo długi, żałosny ryk rozległ się gdzieś niedaleko, aż wrony poderwały się z krzykiem i skośnym rzutem leciały na kopaniska – a czarny migocący cień biegł za nimi dołem po rżyskach i podorówkach. </a:t>
            </a:r>
          </a:p>
        </p:txBody>
      </p:sp>
    </p:spTree>
    <p:extLst>
      <p:ext uri="{BB962C8B-B14F-4D97-AF65-F5344CB8AC3E}">
        <p14:creationId xmlns:p14="http://schemas.microsoft.com/office/powerpoint/2010/main" val="3225057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0CE4AF7-4775-CF4E-937D-28B4598EF79C}"/>
              </a:ext>
            </a:extLst>
          </p:cNvPr>
          <p:cNvSpPr>
            <a:spLocks noGrp="1"/>
          </p:cNvSpPr>
          <p:nvPr>
            <p:ph type="title"/>
          </p:nvPr>
        </p:nvSpPr>
        <p:spPr/>
        <p:txBody>
          <a:bodyPr/>
          <a:lstStyle/>
          <a:p>
            <a:r>
              <a:rPr lang="pl-PL" dirty="0"/>
              <a:t>Czytamy</a:t>
            </a:r>
          </a:p>
        </p:txBody>
      </p:sp>
      <p:sp>
        <p:nvSpPr>
          <p:cNvPr id="3" name="Symbol zastępczy zawartości 2">
            <a:extLst>
              <a:ext uri="{FF2B5EF4-FFF2-40B4-BE49-F238E27FC236}">
                <a16:creationId xmlns:a16="http://schemas.microsoft.com/office/drawing/2014/main" id="{FD297A07-7A3D-7160-6648-8DD413098649}"/>
              </a:ext>
            </a:extLst>
          </p:cNvPr>
          <p:cNvSpPr>
            <a:spLocks noGrp="1"/>
          </p:cNvSpPr>
          <p:nvPr>
            <p:ph idx="1"/>
          </p:nvPr>
        </p:nvSpPr>
        <p:spPr/>
        <p:txBody>
          <a:bodyPr>
            <a:normAutofit fontScale="85000" lnSpcReduction="20000"/>
          </a:bodyPr>
          <a:lstStyle/>
          <a:p>
            <a:pPr algn="just"/>
            <a:r>
              <a:rPr lang="pl-PL" dirty="0">
                <a:latin typeface="Times New Roman" panose="02020603050405020304" pitchFamily="18" charset="0"/>
                <a:cs typeface="Times New Roman" panose="02020603050405020304" pitchFamily="18" charset="0"/>
              </a:rPr>
              <a:t>…Rzędy kobiet czerwieniły się na kopaniskach… rozlegał się </a:t>
            </a:r>
            <a:r>
              <a:rPr lang="pl-PL" dirty="0" err="1">
                <a:latin typeface="Times New Roman" panose="02020603050405020304" pitchFamily="18" charset="0"/>
                <a:cs typeface="Times New Roman" panose="02020603050405020304" pitchFamily="18" charset="0"/>
              </a:rPr>
              <a:t>grochot</a:t>
            </a:r>
            <a:r>
              <a:rPr lang="pl-PL" dirty="0">
                <a:latin typeface="Times New Roman" panose="02020603050405020304" pitchFamily="18" charset="0"/>
                <a:cs typeface="Times New Roman" panose="02020603050405020304" pitchFamily="18" charset="0"/>
              </a:rPr>
              <a:t> zsypywanych do wozów kartofli… miejscami orano jeszcze pod siew… stada krów srokatych pasły się na ugorach… długie, popielate zagony rdzawiły się młodą szczotką zbóż wschodzących… to gęsi niby płaty śniegów bieliły się na wytartych, zrudziałych łąkach… krowa gdzieś zaryczała… ogniska się paliły i długie, niebieskie warkocze dymów ciągnęły się nad zagonami… Wóz zaturkotał albo pług zgrzytnął o kamienie… to cisza znowu obejmowała ziemię na chwilę, że słychać było głuchy bełkot rzeki i turkot młyna, schowanego za wsią, w zbitym gąszczu drzew pożółkłych… to znowu śpiewka się zerwała lub krzyk nie wiadomo skąd powstały leciał nisko, tłukł się po bruzdach i dołach i tonął bez echa w jesiennej szarości, na ścierniskach oprzędzonych srebrnymi pajęczynami, w pustych sennych drogach, nad którymi pochylały się jarzębiny o krwawych, ciężkich głowach… to włóczono role i tuman szarego, przesłonecznionego kurzu podnosił się za bronami, wydłużał i pełzał aż na wzgórze i opadał, a spod niego niby z obłoku wychylał się bosy chłop, z gołą głową, przewiązany płachtą – szedł wolno, nabierał ziarna z płachty i siał ruchem monotonnym, nabożnym i błogosławiącym ziemi, dochodził do końca zagonów, nabierał z worka zboża, nawracał i z wolna podchodził pod wzgórze, że najpierw głowa rozczochrana, potem ramiona, a w końcu już był cały widny na tle słońca z tym samym błogosławiącym ruchem siejby; z tym samym świętym rzutem rozrzucał zboże, co jak złoty pył kolistym wirem padało na ziemię.</a:t>
            </a:r>
          </a:p>
        </p:txBody>
      </p:sp>
    </p:spTree>
    <p:extLst>
      <p:ext uri="{BB962C8B-B14F-4D97-AF65-F5344CB8AC3E}">
        <p14:creationId xmlns:p14="http://schemas.microsoft.com/office/powerpoint/2010/main" val="3730396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DA864B7-D80A-49FF-18A0-FAE2DAFDFC4C}"/>
              </a:ext>
            </a:extLst>
          </p:cNvPr>
          <p:cNvSpPr>
            <a:spLocks noGrp="1"/>
          </p:cNvSpPr>
          <p:nvPr>
            <p:ph type="title"/>
          </p:nvPr>
        </p:nvSpPr>
        <p:spPr/>
        <p:txBody>
          <a:bodyPr/>
          <a:lstStyle/>
          <a:p>
            <a:r>
              <a:rPr lang="pl-PL" dirty="0"/>
              <a:t>Czytamy</a:t>
            </a:r>
          </a:p>
        </p:txBody>
      </p:sp>
      <p:sp>
        <p:nvSpPr>
          <p:cNvPr id="3" name="Symbol zastępczy zawartości 2">
            <a:extLst>
              <a:ext uri="{FF2B5EF4-FFF2-40B4-BE49-F238E27FC236}">
                <a16:creationId xmlns:a16="http://schemas.microsoft.com/office/drawing/2014/main" id="{7EF5D3C8-FC80-AEBF-3A27-12ABD74BE150}"/>
              </a:ext>
            </a:extLst>
          </p:cNvPr>
          <p:cNvSpPr>
            <a:spLocks noGrp="1"/>
          </p:cNvSpPr>
          <p:nvPr>
            <p:ph idx="1"/>
          </p:nvPr>
        </p:nvSpPr>
        <p:spPr>
          <a:xfrm>
            <a:off x="108155" y="1927123"/>
            <a:ext cx="11906863" cy="4930877"/>
          </a:xfrm>
        </p:spPr>
        <p:txBody>
          <a:bodyPr>
            <a:normAutofit fontScale="92500"/>
          </a:bodyPr>
          <a:lstStyle/>
          <a:p>
            <a:pPr marL="0" indent="0">
              <a:spcBef>
                <a:spcPts val="0"/>
              </a:spcBef>
              <a:buNone/>
            </a:pPr>
            <a:r>
              <a:rPr lang="pl-PL" sz="1600" dirty="0"/>
              <a:t>Długie milczenie zaległo izbę, że ino te </a:t>
            </a:r>
            <a:r>
              <a:rPr lang="pl-PL" sz="1600" dirty="0" err="1"/>
              <a:t>przysapki</a:t>
            </a:r>
            <a:r>
              <a:rPr lang="pl-PL" sz="1600" dirty="0"/>
              <a:t> a dychania prędkie słychać było. Hanka szlochała z cicha i pohuśtywała dziecko, bo skamleć poczęło.</a:t>
            </a:r>
          </a:p>
          <a:p>
            <a:pPr marL="0" indent="0">
              <a:spcBef>
                <a:spcPts val="0"/>
              </a:spcBef>
              <a:buNone/>
            </a:pPr>
            <a:r>
              <a:rPr lang="pl-PL" sz="1600" dirty="0"/>
              <a:t>– My nie przeciwni ożenkowi, chcecie, to się żeńcie…</a:t>
            </a:r>
          </a:p>
          <a:p>
            <a:pPr marL="0" indent="0">
              <a:spcBef>
                <a:spcPts val="0"/>
              </a:spcBef>
              <a:buNone/>
            </a:pPr>
            <a:r>
              <a:rPr lang="pl-PL" sz="1600" dirty="0"/>
              <a:t>– A </a:t>
            </a:r>
            <a:r>
              <a:rPr lang="pl-PL" sz="1600" dirty="0" err="1"/>
              <a:t>przeciwcie</a:t>
            </a:r>
            <a:r>
              <a:rPr lang="pl-PL" sz="1600" dirty="0"/>
              <a:t> się, dużo o to stoję!…</a:t>
            </a:r>
          </a:p>
          <a:p>
            <a:pPr marL="0" indent="0">
              <a:spcBef>
                <a:spcPts val="0"/>
              </a:spcBef>
              <a:buNone/>
            </a:pPr>
            <a:r>
              <a:rPr lang="pl-PL" sz="1600" dirty="0"/>
              <a:t>– Ino zapis odbierzcie – dorzuciła przez łzy Hanka.</a:t>
            </a:r>
          </a:p>
          <a:p>
            <a:pPr marL="0" indent="0">
              <a:spcBef>
                <a:spcPts val="0"/>
              </a:spcBef>
              <a:buNone/>
            </a:pPr>
            <a:r>
              <a:rPr lang="pl-PL" sz="1600" dirty="0"/>
              <a:t>– Zmilkniesz ty, a to, </a:t>
            </a:r>
            <a:r>
              <a:rPr lang="pl-PL" sz="1600" dirty="0" err="1"/>
              <a:t>psiachmać</a:t>
            </a:r>
            <a:r>
              <a:rPr lang="pl-PL" sz="1600" dirty="0"/>
              <a:t>, jazgocze cięgiem jak ta suka! – rzucił z taką mocą pogrzebacz w ogień, aż się głownie potoczyły na izbę.</a:t>
            </a:r>
          </a:p>
          <a:p>
            <a:pPr marL="0" indent="0">
              <a:spcBef>
                <a:spcPts val="0"/>
              </a:spcBef>
              <a:buNone/>
            </a:pPr>
            <a:r>
              <a:rPr lang="pl-PL" sz="1600" dirty="0"/>
              <a:t>– A wy się miarkujcie, bo to nie dziewka wasza, żebyście gębę wywierali na nią!</a:t>
            </a:r>
          </a:p>
          <a:p>
            <a:pPr marL="0" indent="0">
              <a:spcBef>
                <a:spcPts val="0"/>
              </a:spcBef>
              <a:buNone/>
            </a:pPr>
            <a:r>
              <a:rPr lang="pl-PL" sz="1600" dirty="0"/>
              <a:t>– To czemu pyskuje!</a:t>
            </a:r>
          </a:p>
          <a:p>
            <a:pPr marL="0" indent="0">
              <a:spcBef>
                <a:spcPts val="0"/>
              </a:spcBef>
              <a:buNone/>
            </a:pPr>
            <a:r>
              <a:rPr lang="pl-PL" sz="1600" dirty="0"/>
              <a:t>– Ma prawo, bo się o swoje upomina! – wrzeszczał coraz mocniej Antek.</a:t>
            </a:r>
          </a:p>
          <a:p>
            <a:pPr marL="0" indent="0">
              <a:spcBef>
                <a:spcPts val="0"/>
              </a:spcBef>
              <a:buNone/>
            </a:pPr>
            <a:r>
              <a:rPr lang="pl-PL" sz="1600" dirty="0"/>
              <a:t>– Chcecie, to i zapiszcie, ale to, co ostało, odpiszcie na nas – zaczęła cicho </a:t>
            </a:r>
            <a:r>
              <a:rPr lang="pl-PL" sz="1600" dirty="0" err="1"/>
              <a:t>kowalowa</a:t>
            </a:r>
            <a:r>
              <a:rPr lang="pl-PL" sz="1600" dirty="0"/>
              <a:t>.</a:t>
            </a:r>
          </a:p>
          <a:p>
            <a:pPr marL="0" indent="0">
              <a:spcBef>
                <a:spcPts val="0"/>
              </a:spcBef>
              <a:buNone/>
            </a:pPr>
            <a:r>
              <a:rPr lang="pl-PL" sz="1600" dirty="0"/>
              <a:t>– </a:t>
            </a:r>
            <a:r>
              <a:rPr lang="pl-PL" sz="1600" dirty="0" err="1"/>
              <a:t>Głupiaś</a:t>
            </a:r>
            <a:r>
              <a:rPr lang="pl-PL" sz="1600" dirty="0"/>
              <a:t>! Widzisz ją, </a:t>
            </a:r>
            <a:r>
              <a:rPr lang="pl-PL" sz="1600" dirty="0" err="1"/>
              <a:t>mojem</a:t>
            </a:r>
            <a:r>
              <a:rPr lang="pl-PL" sz="1600" dirty="0"/>
              <a:t> się tu będzie dzieliła! Nie bój się, na </a:t>
            </a:r>
            <a:r>
              <a:rPr lang="pl-PL" sz="1600" dirty="0" err="1"/>
              <a:t>wycug</a:t>
            </a:r>
            <a:r>
              <a:rPr lang="pl-PL" sz="1600" dirty="0"/>
              <a:t> do </a:t>
            </a:r>
            <a:r>
              <a:rPr lang="pl-PL" sz="1600" dirty="0" err="1"/>
              <a:t>waju</a:t>
            </a:r>
            <a:r>
              <a:rPr lang="pl-PL" sz="1600" dirty="0"/>
              <a:t> nie pójdę… – rzekłem!</a:t>
            </a:r>
          </a:p>
          <a:p>
            <a:pPr marL="0" indent="0">
              <a:spcBef>
                <a:spcPts val="0"/>
              </a:spcBef>
              <a:buNone/>
            </a:pPr>
            <a:r>
              <a:rPr lang="pl-PL" sz="1600" dirty="0"/>
              <a:t>– A my nie </a:t>
            </a:r>
            <a:r>
              <a:rPr lang="pl-PL" sz="1600" dirty="0" err="1"/>
              <a:t>ustąpim</a:t>
            </a:r>
            <a:r>
              <a:rPr lang="pl-PL" sz="1600" dirty="0"/>
              <a:t>. Sprawiedliwości chcemy.</a:t>
            </a:r>
          </a:p>
          <a:p>
            <a:pPr marL="0" indent="0">
              <a:spcBef>
                <a:spcPts val="0"/>
              </a:spcBef>
              <a:buNone/>
            </a:pPr>
            <a:r>
              <a:rPr lang="pl-PL" sz="1600" dirty="0"/>
              <a:t>– Jak wezmę kija, to </a:t>
            </a:r>
            <a:r>
              <a:rPr lang="pl-PL" sz="1600" dirty="0" err="1"/>
              <a:t>wama</a:t>
            </a:r>
            <a:r>
              <a:rPr lang="pl-PL" sz="1600" dirty="0"/>
              <a:t> dam sprawiedliwość.</a:t>
            </a:r>
          </a:p>
          <a:p>
            <a:pPr marL="0" indent="0">
              <a:spcBef>
                <a:spcPts val="0"/>
              </a:spcBef>
              <a:buNone/>
            </a:pPr>
            <a:r>
              <a:rPr lang="pl-PL" sz="1600" dirty="0"/>
              <a:t>– Spróbujcie ino tknąć, a pewnikiem wesela nie doczekacie…</a:t>
            </a:r>
          </a:p>
          <a:p>
            <a:pPr marL="0" indent="0">
              <a:spcBef>
                <a:spcPts val="0"/>
              </a:spcBef>
              <a:buNone/>
            </a:pPr>
            <a:r>
              <a:rPr lang="pl-PL" sz="1600" dirty="0"/>
              <a:t>I jęli się już kłócić, przyskakiwać do się, grozić, bić pięściami w stół, wykrzykiwać a wypominać wszystkie swoje żale i krzywdy. Antek tak się zapamiętał i tak rozsrożył, że wściekłość buchała z niego i raz wraz już starego chwytał to za ramię, to za </a:t>
            </a:r>
            <a:r>
              <a:rPr lang="pl-PL" sz="1600" dirty="0" err="1"/>
              <a:t>orzydle</a:t>
            </a:r>
            <a:r>
              <a:rPr lang="pl-PL" sz="1600" dirty="0"/>
              <a:t> i gotów był bić… ale stary jeszcze się hamował, nie chciał bijatyki, odpychał Antka, na obelgi z rzadka odpowiadał, </a:t>
            </a:r>
            <a:r>
              <a:rPr lang="pl-PL" sz="1600" dirty="0" err="1"/>
              <a:t>bych</a:t>
            </a:r>
            <a:r>
              <a:rPr lang="pl-PL" sz="1600" dirty="0"/>
              <a:t> ino dziwowiska la sąsiadów i wsi całej nie czynić.</a:t>
            </a:r>
          </a:p>
          <a:p>
            <a:pPr marL="0" indent="0">
              <a:spcBef>
                <a:spcPts val="0"/>
              </a:spcBef>
              <a:buNone/>
            </a:pPr>
            <a:r>
              <a:rPr lang="pl-PL" sz="1600" dirty="0"/>
              <a:t>W izbie podniósł się taki krzyk i zamęt, i płacz, bo obie kobiety płakały i wołały na przemian, a dzieci też wrzeszczały, że Kuba z Witkiem przylecieli z podwórza pod okna… ale nic rozeznać nie rozeznali, bo wszyscy razem krzyczeli, aż w końcu, kiedy im już zabrakło głosu, </a:t>
            </a:r>
            <a:r>
              <a:rPr lang="pl-PL" sz="1600" dirty="0" err="1"/>
              <a:t>chrzypieli</a:t>
            </a:r>
            <a:r>
              <a:rPr lang="pl-PL" sz="1600" dirty="0"/>
              <a:t> ino samymi przekleństwami a </a:t>
            </a:r>
            <a:r>
              <a:rPr lang="pl-PL" sz="1600" dirty="0" err="1"/>
              <a:t>pogroźbami</a:t>
            </a:r>
            <a:r>
              <a:rPr lang="pl-PL" sz="1600" dirty="0"/>
              <a:t>. Hanka ryknęła nowym, ogromnym płaczem, wsparła się o okap i jęła zalewanym przez łzy, nieprzytomnym</a:t>
            </a:r>
          </a:p>
          <a:p>
            <a:pPr marL="0" indent="0">
              <a:spcBef>
                <a:spcPts val="0"/>
              </a:spcBef>
              <a:buNone/>
            </a:pPr>
            <a:r>
              <a:rPr lang="pl-PL" sz="1600" dirty="0"/>
              <a:t>głosem krzyczeć:</a:t>
            </a:r>
          </a:p>
          <a:p>
            <a:pPr marL="0" indent="0">
              <a:spcBef>
                <a:spcPts val="0"/>
              </a:spcBef>
              <a:buNone/>
            </a:pPr>
            <a:r>
              <a:rPr lang="pl-PL" sz="1600" dirty="0"/>
              <a:t>– Na </a:t>
            </a:r>
            <a:r>
              <a:rPr lang="pl-PL" sz="1600" dirty="0" err="1"/>
              <a:t>żebrę</a:t>
            </a:r>
            <a:r>
              <a:rPr lang="pl-PL" sz="1600" dirty="0"/>
              <a:t> ino nam iść, we świat… o mój Jezus, mój Jezus!… A jak te woły </a:t>
            </a:r>
            <a:r>
              <a:rPr lang="pl-PL" sz="1600" dirty="0" err="1"/>
              <a:t>harowalim</a:t>
            </a:r>
            <a:r>
              <a:rPr lang="pl-PL" sz="1600" dirty="0"/>
              <a:t> i dnie… i noce… za parobków… a teraz co?… A Pan Bóg was pokarze za krzywdę naszą!… Pokarze… Całe sześć morgów zapisali… a te szmaty po matce… te paciorki… to wszystko… i la kogo to? La kogo?… La takiej świni!</a:t>
            </a:r>
          </a:p>
          <a:p>
            <a:pPr marL="0" indent="0">
              <a:spcBef>
                <a:spcPts val="0"/>
              </a:spcBef>
              <a:buNone/>
            </a:pPr>
            <a:r>
              <a:rPr lang="pl-PL" sz="1600" dirty="0"/>
              <a:t>A żebyś pode płotem zdechła za krzywdę naszą, a żeby cię robaki roztoczyły, ty wywłoko, ty </a:t>
            </a:r>
            <a:r>
              <a:rPr lang="pl-PL" sz="1600" dirty="0" err="1"/>
              <a:t>lakudro</a:t>
            </a:r>
            <a:r>
              <a:rPr lang="pl-PL" sz="1600" dirty="0"/>
              <a:t> jedna, ty!…</a:t>
            </a:r>
          </a:p>
        </p:txBody>
      </p:sp>
    </p:spTree>
    <p:extLst>
      <p:ext uri="{BB962C8B-B14F-4D97-AF65-F5344CB8AC3E}">
        <p14:creationId xmlns:p14="http://schemas.microsoft.com/office/powerpoint/2010/main" val="1902553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1FC2186-07BB-1124-4BFC-9A532CEE8095}"/>
              </a:ext>
            </a:extLst>
          </p:cNvPr>
          <p:cNvSpPr>
            <a:spLocks noGrp="1"/>
          </p:cNvSpPr>
          <p:nvPr>
            <p:ph type="title"/>
          </p:nvPr>
        </p:nvSpPr>
        <p:spPr/>
        <p:txBody>
          <a:bodyPr/>
          <a:lstStyle/>
          <a:p>
            <a:r>
              <a:rPr lang="pl-PL" dirty="0"/>
              <a:t>Zastanówmy się…</a:t>
            </a:r>
          </a:p>
        </p:txBody>
      </p:sp>
      <p:sp>
        <p:nvSpPr>
          <p:cNvPr id="3" name="Symbol zastępczy zawartości 2">
            <a:extLst>
              <a:ext uri="{FF2B5EF4-FFF2-40B4-BE49-F238E27FC236}">
                <a16:creationId xmlns:a16="http://schemas.microsoft.com/office/drawing/2014/main" id="{D7C1350D-38B1-CA51-FAC8-5E70EFB3389C}"/>
              </a:ext>
            </a:extLst>
          </p:cNvPr>
          <p:cNvSpPr>
            <a:spLocks noGrp="1"/>
          </p:cNvSpPr>
          <p:nvPr>
            <p:ph idx="1"/>
          </p:nvPr>
        </p:nvSpPr>
        <p:spPr>
          <a:xfrm>
            <a:off x="1066800" y="5161934"/>
            <a:ext cx="10058400" cy="1238865"/>
          </a:xfrm>
        </p:spPr>
        <p:txBody>
          <a:bodyPr>
            <a:normAutofit fontScale="92500"/>
          </a:bodyPr>
          <a:lstStyle/>
          <a:p>
            <a:r>
              <a:rPr lang="pl-PL" dirty="0"/>
              <a:t>Czy pozbawienie powieści Reymonta opisów i skupienie się tylko na płaszczyźnie akcji znacząco zubożyłoby portret chłopskiej gromady? </a:t>
            </a:r>
          </a:p>
          <a:p>
            <a:r>
              <a:rPr lang="pl-PL" dirty="0"/>
              <a:t>Co o mieszkańcach Lipiec mówi czytelnikowi sposób postrzegania przez nich natury? </a:t>
            </a:r>
          </a:p>
        </p:txBody>
      </p:sp>
      <p:pic>
        <p:nvPicPr>
          <p:cNvPr id="5" name="Obraz 4" descr="Obraz zawierający tekst, zrzut ekranu, Czcionka, informacja&#10;&#10;Zawartość wygenerowana przez AI może być niepoprawna.">
            <a:extLst>
              <a:ext uri="{FF2B5EF4-FFF2-40B4-BE49-F238E27FC236}">
                <a16:creationId xmlns:a16="http://schemas.microsoft.com/office/drawing/2014/main" id="{BCBDF9B5-6100-59AD-A061-CB8B54CCE112}"/>
              </a:ext>
            </a:extLst>
          </p:cNvPr>
          <p:cNvPicPr>
            <a:picLocks noChangeAspect="1"/>
          </p:cNvPicPr>
          <p:nvPr/>
        </p:nvPicPr>
        <p:blipFill>
          <a:blip r:embed="rId2"/>
          <a:stretch>
            <a:fillRect/>
          </a:stretch>
        </p:blipFill>
        <p:spPr>
          <a:xfrm>
            <a:off x="1382867" y="2057400"/>
            <a:ext cx="9081727" cy="2794378"/>
          </a:xfrm>
          <a:prstGeom prst="rect">
            <a:avLst/>
          </a:prstGeom>
        </p:spPr>
      </p:pic>
    </p:spTree>
    <p:extLst>
      <p:ext uri="{BB962C8B-B14F-4D97-AF65-F5344CB8AC3E}">
        <p14:creationId xmlns:p14="http://schemas.microsoft.com/office/powerpoint/2010/main" val="250197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ADD9CCF-38CB-C964-4067-488165C71E4D}"/>
              </a:ext>
            </a:extLst>
          </p:cNvPr>
          <p:cNvSpPr>
            <a:spLocks noGrp="1"/>
          </p:cNvSpPr>
          <p:nvPr>
            <p:ph type="title"/>
          </p:nvPr>
        </p:nvSpPr>
        <p:spPr/>
        <p:txBody>
          <a:bodyPr/>
          <a:lstStyle/>
          <a:p>
            <a:r>
              <a:rPr lang="pl-PL" dirty="0"/>
              <a:t>Podsumowanie </a:t>
            </a:r>
          </a:p>
        </p:txBody>
      </p:sp>
      <p:sp>
        <p:nvSpPr>
          <p:cNvPr id="3" name="Symbol zastępczy zawartości 2">
            <a:extLst>
              <a:ext uri="{FF2B5EF4-FFF2-40B4-BE49-F238E27FC236}">
                <a16:creationId xmlns:a16="http://schemas.microsoft.com/office/drawing/2014/main" id="{DE56CABF-4DA9-4A9C-387E-A1ACC7CB3C0B}"/>
              </a:ext>
            </a:extLst>
          </p:cNvPr>
          <p:cNvSpPr>
            <a:spLocks noGrp="1"/>
          </p:cNvSpPr>
          <p:nvPr>
            <p:ph idx="1"/>
          </p:nvPr>
        </p:nvSpPr>
        <p:spPr/>
        <p:txBody>
          <a:bodyPr/>
          <a:lstStyle/>
          <a:p>
            <a:pPr marL="0" indent="0">
              <a:buNone/>
            </a:pPr>
            <a:r>
              <a:rPr lang="pl-PL" dirty="0"/>
              <a:t>s. 237.</a:t>
            </a:r>
          </a:p>
          <a:p>
            <a:r>
              <a:rPr lang="pl-PL" dirty="0"/>
              <a:t>1, 2, 3, 6, 9, 10, 13, 14, 21.</a:t>
            </a:r>
          </a:p>
        </p:txBody>
      </p:sp>
    </p:spTree>
    <p:extLst>
      <p:ext uri="{BB962C8B-B14F-4D97-AF65-F5344CB8AC3E}">
        <p14:creationId xmlns:p14="http://schemas.microsoft.com/office/powerpoint/2010/main" val="3992539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B4B4D4E-3105-671F-B30F-86E6660605A9}"/>
              </a:ext>
            </a:extLst>
          </p:cNvPr>
          <p:cNvSpPr>
            <a:spLocks noGrp="1"/>
          </p:cNvSpPr>
          <p:nvPr>
            <p:ph type="title"/>
          </p:nvPr>
        </p:nvSpPr>
        <p:spPr>
          <a:xfrm>
            <a:off x="232787" y="648489"/>
            <a:ext cx="10058400" cy="1097280"/>
          </a:xfrm>
        </p:spPr>
        <p:txBody>
          <a:bodyPr/>
          <a:lstStyle/>
          <a:p>
            <a:r>
              <a:rPr lang="pl-PL" dirty="0"/>
              <a:t>dialektyzacja</a:t>
            </a:r>
          </a:p>
        </p:txBody>
      </p:sp>
      <p:sp>
        <p:nvSpPr>
          <p:cNvPr id="3" name="Symbol zastępczy zawartości 2">
            <a:extLst>
              <a:ext uri="{FF2B5EF4-FFF2-40B4-BE49-F238E27FC236}">
                <a16:creationId xmlns:a16="http://schemas.microsoft.com/office/drawing/2014/main" id="{69502DB7-B367-4C42-5AF1-61C63FCDA800}"/>
              </a:ext>
            </a:extLst>
          </p:cNvPr>
          <p:cNvSpPr>
            <a:spLocks noGrp="1"/>
          </p:cNvSpPr>
          <p:nvPr>
            <p:ph idx="1"/>
          </p:nvPr>
        </p:nvSpPr>
        <p:spPr>
          <a:xfrm>
            <a:off x="435116" y="2037303"/>
            <a:ext cx="2810502" cy="4343400"/>
          </a:xfrm>
        </p:spPr>
        <p:txBody>
          <a:bodyPr/>
          <a:lstStyle/>
          <a:p>
            <a:r>
              <a:rPr lang="pl-PL" dirty="0"/>
              <a:t>Czytamy, 278-279.</a:t>
            </a:r>
          </a:p>
          <a:p>
            <a:endParaRPr lang="pl-PL" dirty="0"/>
          </a:p>
          <a:p>
            <a:r>
              <a:rPr lang="pl-PL" dirty="0"/>
              <a:t>Zadanie 1.</a:t>
            </a:r>
          </a:p>
        </p:txBody>
      </p:sp>
      <p:pic>
        <p:nvPicPr>
          <p:cNvPr id="1026" name="Picture 2">
            <a:extLst>
              <a:ext uri="{FF2B5EF4-FFF2-40B4-BE49-F238E27FC236}">
                <a16:creationId xmlns:a16="http://schemas.microsoft.com/office/drawing/2014/main" id="{9BC24611-0CA8-EEAE-7104-9A4372DEAD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4225" y="-12560"/>
            <a:ext cx="8867775" cy="31146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724DE015-96D2-162C-9234-04180879C2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0689" y="3274855"/>
            <a:ext cx="7566195" cy="3583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7981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124AF79-3E9F-2B9B-6107-91BDE865AD09}"/>
              </a:ext>
            </a:extLst>
          </p:cNvPr>
          <p:cNvSpPr>
            <a:spLocks noGrp="1"/>
          </p:cNvSpPr>
          <p:nvPr>
            <p:ph type="title"/>
          </p:nvPr>
        </p:nvSpPr>
        <p:spPr/>
        <p:txBody>
          <a:bodyPr/>
          <a:lstStyle/>
          <a:p>
            <a:r>
              <a:rPr lang="pl-PL" dirty="0"/>
              <a:t>A u nas? Gwara warmińska – część dialektu mazowieckiego języka polskiego</a:t>
            </a:r>
          </a:p>
        </p:txBody>
      </p:sp>
      <p:sp>
        <p:nvSpPr>
          <p:cNvPr id="3" name="Symbol zastępczy zawartości 2">
            <a:extLst>
              <a:ext uri="{FF2B5EF4-FFF2-40B4-BE49-F238E27FC236}">
                <a16:creationId xmlns:a16="http://schemas.microsoft.com/office/drawing/2014/main" id="{A81AEF79-6D5A-7C0A-58A7-06F637D0F5F2}"/>
              </a:ext>
            </a:extLst>
          </p:cNvPr>
          <p:cNvSpPr>
            <a:spLocks noGrp="1"/>
          </p:cNvSpPr>
          <p:nvPr>
            <p:ph idx="1"/>
          </p:nvPr>
        </p:nvSpPr>
        <p:spPr>
          <a:xfrm>
            <a:off x="112207" y="1846385"/>
            <a:ext cx="6519705" cy="4872734"/>
          </a:xfrm>
        </p:spPr>
        <p:txBody>
          <a:bodyPr>
            <a:normAutofit fontScale="85000" lnSpcReduction="20000"/>
          </a:bodyPr>
          <a:lstStyle/>
          <a:p>
            <a:pPr algn="just"/>
            <a:r>
              <a:rPr lang="pl-PL" b="1" dirty="0">
                <a:latin typeface="Times New Roman" panose="02020603050405020304" pitchFamily="18" charset="0"/>
                <a:cs typeface="Times New Roman" panose="02020603050405020304" pitchFamily="18" charset="0"/>
              </a:rPr>
              <a:t>Fragment tekstu w gwarze warmińskiej</a:t>
            </a:r>
          </a:p>
          <a:p>
            <a:pPr marL="0" indent="0" algn="just">
              <a:buNone/>
            </a:pPr>
            <a:r>
              <a:rPr lang="pl-PL" i="1" dirty="0" err="1">
                <a:latin typeface="Times New Roman" panose="02020603050405020304" pitchFamily="18" charset="0"/>
                <a:cs typeface="Times New Roman" panose="02020603050405020304" pitchFamily="18" charset="0"/>
              </a:rPr>
              <a:t>Pozawczoram</a:t>
            </a:r>
            <a:r>
              <a:rPr lang="pl-PL" i="1" dirty="0">
                <a:latin typeface="Times New Roman" panose="02020603050405020304" pitchFamily="18" charset="0"/>
                <a:cs typeface="Times New Roman" panose="02020603050405020304" pitchFamily="18" charset="0"/>
              </a:rPr>
              <a:t> z rena po </a:t>
            </a:r>
            <a:r>
              <a:rPr lang="pl-PL" i="1" dirty="0" err="1">
                <a:latin typeface="Times New Roman" panose="02020603050405020304" pitchFamily="18" charset="0"/>
                <a:cs typeface="Times New Roman" panose="02020603050405020304" pitchFamily="18" charset="0"/>
              </a:rPr>
              <a:t>frysztyku</a:t>
            </a:r>
            <a:r>
              <a:rPr lang="pl-PL" i="1" dirty="0">
                <a:latin typeface="Times New Roman" panose="02020603050405020304" pitchFamily="18" charset="0"/>
                <a:cs typeface="Times New Roman" panose="02020603050405020304" pitchFamily="18" charset="0"/>
              </a:rPr>
              <a:t> </a:t>
            </a:r>
            <a:r>
              <a:rPr lang="pl-PL" i="1" dirty="0" err="1">
                <a:latin typeface="Times New Roman" panose="02020603050405020304" pitchFamily="18" charset="0"/>
                <a:cs typeface="Times New Roman" panose="02020603050405020304" pitchFamily="18" charset="0"/>
              </a:rPr>
              <a:t>kobziyty</a:t>
            </a:r>
            <a:r>
              <a:rPr lang="pl-PL" i="1" dirty="0">
                <a:latin typeface="Times New Roman" panose="02020603050405020304" pitchFamily="18" charset="0"/>
                <a:cs typeface="Times New Roman" panose="02020603050405020304" pitchFamily="18" charset="0"/>
              </a:rPr>
              <a:t> </a:t>
            </a:r>
            <a:r>
              <a:rPr lang="pl-PL" i="1" dirty="0" err="1">
                <a:latin typeface="Times New Roman" panose="02020603050405020304" pitchFamily="18" charset="0"/>
                <a:cs typeface="Times New Roman" panose="02020603050405020304" pitchFamily="18" charset="0"/>
              </a:rPr>
              <a:t>sobzie</a:t>
            </a:r>
            <a:r>
              <a:rPr lang="pl-PL" i="1" dirty="0">
                <a:latin typeface="Times New Roman" panose="02020603050405020304" pitchFamily="18" charset="0"/>
                <a:cs typeface="Times New Roman" panose="02020603050405020304" pitchFamily="18" charset="0"/>
              </a:rPr>
              <a:t> co do roboty </a:t>
            </a:r>
            <a:r>
              <a:rPr lang="pl-PL" i="1" dirty="0" err="1">
                <a:latin typeface="Times New Roman" panose="02020603050405020304" pitchFamily="18" charset="0"/>
                <a:cs typeface="Times New Roman" panose="02020603050405020304" pitchFamily="18" charset="0"/>
              </a:rPr>
              <a:t>nolazły</a:t>
            </a:r>
            <a:r>
              <a:rPr lang="pl-PL" i="1" dirty="0">
                <a:latin typeface="Times New Roman" panose="02020603050405020304" pitchFamily="18" charset="0"/>
                <a:cs typeface="Times New Roman" panose="02020603050405020304" pitchFamily="18" charset="0"/>
              </a:rPr>
              <a:t>, a mym wsiedli w </a:t>
            </a:r>
            <a:r>
              <a:rPr lang="pl-PL" i="1" dirty="0" err="1">
                <a:latin typeface="Times New Roman" panose="02020603050405020304" pitchFamily="18" charset="0"/>
                <a:cs typeface="Times New Roman" panose="02020603050405020304" pitchFamily="18" charset="0"/>
              </a:rPr>
              <a:t>ołto</a:t>
            </a:r>
            <a:r>
              <a:rPr lang="pl-PL" i="1" dirty="0">
                <a:latin typeface="Times New Roman" panose="02020603050405020304" pitchFamily="18" charset="0"/>
                <a:cs typeface="Times New Roman" panose="02020603050405020304" pitchFamily="18" charset="0"/>
              </a:rPr>
              <a:t> i </a:t>
            </a:r>
            <a:r>
              <a:rPr lang="pl-PL" i="1" dirty="0" err="1">
                <a:latin typeface="Times New Roman" panose="02020603050405020304" pitchFamily="18" charset="0"/>
                <a:cs typeface="Times New Roman" panose="02020603050405020304" pitchFamily="18" charset="0"/>
              </a:rPr>
              <a:t>pojechalim</a:t>
            </a:r>
            <a:r>
              <a:rPr lang="pl-PL" i="1" dirty="0">
                <a:latin typeface="Times New Roman" panose="02020603050405020304" pitchFamily="18" charset="0"/>
                <a:cs typeface="Times New Roman" panose="02020603050405020304" pitchFamily="18" charset="0"/>
              </a:rPr>
              <a:t> do </a:t>
            </a:r>
            <a:r>
              <a:rPr lang="pl-PL" i="1" dirty="0" err="1">
                <a:latin typeface="Times New Roman" panose="02020603050405020304" pitchFamily="18" charset="0"/>
                <a:cs typeface="Times New Roman" panose="02020603050405020304" pitchFamily="18" charset="0"/>
              </a:rPr>
              <a:t>Łolstyna</a:t>
            </a:r>
            <a:r>
              <a:rPr lang="pl-PL" i="1" dirty="0">
                <a:latin typeface="Times New Roman" panose="02020603050405020304" pitchFamily="18" charset="0"/>
                <a:cs typeface="Times New Roman" panose="02020603050405020304" pitchFamily="18" charset="0"/>
              </a:rPr>
              <a:t>. </a:t>
            </a:r>
            <a:r>
              <a:rPr lang="pl-PL" i="1" dirty="0" err="1">
                <a:latin typeface="Times New Roman" panose="02020603050405020304" pitchFamily="18" charset="0"/>
                <a:cs typeface="Times New Roman" panose="02020603050405020304" pitchFamily="18" charset="0"/>
              </a:rPr>
              <a:t>Pozietrze</a:t>
            </a:r>
            <a:r>
              <a:rPr lang="pl-PL" i="1" dirty="0">
                <a:latin typeface="Times New Roman" panose="02020603050405020304" pitchFamily="18" charset="0"/>
                <a:cs typeface="Times New Roman" panose="02020603050405020304" pitchFamily="18" charset="0"/>
              </a:rPr>
              <a:t> buło </a:t>
            </a:r>
            <a:r>
              <a:rPr lang="pl-PL" i="1" dirty="0" err="1">
                <a:latin typeface="Times New Roman" panose="02020603050405020304" pitchFamily="18" charset="0"/>
                <a:cs typeface="Times New Roman" panose="02020603050405020304" pitchFamily="18" charset="0"/>
              </a:rPr>
              <a:t>sprowdy</a:t>
            </a:r>
            <a:r>
              <a:rPr lang="pl-PL" i="1" dirty="0">
                <a:latin typeface="Times New Roman" panose="02020603050405020304" pitchFamily="18" charset="0"/>
                <a:cs typeface="Times New Roman" panose="02020603050405020304" pitchFamily="18" charset="0"/>
              </a:rPr>
              <a:t> </a:t>
            </a:r>
            <a:r>
              <a:rPr lang="pl-PL" i="1" dirty="0" err="1">
                <a:latin typeface="Times New Roman" panose="02020603050405020304" pitchFamily="18" charset="0"/>
                <a:cs typeface="Times New Roman" panose="02020603050405020304" pitchFamily="18" charset="0"/>
              </a:rPr>
              <a:t>psiankne</a:t>
            </a:r>
            <a:r>
              <a:rPr lang="pl-PL" i="1" dirty="0">
                <a:latin typeface="Times New Roman" panose="02020603050405020304" pitchFamily="18" charset="0"/>
                <a:cs typeface="Times New Roman" panose="02020603050405020304" pitchFamily="18" charset="0"/>
              </a:rPr>
              <a:t>, tedy </a:t>
            </a:r>
            <a:r>
              <a:rPr lang="pl-PL" i="1" dirty="0" err="1">
                <a:latin typeface="Times New Roman" panose="02020603050405020304" pitchFamily="18" charset="0"/>
                <a:cs typeface="Times New Roman" panose="02020603050405020304" pitchFamily="18" charset="0"/>
              </a:rPr>
              <a:t>łostazilim</a:t>
            </a:r>
            <a:r>
              <a:rPr lang="pl-PL" i="1" dirty="0">
                <a:latin typeface="Times New Roman" panose="02020603050405020304" pitchFamily="18" charset="0"/>
                <a:cs typeface="Times New Roman" panose="02020603050405020304" pitchFamily="18" charset="0"/>
              </a:rPr>
              <a:t> </a:t>
            </a:r>
            <a:r>
              <a:rPr lang="pl-PL" i="1" dirty="0" err="1">
                <a:latin typeface="Times New Roman" panose="02020603050405020304" pitchFamily="18" charset="0"/>
                <a:cs typeface="Times New Roman" panose="02020603050405020304" pitchFamily="18" charset="0"/>
              </a:rPr>
              <a:t>ołto</a:t>
            </a:r>
            <a:r>
              <a:rPr lang="pl-PL" i="1" dirty="0">
                <a:latin typeface="Times New Roman" panose="02020603050405020304" pitchFamily="18" charset="0"/>
                <a:cs typeface="Times New Roman" panose="02020603050405020304" pitchFamily="18" charset="0"/>
              </a:rPr>
              <a:t> na </a:t>
            </a:r>
            <a:r>
              <a:rPr lang="pl-PL" i="1" dirty="0" err="1">
                <a:latin typeface="Times New Roman" panose="02020603050405020304" pitchFamily="18" charset="0"/>
                <a:cs typeface="Times New Roman" panose="02020603050405020304" pitchFamily="18" charset="0"/>
              </a:rPr>
              <a:t>łustrzyżónam</a:t>
            </a:r>
            <a:r>
              <a:rPr lang="pl-PL" i="1" dirty="0">
                <a:latin typeface="Times New Roman" panose="02020603050405020304" pitchFamily="18" charset="0"/>
                <a:cs typeface="Times New Roman" panose="02020603050405020304" pitchFamily="18" charset="0"/>
              </a:rPr>
              <a:t> </a:t>
            </a:r>
            <a:r>
              <a:rPr lang="pl-PL" i="1" dirty="0" err="1">
                <a:latin typeface="Times New Roman" panose="02020603050405020304" pitchFamily="18" charset="0"/>
                <a:cs typeface="Times New Roman" panose="02020603050405020304" pitchFamily="18" charset="0"/>
              </a:rPr>
              <a:t>parkplacu</a:t>
            </a:r>
            <a:r>
              <a:rPr lang="pl-PL" i="1" dirty="0">
                <a:latin typeface="Times New Roman" panose="02020603050405020304" pitchFamily="18" charset="0"/>
                <a:cs typeface="Times New Roman" panose="02020603050405020304" pitchFamily="18" charset="0"/>
              </a:rPr>
              <a:t>, </a:t>
            </a:r>
            <a:r>
              <a:rPr lang="pl-PL" i="1" dirty="0" err="1">
                <a:latin typeface="Times New Roman" panose="02020603050405020304" pitchFamily="18" charset="0"/>
                <a:cs typeface="Times New Roman" panose="02020603050405020304" pitchFamily="18" charset="0"/>
              </a:rPr>
              <a:t>coby</a:t>
            </a:r>
            <a:r>
              <a:rPr lang="pl-PL" i="1" dirty="0">
                <a:latin typeface="Times New Roman" panose="02020603050405020304" pitchFamily="18" charset="0"/>
                <a:cs typeface="Times New Roman" panose="02020603050405020304" pitchFamily="18" charset="0"/>
              </a:rPr>
              <a:t> noma </a:t>
            </a:r>
            <a:r>
              <a:rPr lang="pl-PL" i="1" dirty="0" err="1">
                <a:latin typeface="Times New Roman" panose="02020603050405020304" pitchFamily="18" charset="0"/>
                <a:cs typeface="Times New Roman" panose="02020603050405020304" pitchFamily="18" charset="0"/>
              </a:rPr>
              <a:t>żodan</a:t>
            </a:r>
            <a:r>
              <a:rPr lang="pl-PL" i="1" dirty="0">
                <a:latin typeface="Times New Roman" panose="02020603050405020304" pitchFamily="18" charset="0"/>
                <a:cs typeface="Times New Roman" panose="02020603050405020304" pitchFamily="18" charset="0"/>
              </a:rPr>
              <a:t> </a:t>
            </a:r>
            <a:r>
              <a:rPr lang="pl-PL" i="1" dirty="0" err="1">
                <a:latin typeface="Times New Roman" panose="02020603050405020304" pitchFamily="18" charset="0"/>
                <a:cs typeface="Times New Roman" panose="02020603050405020304" pitchFamily="18" charset="0"/>
              </a:rPr>
              <a:t>szpiglów</a:t>
            </a:r>
            <a:r>
              <a:rPr lang="pl-PL" i="1" dirty="0">
                <a:latin typeface="Times New Roman" panose="02020603050405020304" pitchFamily="18" charset="0"/>
                <a:cs typeface="Times New Roman" panose="02020603050405020304" pitchFamily="18" charset="0"/>
              </a:rPr>
              <a:t> nie </a:t>
            </a:r>
            <a:r>
              <a:rPr lang="pl-PL" i="1" dirty="0" err="1">
                <a:latin typeface="Times New Roman" panose="02020603050405020304" pitchFamily="18" charset="0"/>
                <a:cs typeface="Times New Roman" panose="02020603050405020304" pitchFamily="18" charset="0"/>
              </a:rPr>
              <a:t>łuder</a:t>
            </a:r>
            <a:r>
              <a:rPr lang="pl-PL" i="1" dirty="0">
                <a:latin typeface="Times New Roman" panose="02020603050405020304" pitchFamily="18" charset="0"/>
                <a:cs typeface="Times New Roman" panose="02020603050405020304" pitchFamily="18" charset="0"/>
              </a:rPr>
              <a:t> </a:t>
            </a:r>
            <a:r>
              <a:rPr lang="pl-PL" i="1" dirty="0" err="1">
                <a:latin typeface="Times New Roman" panose="02020603050405020304" pitchFamily="18" charset="0"/>
                <a:cs typeface="Times New Roman" panose="02020603050405020304" pitchFamily="18" charset="0"/>
              </a:rPr>
              <a:t>abo</a:t>
            </a:r>
            <a:r>
              <a:rPr lang="pl-PL" i="1" dirty="0">
                <a:latin typeface="Times New Roman" panose="02020603050405020304" pitchFamily="18" charset="0"/>
                <a:cs typeface="Times New Roman" panose="02020603050405020304" pitchFamily="18" charset="0"/>
              </a:rPr>
              <a:t> i </a:t>
            </a:r>
            <a:r>
              <a:rPr lang="pl-PL" i="1" dirty="0" err="1">
                <a:latin typeface="Times New Roman" panose="02020603050405020304" pitchFamily="18" charset="0"/>
                <a:cs typeface="Times New Roman" panose="02020603050405020304" pitchFamily="18" charset="0"/>
              </a:rPr>
              <a:t>ziankszy</a:t>
            </a:r>
            <a:r>
              <a:rPr lang="pl-PL" i="1" dirty="0">
                <a:latin typeface="Times New Roman" panose="02020603050405020304" pitchFamily="18" charset="0"/>
                <a:cs typeface="Times New Roman" panose="02020603050405020304" pitchFamily="18" charset="0"/>
              </a:rPr>
              <a:t> szkody nie </a:t>
            </a:r>
            <a:r>
              <a:rPr lang="pl-PL" i="1" dirty="0" err="1">
                <a:latin typeface="Times New Roman" panose="02020603050405020304" pitchFamily="18" charset="0"/>
                <a:cs typeface="Times New Roman" panose="02020603050405020304" pitchFamily="18" charset="0"/>
              </a:rPr>
              <a:t>łuczyniuł</a:t>
            </a:r>
            <a:r>
              <a:rPr lang="pl-PL" i="1" dirty="0">
                <a:latin typeface="Times New Roman" panose="02020603050405020304" pitchFamily="18" charset="0"/>
                <a:cs typeface="Times New Roman" panose="02020603050405020304" pitchFamily="18" charset="0"/>
              </a:rPr>
              <a:t> i </a:t>
            </a:r>
            <a:r>
              <a:rPr lang="pl-PL" i="1" dirty="0" err="1">
                <a:latin typeface="Times New Roman" panose="02020603050405020304" pitchFamily="18" charset="0"/>
                <a:cs typeface="Times New Roman" panose="02020603050405020304" pitchFamily="18" charset="0"/>
              </a:rPr>
              <a:t>poślim</a:t>
            </a:r>
            <a:r>
              <a:rPr lang="pl-PL" i="1" dirty="0">
                <a:latin typeface="Times New Roman" panose="02020603050405020304" pitchFamily="18" charset="0"/>
                <a:cs typeface="Times New Roman" panose="02020603050405020304" pitchFamily="18" charset="0"/>
              </a:rPr>
              <a:t> </a:t>
            </a:r>
            <a:r>
              <a:rPr lang="pl-PL" i="1" dirty="0" err="1">
                <a:latin typeface="Times New Roman" panose="02020603050405020304" pitchFamily="18" charset="0"/>
                <a:cs typeface="Times New Roman" panose="02020603050405020304" pitchFamily="18" charset="0"/>
              </a:rPr>
              <a:t>psiechtó</a:t>
            </a:r>
            <a:r>
              <a:rPr lang="pl-PL" i="1" dirty="0">
                <a:latin typeface="Times New Roman" panose="02020603050405020304" pitchFamily="18" charset="0"/>
                <a:cs typeface="Times New Roman" panose="02020603050405020304" pitchFamily="18" charset="0"/>
              </a:rPr>
              <a:t> na Stare </a:t>
            </a:r>
            <a:r>
              <a:rPr lang="pl-PL" i="1" dirty="0" err="1">
                <a:latin typeface="Times New Roman" panose="02020603050405020304" pitchFamily="18" charset="0"/>
                <a:cs typeface="Times New Roman" panose="02020603050405020304" pitchFamily="18" charset="0"/>
              </a:rPr>
              <a:t>Mniasto</a:t>
            </a:r>
            <a:r>
              <a:rPr lang="pl-PL" i="1" dirty="0">
                <a:latin typeface="Times New Roman" panose="02020603050405020304" pitchFamily="18" charset="0"/>
                <a:cs typeface="Times New Roman" panose="02020603050405020304" pitchFamily="18" charset="0"/>
              </a:rPr>
              <a:t> na </a:t>
            </a:r>
            <a:r>
              <a:rPr lang="pl-PL" i="1" dirty="0" err="1">
                <a:latin typeface="Times New Roman" panose="02020603050405020304" pitchFamily="18" charset="0"/>
                <a:cs typeface="Times New Roman" panose="02020603050405020304" pitchFamily="18" charset="0"/>
              </a:rPr>
              <a:t>wspomninki</a:t>
            </a:r>
            <a:r>
              <a:rPr lang="pl-PL" i="1" dirty="0">
                <a:latin typeface="Times New Roman" panose="02020603050405020304" pitchFamily="18" charset="0"/>
                <a:cs typeface="Times New Roman" panose="02020603050405020304" pitchFamily="18" charset="0"/>
              </a:rPr>
              <a:t> </a:t>
            </a:r>
            <a:r>
              <a:rPr lang="pl-PL" i="1" dirty="0" err="1">
                <a:latin typeface="Times New Roman" panose="02020603050405020304" pitchFamily="18" charset="0"/>
                <a:cs typeface="Times New Roman" panose="02020603050405020304" pitchFamily="18" charset="0"/>
              </a:rPr>
              <a:t>ło</a:t>
            </a:r>
            <a:r>
              <a:rPr lang="pl-PL" i="1" dirty="0">
                <a:latin typeface="Times New Roman" panose="02020603050405020304" pitchFamily="18" charset="0"/>
                <a:cs typeface="Times New Roman" panose="02020603050405020304" pitchFamily="18" charset="0"/>
              </a:rPr>
              <a:t> </a:t>
            </a:r>
            <a:r>
              <a:rPr lang="pl-PL" i="1" dirty="0" err="1">
                <a:latin typeface="Times New Roman" panose="02020603050405020304" pitchFamily="18" charset="0"/>
                <a:cs typeface="Times New Roman" panose="02020603050405020304" pitchFamily="18" charset="0"/>
              </a:rPr>
              <a:t>kedajszam</a:t>
            </a:r>
            <a:r>
              <a:rPr lang="pl-PL" i="1" dirty="0">
                <a:latin typeface="Times New Roman" panose="02020603050405020304" pitchFamily="18" charset="0"/>
                <a:cs typeface="Times New Roman" panose="02020603050405020304" pitchFamily="18" charset="0"/>
              </a:rPr>
              <a:t> </a:t>
            </a:r>
            <a:r>
              <a:rPr lang="pl-PL" i="1" dirty="0" err="1">
                <a:latin typeface="Times New Roman" panose="02020603050405020304" pitchFamily="18" charset="0"/>
                <a:cs typeface="Times New Roman" panose="02020603050405020304" pitchFamily="18" charset="0"/>
              </a:rPr>
              <a:t>Łolstynie</a:t>
            </a:r>
            <a:r>
              <a:rPr lang="pl-PL" i="1" dirty="0">
                <a:latin typeface="Times New Roman" panose="02020603050405020304" pitchFamily="18" charset="0"/>
                <a:cs typeface="Times New Roman" panose="02020603050405020304" pitchFamily="18" charset="0"/>
              </a:rPr>
              <a:t>. Gdzie sia </a:t>
            </a:r>
            <a:r>
              <a:rPr lang="pl-PL" i="1" dirty="0" err="1">
                <a:latin typeface="Times New Roman" panose="02020603050405020304" pitchFamily="18" charset="0"/>
                <a:cs typeface="Times New Roman" panose="02020603050405020304" pitchFamily="18" charset="0"/>
              </a:rPr>
              <a:t>człozieku</a:t>
            </a:r>
            <a:r>
              <a:rPr lang="pl-PL" i="1" dirty="0">
                <a:latin typeface="Times New Roman" panose="02020603050405020304" pitchFamily="18" charset="0"/>
                <a:cs typeface="Times New Roman" panose="02020603050405020304" pitchFamily="18" charset="0"/>
              </a:rPr>
              <a:t> nie </a:t>
            </a:r>
            <a:r>
              <a:rPr lang="pl-PL" i="1" dirty="0" err="1">
                <a:latin typeface="Times New Roman" panose="02020603050405020304" pitchFamily="18" charset="0"/>
                <a:cs typeface="Times New Roman" panose="02020603050405020304" pitchFamily="18" charset="0"/>
              </a:rPr>
              <a:t>łobglóndniesz</a:t>
            </a:r>
            <a:r>
              <a:rPr lang="pl-PL" i="1" dirty="0">
                <a:latin typeface="Times New Roman" panose="02020603050405020304" pitchFamily="18" charset="0"/>
                <a:cs typeface="Times New Roman" panose="02020603050405020304" pitchFamily="18" charset="0"/>
              </a:rPr>
              <a:t> </a:t>
            </a:r>
            <a:r>
              <a:rPr lang="pl-PL" i="1" dirty="0" err="1">
                <a:latin typeface="Times New Roman" panose="02020603050405020304" pitchFamily="18" charset="0"/>
                <a:cs typeface="Times New Roman" panose="02020603050405020304" pitchFamily="18" charset="0"/>
              </a:rPr>
              <a:t>wszandzie</a:t>
            </a:r>
            <a:r>
              <a:rPr lang="pl-PL" i="1" dirty="0">
                <a:latin typeface="Times New Roman" panose="02020603050405020304" pitchFamily="18" charset="0"/>
                <a:cs typeface="Times New Roman" panose="02020603050405020304" pitchFamily="18" charset="0"/>
              </a:rPr>
              <a:t> </a:t>
            </a:r>
            <a:r>
              <a:rPr lang="pl-PL" i="1" dirty="0" err="1">
                <a:latin typeface="Times New Roman" panose="02020603050405020304" pitchFamily="18" charset="0"/>
                <a:cs typeface="Times New Roman" panose="02020603050405020304" pitchFamily="18" charset="0"/>
              </a:rPr>
              <a:t>jenaczy</a:t>
            </a:r>
            <a:r>
              <a:rPr lang="pl-PL" i="1" dirty="0">
                <a:latin typeface="Times New Roman" panose="02020603050405020304" pitchFamily="18" charset="0"/>
                <a:cs typeface="Times New Roman" panose="02020603050405020304" pitchFamily="18" charset="0"/>
              </a:rPr>
              <a:t> tero </a:t>
            </a:r>
            <a:r>
              <a:rPr lang="pl-PL" i="1" dirty="0" err="1">
                <a:latin typeface="Times New Roman" panose="02020603050405020304" pitchFamily="18" charset="0"/>
                <a:cs typeface="Times New Roman" panose="02020603050405020304" pitchFamily="18" charset="0"/>
              </a:rPr>
              <a:t>wyglóndo</a:t>
            </a:r>
            <a:r>
              <a:rPr lang="pl-PL" i="1" dirty="0">
                <a:latin typeface="Times New Roman" panose="02020603050405020304" pitchFamily="18" charset="0"/>
                <a:cs typeface="Times New Roman" panose="02020603050405020304" pitchFamily="18" charset="0"/>
              </a:rPr>
              <a:t>. </a:t>
            </a:r>
            <a:r>
              <a:rPr lang="pl-PL" i="1" dirty="0" err="1">
                <a:latin typeface="Times New Roman" panose="02020603050405020304" pitchFamily="18" charset="0"/>
                <a:cs typeface="Times New Roman" panose="02020603050405020304" pitchFamily="18" charset="0"/>
              </a:rPr>
              <a:t>Jek</a:t>
            </a:r>
            <a:r>
              <a:rPr lang="pl-PL" i="1" dirty="0">
                <a:latin typeface="Times New Roman" panose="02020603050405020304" pitchFamily="18" charset="0"/>
                <a:cs typeface="Times New Roman" panose="02020603050405020304" pitchFamily="18" charset="0"/>
              </a:rPr>
              <a:t> </a:t>
            </a:r>
            <a:r>
              <a:rPr lang="pl-PL" i="1" dirty="0" err="1">
                <a:latin typeface="Times New Roman" panose="02020603050405020304" pitchFamily="18" charset="0"/>
                <a:cs typeface="Times New Roman" panose="02020603050405020304" pitchFamily="18" charset="0"/>
              </a:rPr>
              <a:t>am</a:t>
            </a:r>
            <a:r>
              <a:rPr lang="pl-PL" i="1" dirty="0">
                <a:latin typeface="Times New Roman" panose="02020603050405020304" pitchFamily="18" charset="0"/>
                <a:cs typeface="Times New Roman" panose="02020603050405020304" pitchFamily="18" charset="0"/>
              </a:rPr>
              <a:t> </a:t>
            </a:r>
            <a:r>
              <a:rPr lang="pl-PL" i="1" dirty="0" err="1">
                <a:latin typeface="Times New Roman" panose="02020603050405020304" pitchFamily="18" charset="0"/>
                <a:cs typeface="Times New Roman" panose="02020603050405020304" pitchFamily="18" charset="0"/>
              </a:rPr>
              <a:t>ślypsie</a:t>
            </a:r>
            <a:r>
              <a:rPr lang="pl-PL" i="1" dirty="0">
                <a:latin typeface="Times New Roman" panose="02020603050405020304" pitchFamily="18" charset="0"/>
                <a:cs typeface="Times New Roman" panose="02020603050405020304" pitchFamily="18" charset="0"/>
              </a:rPr>
              <a:t> </a:t>
            </a:r>
            <a:r>
              <a:rPr lang="pl-PL" i="1" dirty="0" err="1">
                <a:latin typeface="Times New Roman" panose="02020603050405020304" pitchFamily="18" charset="0"/>
                <a:cs typeface="Times New Roman" panose="02020603050405020304" pitchFamily="18" charset="0"/>
              </a:rPr>
              <a:t>zawer</a:t>
            </a:r>
            <a:r>
              <a:rPr lang="pl-PL" i="1" dirty="0">
                <a:latin typeface="Times New Roman" panose="02020603050405020304" pitchFamily="18" charset="0"/>
                <a:cs typeface="Times New Roman" panose="02020603050405020304" pitchFamily="18" charset="0"/>
              </a:rPr>
              <a:t>, </a:t>
            </a:r>
            <a:r>
              <a:rPr lang="pl-PL" i="1" dirty="0" err="1">
                <a:latin typeface="Times New Roman" panose="02020603050405020304" pitchFamily="18" charset="0"/>
                <a:cs typeface="Times New Roman" panose="02020603050405020304" pitchFamily="18" charset="0"/>
              </a:rPr>
              <a:t>zaro</a:t>
            </a:r>
            <a:r>
              <a:rPr lang="pl-PL" i="1" dirty="0">
                <a:latin typeface="Times New Roman" panose="02020603050405020304" pitchFamily="18" charset="0"/>
                <a:cs typeface="Times New Roman" panose="02020603050405020304" pitchFamily="18" charset="0"/>
              </a:rPr>
              <a:t> mi sia stary </a:t>
            </a:r>
            <a:r>
              <a:rPr lang="pl-PL" i="1" dirty="0" err="1">
                <a:latin typeface="Times New Roman" panose="02020603050405020304" pitchFamily="18" charset="0"/>
                <a:cs typeface="Times New Roman" panose="02020603050405020304" pitchFamily="18" charset="0"/>
              </a:rPr>
              <a:t>Łolstyn</a:t>
            </a:r>
            <a:r>
              <a:rPr lang="pl-PL" i="1" dirty="0">
                <a:latin typeface="Times New Roman" panose="02020603050405020304" pitchFamily="18" charset="0"/>
                <a:cs typeface="Times New Roman" panose="02020603050405020304" pitchFamily="18" charset="0"/>
              </a:rPr>
              <a:t> </a:t>
            </a:r>
            <a:r>
              <a:rPr lang="pl-PL" i="1" dirty="0" err="1">
                <a:latin typeface="Times New Roman" panose="02020603050405020304" pitchFamily="18" charset="0"/>
                <a:cs typeface="Times New Roman" panose="02020603050405020304" pitchFamily="18" charset="0"/>
              </a:rPr>
              <a:t>przymarzu</a:t>
            </a:r>
            <a:r>
              <a:rPr lang="pl-PL" dirty="0">
                <a:latin typeface="Times New Roman" panose="02020603050405020304" pitchFamily="18" charset="0"/>
                <a:cs typeface="Times New Roman" panose="02020603050405020304" pitchFamily="18" charset="0"/>
              </a:rPr>
              <a:t>.</a:t>
            </a:r>
          </a:p>
          <a:p>
            <a:pPr algn="just"/>
            <a:r>
              <a:rPr lang="pl-PL" b="1" dirty="0">
                <a:latin typeface="Times New Roman" panose="02020603050405020304" pitchFamily="18" charset="0"/>
                <a:cs typeface="Times New Roman" panose="02020603050405020304" pitchFamily="18" charset="0"/>
              </a:rPr>
              <a:t>Tłumaczenie</a:t>
            </a:r>
            <a:r>
              <a:rPr lang="pl-PL" dirty="0">
                <a:latin typeface="Times New Roman" panose="02020603050405020304" pitchFamily="18" charset="0"/>
                <a:cs typeface="Times New Roman" panose="02020603050405020304" pitchFamily="18" charset="0"/>
              </a:rPr>
              <a:t>:</a:t>
            </a:r>
          </a:p>
          <a:p>
            <a:pPr marL="0" indent="0" algn="just">
              <a:buNone/>
            </a:pPr>
            <a:r>
              <a:rPr lang="pl-PL" i="1" dirty="0">
                <a:latin typeface="Times New Roman" panose="02020603050405020304" pitchFamily="18" charset="0"/>
                <a:cs typeface="Times New Roman" panose="02020603050405020304" pitchFamily="18" charset="0"/>
              </a:rPr>
              <a:t>Przedwczoraj z rana po śniadaniu kobiety znalazły sobie jakieś zajęcie, a my wsiedliśmy do samochodu i pojechaliśmy do Olsztyna. Pogoda była naprawdę piękna, więc zostawiliśmy auto na strzeżonym parkingu, żeby nam ktoś lusterek nie powyrywał albo i większych szkód nie narobił, i poszliśmy pieszo na Stare Miasto powspominać o niegdysiejszym Olsztynie. Gdzie się nie obejrzysz, wszystko teraz inaczej wygląda. Ledwie przymknąłem oczy, zaraz mi się stary Olsztyn przypominał.</a:t>
            </a:r>
            <a:endParaRPr lang="pl-PL" dirty="0">
              <a:latin typeface="Times New Roman" panose="02020603050405020304" pitchFamily="18" charset="0"/>
              <a:cs typeface="Times New Roman" panose="02020603050405020304" pitchFamily="18" charset="0"/>
            </a:endParaRPr>
          </a:p>
          <a:p>
            <a:endParaRPr lang="pl-PL" dirty="0"/>
          </a:p>
        </p:txBody>
      </p:sp>
      <p:pic>
        <p:nvPicPr>
          <p:cNvPr id="2050" name="Picture 2" descr="Czy wszyscy Polacy mówią jednym językiem?">
            <a:extLst>
              <a:ext uri="{FF2B5EF4-FFF2-40B4-BE49-F238E27FC236}">
                <a16:creationId xmlns:a16="http://schemas.microsoft.com/office/drawing/2014/main" id="{476BE4E5-C449-F278-29B0-30831E7D5E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1569" y="1739080"/>
            <a:ext cx="5390431" cy="4980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3047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C588044-8C3D-AC4A-2F3A-12D3629C51B4}"/>
              </a:ext>
            </a:extLst>
          </p:cNvPr>
          <p:cNvSpPr>
            <a:spLocks noGrp="1"/>
          </p:cNvSpPr>
          <p:nvPr>
            <p:ph type="title"/>
          </p:nvPr>
        </p:nvSpPr>
        <p:spPr>
          <a:xfrm>
            <a:off x="87517" y="597981"/>
            <a:ext cx="12104483" cy="1097280"/>
          </a:xfrm>
        </p:spPr>
        <p:txBody>
          <a:bodyPr>
            <a:noAutofit/>
          </a:bodyPr>
          <a:lstStyle/>
          <a:p>
            <a:r>
              <a:rPr lang="pl-PL" sz="2800" dirty="0"/>
              <a:t>Dlaczego literaturze nie wystarcza język literacki? Wyjaśnij, odwołując się do podanego fragmentu, „Chłopów” (podręcznik 278-279)</a:t>
            </a:r>
            <a:br>
              <a:rPr lang="pl-PL" sz="2800" dirty="0"/>
            </a:br>
            <a:r>
              <a:rPr lang="pl-PL" sz="2800" dirty="0"/>
              <a:t> i innego tekstu literackiego, np. tego:</a:t>
            </a:r>
          </a:p>
        </p:txBody>
      </p:sp>
      <p:sp>
        <p:nvSpPr>
          <p:cNvPr id="3" name="Symbol zastępczy zawartości 2">
            <a:extLst>
              <a:ext uri="{FF2B5EF4-FFF2-40B4-BE49-F238E27FC236}">
                <a16:creationId xmlns:a16="http://schemas.microsoft.com/office/drawing/2014/main" id="{524D9FBF-29D6-E5A1-6C8B-0C199790782D}"/>
              </a:ext>
            </a:extLst>
          </p:cNvPr>
          <p:cNvSpPr>
            <a:spLocks noGrp="1"/>
          </p:cNvSpPr>
          <p:nvPr>
            <p:ph idx="1"/>
          </p:nvPr>
        </p:nvSpPr>
        <p:spPr/>
        <p:txBody>
          <a:bodyPr>
            <a:normAutofit fontScale="85000" lnSpcReduction="10000"/>
          </a:bodyPr>
          <a:lstStyle/>
          <a:p>
            <a:pPr algn="just"/>
            <a:r>
              <a:rPr lang="pl-PL" dirty="0">
                <a:latin typeface="Times New Roman" panose="02020603050405020304" pitchFamily="18" charset="0"/>
                <a:cs typeface="Times New Roman" panose="02020603050405020304" pitchFamily="18" charset="0"/>
              </a:rPr>
              <a:t>Najpierw ona mi powiedziała, że ma dwie wiadomości: dobrą i złą. Przechylając się przez bar. To którą chcę najpierw. Ja mówię, że dobrą. To ona mi powiedziała, że w mieście jest podobno wojna polsko-ruska pod flagą biało-czerwoną. Ja mówię, że skąd wie, a ona, że słyszała. To mówię, że wtedy złą. To ona wyjęła szminkę i mi powiedziała, że Magda mówi, że koniec między mną a nią. To ona mrugnęła na Barmana, że jakby co, ma przyjść. I tak dowiedziałem się, że ona mnie rzuciła. To znaczy Magda. Chociaż było nam dobrze, przeżyliśmy razem niemało miłych chwil, dużo miłych słów padło, z mojej strony jak również z niej. Z pewnością. Barman mówi, żebym kładł na niej laskę. Chociaż to nie jest tak proste. Jak dowiedziałem się, że tak już jest, chociaż raczej, że już nie ma. To nie było tak, żeby ona mi to powiedziała w szczere oczy, tylko stało się akurat na tyle inaczej, że ona mi to powiedziała poprzez właśnie Arletę. Uważam, że to było jej czyste chamstwo, prostactwo. I nie będę tego ukrywał, chociaż to była moja dziewczyna, o której mogę powiedzieć, że dużo zaszło między nami różnych rzeczy zarówno dobrych i złych. To przecież nie musiała mówić tego przez koleżankę w ten sposób, że ja się dowiaduję ostatni. Wszyscy wiedzą od samego początku, gdyż ona powiedziała to również innym. Mówiła, że ja to jestem raczej bardziej wybuchowy i że musieli mnie przygotować do tego faktu. Na podstawie: Dorota Masłowska, Wojna polsko-ruska pod flagą biało-czerwoną, Warszawa 2003, s. 5. </a:t>
            </a:r>
          </a:p>
          <a:p>
            <a:endParaRPr lang="pl-PL" dirty="0"/>
          </a:p>
        </p:txBody>
      </p:sp>
    </p:spTree>
    <p:extLst>
      <p:ext uri="{BB962C8B-B14F-4D97-AF65-F5344CB8AC3E}">
        <p14:creationId xmlns:p14="http://schemas.microsoft.com/office/powerpoint/2010/main" val="1117874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ztery pory roku 16:9">
  <a:themeElements>
    <a:clrScheme name="Four Seasons">
      <a:dk1>
        <a:sysClr val="windowText" lastClr="000000"/>
      </a:dk1>
      <a:lt1>
        <a:sysClr val="window" lastClr="FFFFFF"/>
      </a:lt1>
      <a:dk2>
        <a:srgbClr val="6B7F7F"/>
      </a:dk2>
      <a:lt2>
        <a:srgbClr val="B0BCBC"/>
      </a:lt2>
      <a:accent1>
        <a:srgbClr val="7DB41B"/>
      </a:accent1>
      <a:accent2>
        <a:srgbClr val="ED8A05"/>
      </a:accent2>
      <a:accent3>
        <a:srgbClr val="288DFC"/>
      </a:accent3>
      <a:accent4>
        <a:srgbClr val="36D2B8"/>
      </a:accent4>
      <a:accent5>
        <a:srgbClr val="F5B605"/>
      </a:accent5>
      <a:accent6>
        <a:srgbClr val="E75524"/>
      </a:accent6>
      <a:hlink>
        <a:srgbClr val="ED8A05"/>
      </a:hlink>
      <a:folHlink>
        <a:srgbClr val="B0BCBC"/>
      </a:folHlink>
    </a:clrScheme>
    <a:fontScheme name="Constantia-Calibri">
      <a:majorFont>
        <a:latin typeface="Constant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6309007_TF04001541.potx" id="{F818BE2E-BF18-4D55-BC4D-19299898A1FD}" vid="{514B4E57-9697-49B8-A147-1976EB196E44}"/>
    </a:ext>
  </a:extLst>
</a:theme>
</file>

<file path=ppt/theme/theme2.xml><?xml version="1.0" encoding="utf-8"?>
<a:theme xmlns:a="http://schemas.openxmlformats.org/drawingml/2006/main" name="Motyw pakietu Office">
  <a:themeElements>
    <a:clrScheme name="Four Seasons">
      <a:dk1>
        <a:sysClr val="windowText" lastClr="000000"/>
      </a:dk1>
      <a:lt1>
        <a:sysClr val="window" lastClr="FFFFFF"/>
      </a:lt1>
      <a:dk2>
        <a:srgbClr val="6B7F7F"/>
      </a:dk2>
      <a:lt2>
        <a:srgbClr val="B0BCBC"/>
      </a:lt2>
      <a:accent1>
        <a:srgbClr val="7DB41B"/>
      </a:accent1>
      <a:accent2>
        <a:srgbClr val="ED8A05"/>
      </a:accent2>
      <a:accent3>
        <a:srgbClr val="288DFC"/>
      </a:accent3>
      <a:accent4>
        <a:srgbClr val="36D2B8"/>
      </a:accent4>
      <a:accent5>
        <a:srgbClr val="F5B605"/>
      </a:accent5>
      <a:accent6>
        <a:srgbClr val="E75524"/>
      </a:accent6>
      <a:hlink>
        <a:srgbClr val="ED8A05"/>
      </a:hlink>
      <a:folHlink>
        <a:srgbClr val="B0BCBC"/>
      </a:folHlink>
    </a:clrScheme>
    <a:fontScheme name="Constantia-Calibri">
      <a:majorFont>
        <a:latin typeface="Constant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yw pakietu Office">
  <a:themeElements>
    <a:clrScheme name="Four Seasons">
      <a:dk1>
        <a:sysClr val="windowText" lastClr="000000"/>
      </a:dk1>
      <a:lt1>
        <a:sysClr val="window" lastClr="FFFFFF"/>
      </a:lt1>
      <a:dk2>
        <a:srgbClr val="6B7F7F"/>
      </a:dk2>
      <a:lt2>
        <a:srgbClr val="B0BCBC"/>
      </a:lt2>
      <a:accent1>
        <a:srgbClr val="7DB41B"/>
      </a:accent1>
      <a:accent2>
        <a:srgbClr val="ED8A05"/>
      </a:accent2>
      <a:accent3>
        <a:srgbClr val="288DFC"/>
      </a:accent3>
      <a:accent4>
        <a:srgbClr val="36D2B8"/>
      </a:accent4>
      <a:accent5>
        <a:srgbClr val="F5B605"/>
      </a:accent5>
      <a:accent6>
        <a:srgbClr val="E75524"/>
      </a:accent6>
      <a:hlink>
        <a:srgbClr val="ED8A05"/>
      </a:hlink>
      <a:folHlink>
        <a:srgbClr val="B0BCBC"/>
      </a:folHlink>
    </a:clrScheme>
    <a:fontScheme name="Constantia-Calibri">
      <a:majorFont>
        <a:latin typeface="Constant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Prezentacja z porami roku</Template>
  <TotalTime>568</TotalTime>
  <Words>3318</Words>
  <Application>Microsoft Office PowerPoint</Application>
  <PresentationFormat>Panoramiczny</PresentationFormat>
  <Paragraphs>172</Paragraphs>
  <Slides>44</Slides>
  <Notes>9</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44</vt:i4>
      </vt:variant>
    </vt:vector>
  </HeadingPairs>
  <TitlesOfParts>
    <vt:vector size="49" baseType="lpstr">
      <vt:lpstr>Calibri</vt:lpstr>
      <vt:lpstr>Constantia</vt:lpstr>
      <vt:lpstr>Times New Roman</vt:lpstr>
      <vt:lpstr>Wingdings</vt:lpstr>
      <vt:lpstr>Cztery pory roku 16:9</vt:lpstr>
      <vt:lpstr>Rytm życia na wsi</vt:lpstr>
      <vt:lpstr>W „Chłopach”: życie na wsi nie z perspektywy ziemiaństwa, nie w sposób wyidealizowany, ale właśnie z punktu widzenia chłopów, warstwy nieuprzywilejowanej.</vt:lpstr>
      <vt:lpstr>Zacznijmy od gatunku. Czy to epopeja?</vt:lpstr>
      <vt:lpstr>Zacznijmy od gatunku. Czy to epopeja?</vt:lpstr>
      <vt:lpstr>Kilka słów o Reymoncie i jego dziele (s. 244 – 247) historia poszukaj Reymont   </vt:lpstr>
      <vt:lpstr>Prezentacja programu PowerPoint</vt:lpstr>
      <vt:lpstr>Rytm życia na wsi</vt:lpstr>
      <vt:lpstr>1. Stosunki rodzinne, międzypokoleniowe i społeczne.  2. Narrator: obiektywny, wsiowy gaduła, młodopolski stylizator. 3. Obraz natury (czas i pora dnia, kolorystyka, synestezja i impresjonizm)  W jakie sposób rytm natury wpływa na życie bohaterów?</vt:lpstr>
      <vt:lpstr>Powtarzalność, cykliczność, rytm…</vt:lpstr>
      <vt:lpstr>2. Dekalog w lipieckiej społeczności; s. 253-258.</vt:lpstr>
      <vt:lpstr>O tekście</vt:lpstr>
      <vt:lpstr>O tekście</vt:lpstr>
      <vt:lpstr>Wyobrażenia ludowe</vt:lpstr>
      <vt:lpstr>O czym świadczy częste odwoływanie się do świata nadprzyrodzonego? Siła czy słabość?</vt:lpstr>
      <vt:lpstr>Prezentacja programu PowerPoint</vt:lpstr>
      <vt:lpstr>Hierarchia – dlaczego tak wygląda?</vt:lpstr>
      <vt:lpstr>Wniosek: chłopska gromada nie jest jednorodna, obok wiejskiej elity żyją ci zepchnięci na margines.</vt:lpstr>
      <vt:lpstr>3. Jagna w sidłach namiętności (s. 260-264)</vt:lpstr>
      <vt:lpstr>Celebrytka?</vt:lpstr>
      <vt:lpstr>Porozmawiajmy</vt:lpstr>
      <vt:lpstr>Prezentacja programu PowerPoint</vt:lpstr>
      <vt:lpstr>Boryna  Chłopi Boryna i odtworzyć od 8:35 do 10:40</vt:lpstr>
      <vt:lpstr>Praca w grupach – piszemy w 1 osobie</vt:lpstr>
      <vt:lpstr>Opis relacji</vt:lpstr>
      <vt:lpstr>Porozmawiajmy</vt:lpstr>
      <vt:lpstr>Rys historii tragicznej</vt:lpstr>
      <vt:lpstr>Kontrast Jagna jest reprezentantką tego, co nie mieści się w systemie moralnym Hanki.</vt:lpstr>
      <vt:lpstr>Dlaczego tak duży kontrast?</vt:lpstr>
      <vt:lpstr>Instynkty (s. 265-266)</vt:lpstr>
      <vt:lpstr>Kto ma rację w sporze Boryny z dziećmi?</vt:lpstr>
      <vt:lpstr>Kłótnie u Borynów i Paczesiów</vt:lpstr>
      <vt:lpstr>Kobiety a mężczyźni</vt:lpstr>
      <vt:lpstr>Prezentacja programu PowerPoint</vt:lpstr>
      <vt:lpstr>Między życiem a śmiercią (s. 268-272)</vt:lpstr>
      <vt:lpstr>Porozmawiajmy</vt:lpstr>
      <vt:lpstr>Przypominajka</vt:lpstr>
      <vt:lpstr>Czytamy</vt:lpstr>
      <vt:lpstr>Czytamy</vt:lpstr>
      <vt:lpstr>Czytamy</vt:lpstr>
      <vt:lpstr>Zastanówmy się…</vt:lpstr>
      <vt:lpstr>Podsumowanie </vt:lpstr>
      <vt:lpstr>dialektyzacja</vt:lpstr>
      <vt:lpstr>A u nas? Gwara warmińska – część dialektu mazowieckiego języka polskiego</vt:lpstr>
      <vt:lpstr>Dlaczego literaturze nie wystarcza język literacki? Wyjaśnij, odwołując się do podanego fragmentu, „Chłopów” (podręcznik 278-279)  i innego tekstu literackiego, np. tego: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Izabela Drężek</dc:creator>
  <cp:lastModifiedBy>Izabela Drężek</cp:lastModifiedBy>
  <cp:revision>19</cp:revision>
  <dcterms:created xsi:type="dcterms:W3CDTF">2026-01-30T13:57:29Z</dcterms:created>
  <dcterms:modified xsi:type="dcterms:W3CDTF">2026-02-27T10:33:07Z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