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65" r:id="rId5"/>
    <p:sldId id="310" r:id="rId6"/>
    <p:sldId id="311" r:id="rId7"/>
    <p:sldId id="312" r:id="rId8"/>
    <p:sldId id="313" r:id="rId9"/>
    <p:sldId id="314" r:id="rId10"/>
    <p:sldId id="318" r:id="rId11"/>
    <p:sldId id="320" r:id="rId12"/>
    <p:sldId id="315" r:id="rId13"/>
    <p:sldId id="319" r:id="rId14"/>
    <p:sldId id="321" r:id="rId15"/>
    <p:sldId id="316" r:id="rId16"/>
    <p:sldId id="317" r:id="rId17"/>
  </p:sldIdLst>
  <p:sldSz cx="12188825" cy="6858000"/>
  <p:notesSz cx="6858000" cy="9144000"/>
  <p:custDataLst>
    <p:tags r:id="rId20"/>
  </p:custDataLst>
  <p:defaultTextStyle>
    <a:defPPr rtl="0"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29" autoAdjust="0"/>
  </p:normalViewPr>
  <p:slideViewPr>
    <p:cSldViewPr showGuides="1">
      <p:cViewPr varScale="1">
        <p:scale>
          <a:sx n="74" d="100"/>
          <a:sy n="74" d="100"/>
        </p:scale>
        <p:origin x="762" y="5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90" d="100"/>
          <a:sy n="90" d="100"/>
        </p:scale>
        <p:origin x="377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ags" Target="tags/tag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algn="r" rtl="0"/>
            <a:fld id="{E5537FE1-9AC0-4E7B-8240-1A43C23ADFFC}" type="datetime1">
              <a:rPr lang="pl-PL" smtClean="0"/>
              <a:pPr algn="r" rtl="0"/>
              <a:t>19.11.2025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algn="r" rtl="0"/>
            <a:fld id="{D9F912AB-2776-42F2-A957-313FC7EFEDB9}" type="slidenum">
              <a:rPr lang="pl-PL" smtClean="0"/>
              <a:pPr algn="r" rtl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główek — symbol zastępczy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rtl="0">
              <a:defRPr sz="1200"/>
            </a:lvl1pPr>
          </a:lstStyle>
          <a:p>
            <a:fld id="{D8918F0C-E00F-4A8E-8134-6E7E70E85DF2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4" name="Obraz slajdu — symbol zastępczy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pl-PL" dirty="0"/>
          </a:p>
        </p:txBody>
      </p:sp>
      <p:sp>
        <p:nvSpPr>
          <p:cNvPr id="5" name="Notatki — symbol zastępcz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rtl="0">
              <a:defRPr sz="1200"/>
            </a:lvl1pPr>
          </a:lstStyle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rtl="0">
              <a:defRPr sz="1200"/>
            </a:lvl1pPr>
          </a:lstStyle>
          <a:p>
            <a:fld id="{F93199CD-3E1B-4AE6-990F-76F925F5EA9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 rtlCol="0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rtl="0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pl-PL"/>
              <a:t>Kliknij, aby edytować styl wzorca podtytułu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 algn="l" rtl="0">
              <a:defRPr/>
            </a:lvl5pPr>
            <a:lvl6pPr algn="l" rtl="0">
              <a:defRPr/>
            </a:lvl6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BC25D39C-A725-47F3-929B-837E77585050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4800" b="0" cap="none" baseline="0"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rtlCol="0" anchor="t">
            <a:normAutofit/>
          </a:bodyPr>
          <a:lstStyle>
            <a:lvl1pPr marL="0" indent="0" algn="l" rtl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l" rtl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l" rtl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8E4306D-F956-4638-A175-53681C07CAF7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FD633E3A-2A64-4F11-B7C1-BC46A62F886C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algn="l"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4" name="Zawartość — symbol zastępczy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5" name="Tekst — symbol zastępczy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rtlCol="0" anchor="ctr">
            <a:noAutofit/>
          </a:bodyPr>
          <a:lstStyle>
            <a:lvl1pPr marL="0" indent="0" algn="l" rtl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 algn="l" rtl="0">
              <a:buNone/>
              <a:defRPr sz="2000" b="1"/>
            </a:lvl2pPr>
            <a:lvl3pPr marL="914400" indent="0" algn="l" rtl="0">
              <a:buNone/>
              <a:defRPr sz="1800" b="1"/>
            </a:lvl3pPr>
            <a:lvl4pPr marL="1371600" indent="0" algn="l" rtl="0">
              <a:buNone/>
              <a:defRPr sz="1600" b="1"/>
            </a:lvl4pPr>
            <a:lvl5pPr marL="1828800" indent="0" algn="l" rtl="0">
              <a:buNone/>
              <a:defRPr sz="1600" b="1"/>
            </a:lvl5pPr>
            <a:lvl6pPr marL="2286000" indent="0" algn="l" rtl="0">
              <a:buNone/>
              <a:defRPr sz="1600" b="1"/>
            </a:lvl6pPr>
            <a:lvl7pPr marL="2743200" indent="0" algn="l" rtl="0">
              <a:buNone/>
              <a:defRPr sz="1600" b="1"/>
            </a:lvl7pPr>
            <a:lvl8pPr marL="3200400" indent="0" algn="l" rtl="0">
              <a:buNone/>
              <a:defRPr sz="1600" b="1"/>
            </a:lvl8pPr>
            <a:lvl9pPr marL="3657600" indent="0" algn="l" rtl="0">
              <a:buNone/>
              <a:defRPr sz="1600" b="1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6" name="Zawartość — symbol zastępczy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7" name="Data — symbol zastępczy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r>
              <a:rPr lang="pl-PL" dirty="0"/>
              <a:t>​</a:t>
            </a:r>
            <a:fld id="{F954CE60-097C-4177-B166-3AF23E53212D}" type="datetime1">
              <a:rPr lang="pl-PL" smtClean="0"/>
              <a:pPr/>
              <a:t>19.11.2025</a:t>
            </a:fld>
            <a:r>
              <a:rPr lang="pl-PL" dirty="0"/>
              <a:t>​</a:t>
            </a:r>
          </a:p>
        </p:txBody>
      </p:sp>
      <p:sp>
        <p:nvSpPr>
          <p:cNvPr id="8" name="Stopka — symbol zastępczy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9" name="Numer slajdu — symbol zastępczy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Data — symbol zastępczy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844DE86-FBAA-483E-BC6C-F76A6A3BCCC6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4" name="Stopka — symbol zastępczy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5" name="Numer slajdu — symbol zastępczy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a — symbol zastępczy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20B817BC-5964-49C1-9EBA-CEACFF41E2FF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3" name="Stopka — symbol zastępczy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4" name="Numer slajdu — symbol zastępczy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Autofit/>
          </a:bodyPr>
          <a:lstStyle>
            <a:lvl1pPr algn="l" rtl="0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Zawartość — symbol zastępczy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 rtlCol="0">
            <a:normAutofit/>
          </a:bodyPr>
          <a:lstStyle>
            <a:lvl1pPr algn="l" rtl="0">
              <a:defRPr sz="2400"/>
            </a:lvl1pPr>
            <a:lvl2pPr algn="l" rtl="0">
              <a:defRPr sz="2000"/>
            </a:lvl2pPr>
            <a:lvl3pPr algn="l" rtl="0">
              <a:defRPr sz="1800"/>
            </a:lvl3pPr>
            <a:lvl4pPr algn="l" rtl="0">
              <a:defRPr sz="1600"/>
            </a:lvl4pPr>
            <a:lvl5pPr algn="l" rtl="0">
              <a:defRPr sz="1600"/>
            </a:lvl5pPr>
            <a:lvl6pPr algn="l" rtl="0">
              <a:defRPr sz="1600"/>
            </a:lvl6pPr>
            <a:lvl7pPr algn="l" rtl="0">
              <a:defRPr sz="1600"/>
            </a:lvl7pPr>
            <a:lvl8pPr algn="l" rtl="0">
              <a:defRPr sz="1600"/>
            </a:lvl8pPr>
            <a:lvl9pPr algn="l" rtl="0">
              <a:defRPr sz="1600"/>
            </a:lvl9pPr>
          </a:lstStyle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7CED80F-7695-460B-B4CF-B1E146469F51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raz — symbol zastępczy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 rtlCol="0">
            <a:normAutofit/>
          </a:bodyPr>
          <a:lstStyle>
            <a:lvl1pPr marL="0" indent="0" algn="ctr" rtl="0">
              <a:buNone/>
              <a:defRPr sz="2400"/>
            </a:lvl1pPr>
            <a:lvl2pPr marL="457200" indent="0" algn="l" rtl="0">
              <a:buNone/>
              <a:defRPr sz="2800"/>
            </a:lvl2pPr>
            <a:lvl3pPr marL="914400" indent="0" algn="l" rtl="0">
              <a:buNone/>
              <a:defRPr sz="2400"/>
            </a:lvl3pPr>
            <a:lvl4pPr marL="1371600" indent="0" algn="l" rtl="0">
              <a:buNone/>
              <a:defRPr sz="2000"/>
            </a:lvl4pPr>
            <a:lvl5pPr marL="1828800" indent="0" algn="l" rtl="0">
              <a:buNone/>
              <a:defRPr sz="2000"/>
            </a:lvl5pPr>
            <a:lvl6pPr marL="2286000" indent="0" algn="l" rtl="0">
              <a:buNone/>
              <a:defRPr sz="2000"/>
            </a:lvl6pPr>
            <a:lvl7pPr marL="2743200" indent="0" algn="l" rtl="0">
              <a:buNone/>
              <a:defRPr sz="2000"/>
            </a:lvl7pPr>
            <a:lvl8pPr marL="3200400" indent="0" algn="l" rtl="0">
              <a:buNone/>
              <a:defRPr sz="2000"/>
            </a:lvl8pPr>
            <a:lvl9pPr marL="3657600" indent="0" algn="l" rtl="0">
              <a:buNone/>
              <a:defRPr sz="2000"/>
            </a:lvl9pPr>
          </a:lstStyle>
          <a:p>
            <a:pPr rtl="0"/>
            <a:r>
              <a:rPr lang="pl-PL"/>
              <a:t>Kliknij ikonę, aby dodać obraz</a:t>
            </a:r>
            <a:endParaRPr lang="pl-PL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rtlCol="0" anchor="b">
            <a:normAutofit/>
          </a:bodyPr>
          <a:lstStyle>
            <a:lvl1pPr algn="l" rtl="0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4" name="Tekst — symbol zastępczy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 rtlCol="0">
            <a:normAutofit/>
          </a:bodyPr>
          <a:lstStyle>
            <a:lvl1pPr marL="0" indent="0" algn="l" rtl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 algn="l" rtl="0">
              <a:buNone/>
              <a:defRPr sz="1200"/>
            </a:lvl2pPr>
            <a:lvl3pPr marL="914400" indent="0" algn="l" rtl="0">
              <a:buNone/>
              <a:defRPr sz="1000"/>
            </a:lvl3pPr>
            <a:lvl4pPr marL="1371600" indent="0" algn="l" rtl="0">
              <a:buNone/>
              <a:defRPr sz="900"/>
            </a:lvl4pPr>
            <a:lvl5pPr marL="1828800" indent="0" algn="l" rtl="0">
              <a:buNone/>
              <a:defRPr sz="900"/>
            </a:lvl5pPr>
            <a:lvl6pPr marL="2286000" indent="0" algn="l" rtl="0">
              <a:buNone/>
              <a:defRPr sz="900"/>
            </a:lvl6pPr>
            <a:lvl7pPr marL="2743200" indent="0" algn="l" rtl="0">
              <a:buNone/>
              <a:defRPr sz="900"/>
            </a:lvl7pPr>
            <a:lvl8pPr marL="3200400" indent="0" algn="l" rtl="0">
              <a:buNone/>
              <a:defRPr sz="900"/>
            </a:lvl8pPr>
            <a:lvl9pPr marL="3657600" indent="0" algn="l" rtl="0">
              <a:buNone/>
              <a:defRPr sz="900"/>
            </a:lvl9pPr>
          </a:lstStyle>
          <a:p>
            <a:pPr lvl="0" rtl="0"/>
            <a:r>
              <a:rPr lang="pl-PL"/>
              <a:t>Kliknij, aby edytować style wzorca tekstu</a:t>
            </a:r>
          </a:p>
        </p:txBody>
      </p:sp>
      <p:sp>
        <p:nvSpPr>
          <p:cNvPr id="5" name="Data — symbol zastępczy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19C3C562-E774-41B2-ABB1-4021AD5F1031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6" name="Stopka — symbol zastępczy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7" name="Numer slajdu — symbol zastępczy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536D2E9F-0F82-49B6-A2C8-EE0BA7F08992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pl-PL"/>
              <a:t>Kliknij, aby edytować styl</a:t>
            </a:r>
            <a:endParaRPr lang="pl-PL" dirty="0"/>
          </a:p>
        </p:txBody>
      </p:sp>
      <p:sp>
        <p:nvSpPr>
          <p:cNvPr id="3" name="Tekst pionowy — symbol zastępczy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 rtlCol="0"/>
          <a:lstStyle/>
          <a:p>
            <a:pPr lvl="0" rtl="0"/>
            <a:r>
              <a:rPr lang="pl-PL"/>
              <a:t>Kliknij, aby edytować style wzorca tekstu</a:t>
            </a:r>
          </a:p>
          <a:p>
            <a:pPr lvl="1" rtl="0"/>
            <a:r>
              <a:rPr lang="pl-PL"/>
              <a:t>Drugi poziom</a:t>
            </a:r>
          </a:p>
          <a:p>
            <a:pPr lvl="2" rtl="0"/>
            <a:r>
              <a:rPr lang="pl-PL"/>
              <a:t>Trzeci poziom</a:t>
            </a:r>
          </a:p>
          <a:p>
            <a:pPr lvl="3" rtl="0"/>
            <a:r>
              <a:rPr lang="pl-PL"/>
              <a:t>Czwarty poziom</a:t>
            </a:r>
          </a:p>
          <a:p>
            <a:pPr lvl="4" rtl="0"/>
            <a:r>
              <a:rPr lang="pl-PL"/>
              <a:t>Piąty poziom</a:t>
            </a:r>
            <a:endParaRPr lang="pl-PL" dirty="0"/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fld id="{EB94C0DF-E7CA-4BAB-BFE2-F485C5AA0C64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2A013F82-EE5E-44EE-A61D-E31C6657F26F}" type="slidenum">
              <a:rPr lang="pl-PL" smtClean="0"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— symbol zastępczy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pl-PL" dirty="0"/>
              <a:t>Kliknij, aby edytować styl</a:t>
            </a:r>
          </a:p>
        </p:txBody>
      </p:sp>
      <p:sp>
        <p:nvSpPr>
          <p:cNvPr id="3" name="Tekst — symbol zastępczy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pl-PL" dirty="0"/>
              <a:t>Kliknij, aby edytować style wzorca tekstu</a:t>
            </a:r>
          </a:p>
          <a:p>
            <a:pPr lvl="1" rtl="0"/>
            <a:r>
              <a:rPr lang="pl-PL" dirty="0"/>
              <a:t>Drugi poziom</a:t>
            </a:r>
          </a:p>
          <a:p>
            <a:pPr lvl="2" rtl="0"/>
            <a:r>
              <a:rPr lang="pl-PL" dirty="0"/>
              <a:t>Trzeci poziom</a:t>
            </a:r>
          </a:p>
          <a:p>
            <a:pPr lvl="3" rtl="0"/>
            <a:r>
              <a:rPr lang="pl-PL" dirty="0"/>
              <a:t>Czwarty poziom</a:t>
            </a:r>
          </a:p>
          <a:p>
            <a:pPr lvl="4" rtl="0"/>
            <a:r>
              <a:rPr lang="pl-PL" dirty="0"/>
              <a:t>Piąty poziom</a:t>
            </a:r>
          </a:p>
        </p:txBody>
      </p:sp>
      <p:sp>
        <p:nvSpPr>
          <p:cNvPr id="4" name="Data — symbol zastępczy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16C4-17E1-407D-A73E-F145D94BC54C}" type="datetime1">
              <a:rPr lang="pl-PL" smtClean="0"/>
              <a:pPr/>
              <a:t>19.11.2025</a:t>
            </a:fld>
            <a:endParaRPr lang="pl-PL" dirty="0"/>
          </a:p>
        </p:txBody>
      </p:sp>
      <p:sp>
        <p:nvSpPr>
          <p:cNvPr id="5" name="Stopka — symbol zastępczy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pl-PL" dirty="0"/>
          </a:p>
        </p:txBody>
      </p:sp>
      <p:sp>
        <p:nvSpPr>
          <p:cNvPr id="6" name="Numer slajdu — symbol zastępczy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ctrTitle"/>
          </p:nvPr>
        </p:nvSpPr>
        <p:spPr>
          <a:xfrm>
            <a:off x="549796" y="-1035496"/>
            <a:ext cx="10141766" cy="2895600"/>
          </a:xfrm>
        </p:spPr>
        <p:txBody>
          <a:bodyPr rtlCol="0">
            <a:normAutofit/>
          </a:bodyPr>
          <a:lstStyle/>
          <a:p>
            <a:pPr rtl="0"/>
            <a:r>
              <a:rPr lang="pl-PL" sz="4800" dirty="0"/>
              <a:t>Zwątpienie, rozpacz i dekadentyzm – poezja Przerwy-Tetmajera</a:t>
            </a:r>
          </a:p>
        </p:txBody>
      </p:sp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ytuł 1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r" rtl="0"/>
            <a:r>
              <a:rPr lang="pl-PL" dirty="0"/>
              <a:t>Koniec XIX w.</a:t>
            </a:r>
          </a:p>
        </p:txBody>
      </p:sp>
      <p:sp>
        <p:nvSpPr>
          <p:cNvPr id="14" name="Zawartość — symbol zastępczy 13"/>
          <p:cNvSpPr>
            <a:spLocks noGrp="1"/>
          </p:cNvSpPr>
          <p:nvPr>
            <p:ph idx="1"/>
          </p:nvPr>
        </p:nvSpPr>
        <p:spPr>
          <a:xfrm>
            <a:off x="1918459" y="620688"/>
            <a:ext cx="4067943" cy="5975176"/>
          </a:xfrm>
        </p:spPr>
        <p:txBody>
          <a:bodyPr rtlCol="0"/>
          <a:lstStyle/>
          <a:p>
            <a:pPr rtl="0"/>
            <a:r>
              <a:rPr lang="pl-PL" dirty="0"/>
              <a:t>dekadentyzm</a:t>
            </a:r>
          </a:p>
          <a:p>
            <a:pPr rtl="0"/>
            <a:r>
              <a:rPr lang="pl-PL" dirty="0"/>
              <a:t> przeczucie, że świat i ludzkość zmierzają ku katastrofie</a:t>
            </a:r>
          </a:p>
          <a:p>
            <a:pPr rtl="0"/>
            <a:r>
              <a:rPr lang="pl-PL" dirty="0"/>
              <a:t>negacja dotychczasowych wartości</a:t>
            </a:r>
          </a:p>
          <a:p>
            <a:pPr rtl="0"/>
            <a:r>
              <a:rPr lang="pl-PL" dirty="0"/>
              <a:t>niezgoda na istniejący świat</a:t>
            </a:r>
          </a:p>
          <a:p>
            <a:pPr rtl="0"/>
            <a:r>
              <a:rPr lang="pl-PL" dirty="0"/>
              <a:t>niechęć do działania</a:t>
            </a:r>
          </a:p>
          <a:p>
            <a:pPr rtl="0"/>
            <a:r>
              <a:rPr lang="pl-PL" dirty="0"/>
              <a:t>Melancholia</a:t>
            </a:r>
          </a:p>
          <a:p>
            <a:pPr rtl="0"/>
            <a:r>
              <a:rPr lang="pl-PL" dirty="0"/>
              <a:t> pragnienie nirwany i śmierci</a:t>
            </a:r>
          </a:p>
          <a:p>
            <a:pPr rtl="0"/>
            <a:r>
              <a:rPr lang="pl-PL" dirty="0"/>
              <a:t>pustka i bezradność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D53EFCAE-E5F3-CA43-A5E9-67EF013F1B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6420" y="2634494"/>
            <a:ext cx="6022405" cy="4223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DFAA8EF-C7A4-524F-C9C9-2730147CF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2A5FBC3-FB4B-3569-D53D-DC9629D62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F52234F-2E79-0CCF-F104-60C76F678D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41024"/>
            <a:ext cx="12188825" cy="3975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307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52F610-6C4C-72ED-40C7-A0BC12B98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12" y="-703535"/>
            <a:ext cx="9144001" cy="1371600"/>
          </a:xfrm>
        </p:spPr>
        <p:txBody>
          <a:bodyPr/>
          <a:lstStyle/>
          <a:p>
            <a:r>
              <a:rPr lang="pl-PL" dirty="0"/>
              <a:t>Inspiracja Schopenhauerem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9E5645B-FE18-6264-6200-DEBD9B486C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7555" y="1330059"/>
            <a:ext cx="4528458" cy="4114801"/>
          </a:xfrm>
        </p:spPr>
        <p:txBody>
          <a:bodyPr/>
          <a:lstStyle/>
          <a:p>
            <a:r>
              <a:rPr lang="pl-PL" dirty="0"/>
              <a:t>Świadomość poczucia własnej bezsilności</a:t>
            </a:r>
          </a:p>
          <a:p>
            <a:r>
              <a:rPr lang="pl-PL" dirty="0"/>
              <a:t>Ograniczoność woli</a:t>
            </a:r>
          </a:p>
          <a:p>
            <a:r>
              <a:rPr lang="pl-PL" dirty="0"/>
              <a:t>Przekonanie o tym, że świat jest zły i wypełniony cierpieniem</a:t>
            </a:r>
          </a:p>
          <a:p>
            <a:r>
              <a:rPr lang="pl-PL" dirty="0"/>
              <a:t>Wyzbycie się pragnień o podłożu materialnym</a:t>
            </a:r>
          </a:p>
          <a:p>
            <a:r>
              <a:rPr lang="pl-PL" dirty="0"/>
              <a:t>Zwrot ku wartościom duchowym</a:t>
            </a:r>
          </a:p>
        </p:txBody>
      </p:sp>
      <p:pic>
        <p:nvPicPr>
          <p:cNvPr id="1028" name="Picture 4" descr="Schopenhauer - Najlepsze memy, zdjęcia, gify i obrazki - KWEJK.pl">
            <a:extLst>
              <a:ext uri="{FF2B5EF4-FFF2-40B4-BE49-F238E27FC236}">
                <a16:creationId xmlns:a16="http://schemas.microsoft.com/office/drawing/2014/main" id="{883B62E3-3AEF-61C0-7735-2C4A32FD40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8786" y="116632"/>
            <a:ext cx="3442481" cy="4718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Ból istnienia Schopenhauera">
            <a:extLst>
              <a:ext uri="{FF2B5EF4-FFF2-40B4-BE49-F238E27FC236}">
                <a16:creationId xmlns:a16="http://schemas.microsoft.com/office/drawing/2014/main" id="{E5C225EC-C301-F6F4-2C46-9160390CF8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8721" y="13373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8" descr="Filozof z Gdańska jest bohaterem pesymistycznych memów">
            <a:extLst>
              <a:ext uri="{FF2B5EF4-FFF2-40B4-BE49-F238E27FC236}">
                <a16:creationId xmlns:a16="http://schemas.microsoft.com/office/drawing/2014/main" id="{C937689C-0241-A804-B563-9D6C32ECEDE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2013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C09E46B-63C6-D16D-6121-CE57F0B1E7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0477" y="2610107"/>
            <a:ext cx="3173844" cy="3179583"/>
          </a:xfrm>
          <a:prstGeom prst="rect">
            <a:avLst/>
          </a:prstGeom>
        </p:spPr>
      </p:pic>
      <p:pic>
        <p:nvPicPr>
          <p:cNvPr id="1034" name="Picture 10" descr="Ból istnienia Schopenhauera">
            <a:extLst>
              <a:ext uri="{FF2B5EF4-FFF2-40B4-BE49-F238E27FC236}">
                <a16:creationId xmlns:a16="http://schemas.microsoft.com/office/drawing/2014/main" id="{A4D7349D-46CA-CC41-9477-384E4B2F6E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406" y="4714875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995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A65C6E1-3BA0-E653-C4F8-E490BBDFBC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89E069C-1706-0EDB-076B-8AF21E8C8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911" y="114300"/>
            <a:ext cx="10782300" cy="6629400"/>
          </a:xfrm>
          <a:prstGeom prst="rect">
            <a:avLst/>
          </a:prstGeom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BF9B4D9F-30C6-BA10-B827-8F654496B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1" y="4869160"/>
            <a:ext cx="9144001" cy="137160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</a:rPr>
              <a:t>Dekadentyzm: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rozmyci, smutni, 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przygnębieni,</a:t>
            </a:r>
            <a:br>
              <a:rPr lang="pl-PL" dirty="0">
                <a:solidFill>
                  <a:schemeClr val="bg1"/>
                </a:solidFill>
              </a:rPr>
            </a:br>
            <a:r>
              <a:rPr lang="pl-PL" dirty="0">
                <a:solidFill>
                  <a:schemeClr val="bg1"/>
                </a:solidFill>
              </a:rPr>
              <a:t> samotni, siedzą i piją…</a:t>
            </a:r>
          </a:p>
        </p:txBody>
      </p:sp>
    </p:spTree>
    <p:extLst>
      <p:ext uri="{BB962C8B-B14F-4D97-AF65-F5344CB8AC3E}">
        <p14:creationId xmlns:p14="http://schemas.microsoft.com/office/powerpoint/2010/main" val="221429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846761A-BC99-51F4-79E7-EB664402C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9F6DC03-FCCB-7370-12F1-C2976DE7B6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65208BD-6804-1DEB-A897-9F76EF3855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852" y="0"/>
            <a:ext cx="41179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327B780-A1EB-3FAB-2677-3989DFC9AE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564" y="0"/>
            <a:ext cx="4246562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134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DBF1A1-B038-70DB-2C15-FB7B8CBFD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E8FDD04-188C-CFA2-3DE4-8A66851576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Kryzys egzystencjalny</a:t>
            </a:r>
          </a:p>
          <a:p>
            <a:r>
              <a:rPr lang="pl-PL" dirty="0"/>
              <a:t>Charakter pokoleniowy (nadawca i odbiorca)</a:t>
            </a:r>
          </a:p>
          <a:p>
            <a:r>
              <a:rPr lang="pl-PL" dirty="0"/>
              <a:t>Stan ducha i umysłu podmiotu zbiorowego</a:t>
            </a:r>
          </a:p>
          <a:p>
            <a:r>
              <a:rPr lang="pl-PL" dirty="0"/>
              <a:t>Forma utworu a jego wymowa</a:t>
            </a:r>
          </a:p>
          <a:p>
            <a:endParaRPr lang="pl-PL" dirty="0"/>
          </a:p>
        </p:txBody>
      </p:sp>
      <p:pic>
        <p:nvPicPr>
          <p:cNvPr id="2050" name="Picture 2" descr="Skorpion Zabity Przez Mrówki W Parku Narodowym Krka Chorwacja - zdjęcia  stockowe i więcej obrazów Skorpion - Pajęczak - iStock">
            <a:extLst>
              <a:ext uri="{FF2B5EF4-FFF2-40B4-BE49-F238E27FC236}">
                <a16:creationId xmlns:a16="http://schemas.microsoft.com/office/drawing/2014/main" id="{36039C91-8DE7-301C-1629-0F443970C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4612" y="514350"/>
            <a:ext cx="3895725" cy="58293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818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8FA3DF82-346B-7044-A755-3F16E3D92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5780" y="-171400"/>
            <a:ext cx="9144001" cy="1371600"/>
          </a:xfrm>
        </p:spPr>
        <p:txBody>
          <a:bodyPr/>
          <a:lstStyle/>
          <a:p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CCDD30F-9891-4E8F-E787-2E8028C234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6060" y="1700808"/>
            <a:ext cx="9134391" cy="4114801"/>
          </a:xfrm>
        </p:spPr>
        <p:txBody>
          <a:bodyPr>
            <a:normAutofit lnSpcReduction="10000"/>
          </a:bodyPr>
          <a:lstStyle/>
          <a:p>
            <a:pPr algn="r"/>
            <a:r>
              <a:rPr lang="pl-PL" dirty="0"/>
              <a:t>podmiot zbiorowy -&gt; w imieniu pokolenia</a:t>
            </a:r>
          </a:p>
          <a:p>
            <a:pPr algn="r"/>
            <a:r>
              <a:rPr lang="pl-PL" dirty="0"/>
              <a:t>liryka inwokacyjna – zwraca się do człowieka końca wieku, którym sam jest</a:t>
            </a:r>
          </a:p>
          <a:p>
            <a:pPr algn="r"/>
            <a:r>
              <a:rPr lang="pl-PL" dirty="0"/>
              <a:t>przekleństwa, ironia, pogarda, rozpacz, walka, rezygnacja? </a:t>
            </a:r>
          </a:p>
          <a:p>
            <a:pPr algn="r"/>
            <a:r>
              <a:rPr lang="pl-PL" dirty="0"/>
              <a:t>żadna strategia radzenia sobie się nie sprawdza</a:t>
            </a:r>
          </a:p>
          <a:p>
            <a:pPr algn="r"/>
            <a:r>
              <a:rPr lang="pl-PL" dirty="0"/>
              <a:t>mrówka nie ma szans, nie ma sensu podejmować walki, skorpion w sytuacji zagrożenia popełnia samobójstwo</a:t>
            </a:r>
          </a:p>
          <a:p>
            <a:pPr algn="r"/>
            <a:r>
              <a:rPr lang="pl-PL" dirty="0"/>
              <a:t>bezczynność i rezygnacja, zdrowy rozsądek, są ofiarami intelektu, poddanie się rzeczywistości, tragizm ludzkiej egzystencji</a:t>
            </a:r>
          </a:p>
        </p:txBody>
      </p:sp>
      <p:pic>
        <p:nvPicPr>
          <p:cNvPr id="5122" name="Picture 2" descr="Charakter mózgu Apatia i zmęczenie Wypalenie Depresyjna kreskówka smutny  zmęczony mózg Śliczny wewnętrzny | Wektor Premium">
            <a:extLst>
              <a:ext uri="{FF2B5EF4-FFF2-40B4-BE49-F238E27FC236}">
                <a16:creationId xmlns:a16="http://schemas.microsoft.com/office/drawing/2014/main" id="{D356AFDD-B69C-A0DF-4318-A2784F11A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" y="1242156"/>
            <a:ext cx="2218557" cy="2218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267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B19D5B-1BBF-EE3A-2CB1-7270716DC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75632079-A7BB-59F7-E7F0-5FBDD3D30B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7C3DFC3E-8611-A941-5EAF-330FA172CE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288" y="20345"/>
            <a:ext cx="598328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B5076BB1-E11C-290A-9C78-DFFBADD9C6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0476" y="1628800"/>
            <a:ext cx="4457700" cy="3829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417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1AE319B-D9C2-1A89-4637-62C157DD6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pl-PL" dirty="0"/>
              <a:t>Porozmawiajmy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8B550C00-4FCD-C551-D5B4-436961EDF8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0036" y="2341410"/>
            <a:ext cx="9134391" cy="4114801"/>
          </a:xfrm>
        </p:spPr>
        <p:txBody>
          <a:bodyPr/>
          <a:lstStyle/>
          <a:p>
            <a:pPr algn="r"/>
            <a:r>
              <a:rPr lang="pl-PL" dirty="0"/>
              <a:t>Emocje</a:t>
            </a:r>
          </a:p>
          <a:p>
            <a:pPr algn="r"/>
            <a:r>
              <a:rPr lang="pl-PL" dirty="0"/>
              <a:t>Duchowa destrukcja</a:t>
            </a:r>
          </a:p>
          <a:p>
            <a:pPr algn="r"/>
            <a:r>
              <a:rPr lang="pl-PL" dirty="0"/>
              <a:t>W co wierzy? Optymizm?</a:t>
            </a:r>
          </a:p>
          <a:p>
            <a:pPr algn="r"/>
            <a:r>
              <a:rPr lang="pl-PL" dirty="0"/>
              <a:t>Nirwana</a:t>
            </a:r>
          </a:p>
          <a:p>
            <a:pPr algn="r"/>
            <a:r>
              <a:rPr lang="pl-PL" dirty="0"/>
              <a:t>Nihilizm</a:t>
            </a:r>
          </a:p>
          <a:p>
            <a:pPr algn="r"/>
            <a:r>
              <a:rPr lang="pl-PL" dirty="0"/>
              <a:t>Dekadentyzm</a:t>
            </a:r>
          </a:p>
          <a:p>
            <a:pPr algn="r"/>
            <a:r>
              <a:rPr lang="pl-PL" dirty="0"/>
              <a:t>Sonet </a:t>
            </a:r>
          </a:p>
          <a:p>
            <a:pPr algn="r"/>
            <a:endParaRPr lang="pl-PL" dirty="0"/>
          </a:p>
        </p:txBody>
      </p:sp>
      <p:pic>
        <p:nvPicPr>
          <p:cNvPr id="3078" name="Picture 6" descr="Apatia'', Malarstwo autorstwa Valerio Scarapazzi | ArtMajeur">
            <a:extLst>
              <a:ext uri="{FF2B5EF4-FFF2-40B4-BE49-F238E27FC236}">
                <a16:creationId xmlns:a16="http://schemas.microsoft.com/office/drawing/2014/main" id="{4F359399-3FDA-C164-8A87-FDF9D2AC0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004" y="1854073"/>
            <a:ext cx="4919232" cy="35191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53323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FAD8A8-DFD5-F1F4-70AE-46470BD3C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413" y="-533400"/>
            <a:ext cx="9144001" cy="1371600"/>
          </a:xfrm>
        </p:spPr>
        <p:txBody>
          <a:bodyPr/>
          <a:lstStyle/>
          <a:p>
            <a:r>
              <a:rPr lang="pl-PL" dirty="0"/>
              <a:t>Pesymizm i pustka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961B8A-23ED-072C-33D5-0A83A56BF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63320" y="1268760"/>
            <a:ext cx="9134391" cy="4114801"/>
          </a:xfrm>
        </p:spPr>
        <p:txBody>
          <a:bodyPr/>
          <a:lstStyle/>
          <a:p>
            <a:r>
              <a:rPr lang="pl-PL" dirty="0"/>
              <a:t>katastrofizm i rozczarowanie światem</a:t>
            </a:r>
          </a:p>
          <a:p>
            <a:r>
              <a:rPr lang="pl-PL" dirty="0"/>
              <a:t>nie chce odczuwać czegokolwiek</a:t>
            </a:r>
          </a:p>
          <a:p>
            <a:r>
              <a:rPr lang="pl-PL" dirty="0"/>
              <a:t>rzeźbiarz porzucił swoją pracę, zniszczył ją, bo nie da się uchwycić piękna</a:t>
            </a:r>
          </a:p>
          <a:p>
            <a:r>
              <a:rPr lang="pl-PL" dirty="0"/>
              <a:t>twórcza porażka, utrata kontroli</a:t>
            </a:r>
          </a:p>
          <a:p>
            <a:r>
              <a:rPr lang="pl-PL" dirty="0"/>
              <a:t>wysiłek nie gwarantuje sukcesu</a:t>
            </a:r>
          </a:p>
          <a:p>
            <a:r>
              <a:rPr lang="pl-PL" dirty="0"/>
              <a:t>konieczność, siła wyższa?</a:t>
            </a:r>
          </a:p>
          <a:p>
            <a:r>
              <a:rPr lang="pl-PL" dirty="0"/>
              <a:t>nirwana</a:t>
            </a:r>
          </a:p>
        </p:txBody>
      </p:sp>
      <p:pic>
        <p:nvPicPr>
          <p:cNvPr id="4098" name="Picture 2" descr="Załamanie formy - co robić? - LubelskiBiegacz.pl">
            <a:extLst>
              <a:ext uri="{FF2B5EF4-FFF2-40B4-BE49-F238E27FC236}">
                <a16:creationId xmlns:a16="http://schemas.microsoft.com/office/drawing/2014/main" id="{CA94EFCF-B04C-A98E-1FA3-B1B8B19FCC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7105" y="3357433"/>
            <a:ext cx="4876800" cy="3248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51346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C45FE6F-C132-10B1-4854-14F4EC6D9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B47D569C-11D3-3D53-9FCB-7C7B2D07F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A5C399D8-B3AA-3684-4214-F2A26C793F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820" y="-10634"/>
            <a:ext cx="65690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>
            <a:extLst>
              <a:ext uri="{FF2B5EF4-FFF2-40B4-BE49-F238E27FC236}">
                <a16:creationId xmlns:a16="http://schemas.microsoft.com/office/drawing/2014/main" id="{2B68DB72-228A-8703-A832-621BD6AA8D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670" y="0"/>
            <a:ext cx="357663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7040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5EF6860-8D66-451C-A747-559B2DAC0A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5067" y="4725144"/>
            <a:ext cx="3563887" cy="1942728"/>
          </a:xfrm>
        </p:spPr>
        <p:txBody>
          <a:bodyPr>
            <a:normAutofit fontScale="77500" lnSpcReduction="20000"/>
          </a:bodyPr>
          <a:lstStyle/>
          <a:p>
            <a:r>
              <a:rPr lang="pl-PL" dirty="0"/>
              <a:t>Hopper – artysta samotności. Realizm, zagubienie, stonowane barwy, miasto;</a:t>
            </a:r>
          </a:p>
          <a:p>
            <a:r>
              <a:rPr lang="pl-PL" dirty="0"/>
              <a:t>Biuro, nuda, stagnacja…</a:t>
            </a:r>
          </a:p>
          <a:p>
            <a:r>
              <a:rPr lang="pl-PL" dirty="0"/>
              <a:t>Piszemy monolog wewnętrzny tego człowieka. Dekadentyzm?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1B787BE3-2198-49F3-AA21-5F74EC0095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4789" y="759184"/>
            <a:ext cx="8387284" cy="6098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ytuł 1">
            <a:extLst>
              <a:ext uri="{FF2B5EF4-FFF2-40B4-BE49-F238E27FC236}">
                <a16:creationId xmlns:a16="http://schemas.microsoft.com/office/drawing/2014/main" id="{81346906-0109-4720-AE88-91B0A09E54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5820" y="-685800"/>
            <a:ext cx="9144001" cy="1371600"/>
          </a:xfrm>
        </p:spPr>
        <p:txBody>
          <a:bodyPr/>
          <a:lstStyle/>
          <a:p>
            <a:r>
              <a:rPr lang="pl-PL" dirty="0"/>
              <a:t>Dekadentyzm – postawa czy poza?</a:t>
            </a:r>
          </a:p>
        </p:txBody>
      </p:sp>
    </p:spTree>
    <p:extLst>
      <p:ext uri="{BB962C8B-B14F-4D97-AF65-F5344CB8AC3E}">
        <p14:creationId xmlns:p14="http://schemas.microsoft.com/office/powerpoint/2010/main" val="200478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Niebieski tunel cyfrowy 16:9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411893_TF02895261_TF02895261.potx" id="{14CCE596-AA37-43C2-B98C-813FCDA8645F}" vid="{D6541014-4DA5-4F9D-A429-DBC462091ED2}"/>
    </a:ext>
  </a:extLst>
</a:theme>
</file>

<file path=ppt/theme/theme2.xml><?xml version="1.0" encoding="utf-8"?>
<a:theme xmlns:a="http://schemas.openxmlformats.org/drawingml/2006/main" name="Motyw pakietu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true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1564227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Take your audience through a digital tunnel where they'll  burst through to the other side and see the information you want to present. Show them lists, charts, tables, SmartArt,  and pictures using a variety of layouts in widescreen (16X9) format. This design works well for subjects on science and technology, computers, communication, and more.   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2012-05-11T02:04:00+00:00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2029-01-01T08:00:00+00:00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TP102895246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835483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15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0E41224-0370-4595-877C-23316CD80004}">
  <ds:schemaRefs>
    <ds:schemaRef ds:uri="http://schemas.microsoft.com/office/2006/metadata/properties"/>
    <ds:schemaRef ds:uri="http://schemas.microsoft.com/office/infopath/2007/PartnerControls"/>
    <ds:schemaRef ds:uri="4873beb7-5857-4685-be1f-d57550cc96cc"/>
  </ds:schemaRefs>
</ds:datastoreItem>
</file>

<file path=customXml/itemProps2.xml><?xml version="1.0" encoding="utf-8"?>
<ds:datastoreItem xmlns:ds="http://schemas.openxmlformats.org/officeDocument/2006/customXml" ds:itemID="{22CCB507-0646-4A50-A4F7-7F385079D5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Prezentacja biznesowa z niebieskim tunelem cyfrowym (panoramiczna)</Template>
  <TotalTime>177</TotalTime>
  <Words>272</Words>
  <Application>Microsoft Office PowerPoint</Application>
  <PresentationFormat>Niestandardowy</PresentationFormat>
  <Paragraphs>49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2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6" baseType="lpstr">
      <vt:lpstr>Arial</vt:lpstr>
      <vt:lpstr>Corbel</vt:lpstr>
      <vt:lpstr>Niebieski tunel cyfrowy 16:9</vt:lpstr>
      <vt:lpstr>Zwątpienie, rozpacz i dekadentyzm – poezja Przerwy-Tetmajera</vt:lpstr>
      <vt:lpstr>Koniec XIX w.</vt:lpstr>
      <vt:lpstr>Prezentacja programu PowerPoint</vt:lpstr>
      <vt:lpstr>Inspiracja Schopenhauerem</vt:lpstr>
      <vt:lpstr>Dekadentyzm: rozmyci, smutni,  przygnębieni,  samotni, siedzą i piją…</vt:lpstr>
      <vt:lpstr>Prezentacja programu PowerPoint</vt:lpstr>
      <vt:lpstr>Porozmawiajmy</vt:lpstr>
      <vt:lpstr>Porozmawiajmy</vt:lpstr>
      <vt:lpstr>Prezentacja programu PowerPoint</vt:lpstr>
      <vt:lpstr>Porozmawiajmy</vt:lpstr>
      <vt:lpstr>Pesymizm i pustka</vt:lpstr>
      <vt:lpstr>Prezentacja programu PowerPoint</vt:lpstr>
      <vt:lpstr>Dekadentyzm – postawa czy poza?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Izabela Drężek</dc:creator>
  <cp:lastModifiedBy>Izabela Drężek</cp:lastModifiedBy>
  <cp:revision>4</cp:revision>
  <dcterms:created xsi:type="dcterms:W3CDTF">2025-11-06T07:38:29Z</dcterms:created>
  <dcterms:modified xsi:type="dcterms:W3CDTF">2025-11-19T11:29:09Z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