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300" r:id="rId3"/>
    <p:sldId id="301" r:id="rId4"/>
    <p:sldId id="302" r:id="rId5"/>
    <p:sldId id="31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303" r:id="rId15"/>
    <p:sldId id="290" r:id="rId16"/>
    <p:sldId id="304" r:id="rId17"/>
    <p:sldId id="291" r:id="rId18"/>
    <p:sldId id="292" r:id="rId19"/>
    <p:sldId id="305" r:id="rId20"/>
    <p:sldId id="310" r:id="rId21"/>
    <p:sldId id="293" r:id="rId22"/>
    <p:sldId id="294" r:id="rId23"/>
    <p:sldId id="295" r:id="rId24"/>
    <p:sldId id="296" r:id="rId25"/>
    <p:sldId id="306" r:id="rId26"/>
    <p:sldId id="307" r:id="rId27"/>
    <p:sldId id="308" r:id="rId28"/>
    <p:sldId id="297" r:id="rId29"/>
    <p:sldId id="298" r:id="rId30"/>
    <p:sldId id="309" r:id="rId31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5" autoAdjust="0"/>
    <p:restoredTop sz="93810" autoAdjust="0"/>
  </p:normalViewPr>
  <p:slideViewPr>
    <p:cSldViewPr snapToGrid="0" showGuides="1">
      <p:cViewPr varScale="1">
        <p:scale>
          <a:sx n="112" d="100"/>
          <a:sy n="112" d="100"/>
        </p:scale>
        <p:origin x="57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E665C13-0FAA-48BB-A621-B55A44A3CB09}" type="datetime1">
              <a:rPr lang="pl-PL" smtClean="0"/>
              <a:t>09.04.2026</a:t>
            </a:fld>
            <a:endParaRPr lang="pl-PL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D2DFAA7-D3C3-4D01-9299-453E25D16D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C5D17-B1AB-49EF-B388-AF5D0ABD2A91}" type="datetime1">
              <a:rPr lang="pl-PL" smtClean="0"/>
              <a:pPr/>
              <a:t>09.04.2026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C51814-3B91-4036-94D2-3977634EE214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C51814-3B91-4036-94D2-3977634EE214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1042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C51814-3B91-4036-94D2-3977634EE21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5970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5" y="4551363"/>
            <a:ext cx="11520488" cy="1176337"/>
          </a:xfrm>
        </p:spPr>
        <p:txBody>
          <a:bodyPr rtlCol="0"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5625" y="1512889"/>
            <a:ext cx="4986338" cy="3262311"/>
          </a:xfrm>
        </p:spPr>
        <p:txBody>
          <a:bodyPr rtlCol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10508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36610" y="1779589"/>
            <a:ext cx="5318781" cy="2182811"/>
          </a:xfrm>
        </p:spPr>
        <p:txBody>
          <a:bodyPr rtlCol="0"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1476" y="1779589"/>
            <a:ext cx="4416424" cy="2182811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510507" y="3886201"/>
            <a:ext cx="9242424" cy="1104900"/>
          </a:xfrm>
        </p:spPr>
        <p:txBody>
          <a:bodyPr rtlCol="0"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8497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ln>
                <a:noFill/>
              </a:ln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260351"/>
            <a:ext cx="9702800" cy="973137"/>
          </a:xfrm>
        </p:spPr>
        <p:txBody>
          <a:bodyPr rtlCol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638299"/>
            <a:ext cx="5346700" cy="438150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7" name="Obraz — symbol zastępczy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260351"/>
            <a:ext cx="5495926" cy="2138362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603500"/>
            <a:ext cx="5495926" cy="3573463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5" name="Obraz — symbol zastępczy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pl-PL" noProof="0"/>
              <a:t>Dodaj obraz w tym miejscu</a:t>
            </a:r>
          </a:p>
        </p:txBody>
      </p:sp>
      <p:sp>
        <p:nvSpPr>
          <p:cNvPr id="7" name="Obraz — symbol zastępczy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pl-PL" noProof="0"/>
              <a:t>Dodaj obraz w tym miejscu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1016000"/>
            <a:ext cx="3997324" cy="2501899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3619500"/>
            <a:ext cx="3997325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Obraz — symbol zastępczy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4" name="Obraz — symbol zastępczy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476250"/>
            <a:ext cx="5165724" cy="2557463"/>
          </a:xfrm>
        </p:spPr>
        <p:txBody>
          <a:bodyPr rtlCol="0" anchor="ctr">
            <a:noAutofit/>
          </a:bodyPr>
          <a:lstStyle>
            <a:lvl1pPr>
              <a:defRPr sz="5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76250"/>
            <a:ext cx="5795963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Obraz — symbol zastępczy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9197" y="1296176"/>
            <a:ext cx="5272764" cy="1551573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3073967"/>
            <a:ext cx="5272764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Obraz — symbol zastępczy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2162630" y="873210"/>
            <a:ext cx="4093029" cy="138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15135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1783831"/>
            <a:ext cx="3111954" cy="3290338"/>
          </a:xfrm>
        </p:spPr>
        <p:txBody>
          <a:bodyPr rtlCol="0" anchor="ctr">
            <a:noAutofit/>
          </a:bodyPr>
          <a:lstStyle>
            <a:lvl1pPr>
              <a:defRPr sz="4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370" y="1783832"/>
            <a:ext cx="4402592" cy="3290338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Obraz — symbol zastępczy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331584"/>
            <a:ext cx="1051560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968071"/>
            <a:ext cx="10515600" cy="805542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28814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11" name="Obraz — symbol zastępczy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 dirty="0"/>
          </a:p>
        </p:txBody>
      </p:sp>
      <p:sp>
        <p:nvSpPr>
          <p:cNvPr id="12" name="Dowolny kształt: Kształt 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3" name="Obraz — symbol zastępczy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1596928"/>
            <a:ext cx="4810125" cy="3267268"/>
          </a:xfrm>
        </p:spPr>
        <p:txBody>
          <a:bodyPr rtlCol="0"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917949"/>
            <a:ext cx="6915150" cy="2268337"/>
          </a:xfrm>
        </p:spPr>
        <p:txBody>
          <a:bodyPr rtlCol="0"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3" name="Obraz — symbol zastępczy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6300" y="4406207"/>
            <a:ext cx="10439400" cy="1175444"/>
          </a:xfrm>
        </p:spPr>
        <p:txBody>
          <a:bodyPr rtlCol="0"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5795961" y="3914082"/>
            <a:ext cx="600075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454458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8224838" y="1526382"/>
            <a:ext cx="3595688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026" y="1724025"/>
            <a:ext cx="314325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282" y="1712119"/>
            <a:ext cx="314280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7163" y="1233488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18766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1357414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1" name="Obraz — symbol zastępczy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48474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3808206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08236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1334424"/>
            <a:ext cx="4448175" cy="1520824"/>
          </a:xfrm>
        </p:spPr>
        <p:txBody>
          <a:bodyPr rtlCol="0" anchor="b">
            <a:noAutofit/>
          </a:bodyPr>
          <a:lstStyle>
            <a:lvl1pPr>
              <a:defRPr sz="36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9563" y="3118775"/>
            <a:ext cx="2927311" cy="3081999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3118776"/>
            <a:ext cx="2926800" cy="3081922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25" name="Obraz — symbol zastępczy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stokąt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3" name="Obraz — symbol zastępczy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7504" y="1233488"/>
            <a:ext cx="9016993" cy="761076"/>
          </a:xfrm>
        </p:spPr>
        <p:txBody>
          <a:bodyPr rtlCol="0" anchor="ctr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091" y="2424864"/>
            <a:ext cx="4132800" cy="28332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2820" y="2424864"/>
            <a:ext cx="4131850" cy="2832101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7" name="Obraz — symbol zastępczy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5" name="Obraz — symbol zastępczy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7" name="Obraz — symbol zastępczy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</p:grpSp>
      <p:sp>
        <p:nvSpPr>
          <p:cNvPr id="10" name="Prostokąt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9398000" y="0"/>
            <a:ext cx="279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035085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4445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04445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11" name="Obraz — symbol zastępczy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bg1"/>
              </a:solidFill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786099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786099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636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636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bg1"/>
              </a:solidFill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830620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30620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Obraz — symbol zastępczy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8" y="2910543"/>
            <a:ext cx="5058000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8" y="3523420"/>
            <a:ext cx="5058000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142" y="2910543"/>
            <a:ext cx="5058397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142" y="3523420"/>
            <a:ext cx="5058397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12192000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7" y="3634443"/>
            <a:ext cx="5630165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7" y="4247320"/>
            <a:ext cx="5630165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6" y="3634443"/>
            <a:ext cx="5582064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6" y="4247320"/>
            <a:ext cx="5582064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11" name="Obraz — symbol zastępczy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1593851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6" name="Obraz — symbol zastępczy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1738" y="1593850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81542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610169" y="3956706"/>
            <a:ext cx="5109021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0169" y="4569583"/>
            <a:ext cx="5109021" cy="141211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836" y="1462743"/>
            <a:ext cx="5108400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836" y="2075621"/>
            <a:ext cx="5108400" cy="13914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17" name="Obraz — symbol zastępczy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8" name="Obraz — symbol zastępczy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Tekst — symbol zastępczy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0" name="Tekst — symbol zastępczy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Tekst — symbol zastępczy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451739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0" name="Tekst — symbol zastępczy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9" y="164210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10337800" y="5122548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571500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2429505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681869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9" name="Tekst — symbol zastępczy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0" name="Tekst — symbol zastępczy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</p:grpSp>
      <p:grpSp>
        <p:nvGrpSpPr>
          <p:cNvPr id="17" name="Grupa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9" name="Tekst — symbol zastępczy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0" name="Tekst — symbol zastępczy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Obraz — symbol zastępczy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Obraz — symbol zastępczy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9" name="Tekst — symbol zastępczy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0" name="Tekst — symbol zastępczy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371475" y="1233488"/>
            <a:ext cx="2776354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3286186" y="1233488"/>
            <a:ext cx="2776354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6200897" y="1233488"/>
            <a:ext cx="2776354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9115608" y="1246188"/>
            <a:ext cx="2776354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591252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3505963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6420674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9335385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braz — symbol zastępczy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6300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5" name="Obraz — symbol zastępczy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9813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6" name="Obraz — symbol zastępczy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4524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8" name="Obraz — symbol zastępczy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59235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0" name="Tekst — symbol zastępczy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550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1" name="Tekst — symbol zastępczy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5963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2" name="Tekst — symbol zastępczy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674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3" name="Tekst — symbol zastępczy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35385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2108078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6168473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Trójkąt równoramienny 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9" name="Trójkąt równoramienny 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4" name="Trójkąt równoramienny 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5" name="Obraz — symbol zastępczy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3588" y="561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6" name="Obraz — symbol zastępczy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1034" y="2847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7" name="Obraz — symbol zastępczy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33588" y="5133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8" name="Obraz — symbol zastępczy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7" name="Tekst — symbol zastępczy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8" name="Tekst — symbol zastępczy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19" name="Tekst — symbol zastępczy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8" name="Obraz — symbol zastępczy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20" name="Obraz — symbol zastępczy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66711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5" name="Obraz — symbol zastępczy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08135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6" name="Obraz — symbol zastępczy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4955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7" name="Obraz — symbol zastępczy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3508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8" name="Tekst — symbol zastępczy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0" name="Tekst — symbol zastępczy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1" name="Tekst — symbol zastępczy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2" name="Tekst — symbol zastępczy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8" name="Obraz — symbol zastępczy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6" y="1233488"/>
            <a:ext cx="4140890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pl-PL" noProof="0"/>
              <a:t>Kliknij ikonę, aby dodać obraz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4615257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4842107" y="2462886"/>
            <a:ext cx="1918252" cy="2689468"/>
            <a:chOff x="4790661" y="2266122"/>
            <a:chExt cx="1918252" cy="2852530"/>
          </a:xfrm>
        </p:grpSpPr>
        <p:cxnSp>
          <p:nvCxnSpPr>
            <p:cNvPr id="4" name="Łącznik prosty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upa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7090100" y="2462886"/>
            <a:ext cx="4801862" cy="2689468"/>
            <a:chOff x="4790661" y="2266122"/>
            <a:chExt cx="1918252" cy="2852530"/>
          </a:xfrm>
        </p:grpSpPr>
        <p:cxnSp>
          <p:nvCxnSpPr>
            <p:cNvPr id="33" name="Łącznik prosty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kst — symbol zastępczy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507" y="1463643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0" name="Tekst — symbol zastępczy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6507" y="27417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1" name="Tekst — symbol zastępczy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6507" y="4069997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2" name="Tekst — symbol zastępczy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6507" y="53943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3" name="Obraz — symbol zastępczy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27571" y="1437538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4" name="Obraz — symbol zastępczy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227571" y="27156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5" name="Obraz — symbol zastępczy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227571" y="4043892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6" name="Obraz — symbol zastępczy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227571" y="53682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3" name="Obraz — symbol zastępczy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473" y="1713955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9" name="Tekst — symbol zastępczy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5" name="Tekst — symbol zastępczy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9" name="Tekst — symbol zastępczy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50" name="Tekst — symbol zastępczy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51" name="Obraz — symbol zastępczy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5473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2" name="Obraz — symbol zastępczy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15151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3" name="Obraz — symbol zastępczy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151" y="1713954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braz — symbol zastępczy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8" name="Obraz — symbol zastępczy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9" name="Obraz — symbol zastępczy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0" name="Obraz — symbol zastępczy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1" name="Tekst — symbol zastępczy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3" name="Tekst — symbol zastępczy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7" name="Tekst — symbol zastępczy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8" name="Tekst — symbol zastępczy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0" name="Tekst — symbol zastępczy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1" name="Tekst — symbol zastępczy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2" name="Tekst — symbol zastępczy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4" name="Tekst — symbol zastępczy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188473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braz — symbol zastępczy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8" name="Obraz — symbol zastępczy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9" name="Obraz — symbol zastępczy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0" name="Obraz — symbol zastępczy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1" name="Tekst — symbol zastępczy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3" name="Tekst — symbol zastępczy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7" name="Tekst — symbol zastępczy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38" name="Tekst — symbol zastępczy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0" name="Tekst — symbol zastępczy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1" name="Tekst — symbol zastępczy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2" name="Tekst — symbol zastępczy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  <p:sp>
        <p:nvSpPr>
          <p:cNvPr id="44" name="Tekst — symbol zastępczy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Tutaj dodaj swój tekst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Wykres — symbol zastępczy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900613" y="1233488"/>
            <a:ext cx="699135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Tekst — symbol zastępczy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100" y="1450975"/>
            <a:ext cx="4065588" cy="45529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0596796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Wykres — symbol zastępczy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115204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Wykres — symbol zastępczy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7450621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5" name="Obraz — symbol zastępczy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1233488"/>
            <a:ext cx="39512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Wykres — symbol zastępczy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81415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7" name="Wykres — symbol zastępczy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79473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7" name="Numer slajdu — symbol zastępczy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Wykres — symbol zastępczy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10622" y="1362696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9" name="Wykres — symbol zastępczy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0682" y="3781218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10" name="Wykres — symbol zastępczy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08643" y="1367561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11" name="Wykres — symbol zastępczy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198703" y="3786083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rtlCol="0"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Dziękujemy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90318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8034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233488"/>
            <a:ext cx="11520487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03DC2DEF-D2FE-4B45-ABA4-9F153FD1C98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4345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51" r:id="rId13"/>
    <p:sldLayoutId id="2147483670" r:id="rId14"/>
    <p:sldLayoutId id="2147483671" r:id="rId15"/>
    <p:sldLayoutId id="2147483672" r:id="rId16"/>
    <p:sldLayoutId id="2147483673" r:id="rId17"/>
    <p:sldLayoutId id="2147483652" r:id="rId18"/>
    <p:sldLayoutId id="2147483674" r:id="rId19"/>
    <p:sldLayoutId id="2147483675" r:id="rId20"/>
    <p:sldLayoutId id="2147483676" r:id="rId21"/>
    <p:sldLayoutId id="2147483677" r:id="rId22"/>
    <p:sldLayoutId id="2147483655" r:id="rId23"/>
    <p:sldLayoutId id="2147483678" r:id="rId24"/>
    <p:sldLayoutId id="2147483679" r:id="rId25"/>
    <p:sldLayoutId id="2147483680" r:id="rId26"/>
    <p:sldLayoutId id="2147483681" r:id="rId27"/>
    <p:sldLayoutId id="2147483653" r:id="rId28"/>
    <p:sldLayoutId id="2147483682" r:id="rId29"/>
    <p:sldLayoutId id="2147483683" r:id="rId30"/>
    <p:sldLayoutId id="2147483684" r:id="rId31"/>
    <p:sldLayoutId id="2147483685" r:id="rId32"/>
    <p:sldLayoutId id="2147483654" r:id="rId33"/>
    <p:sldLayoutId id="2147483686" r:id="rId34"/>
    <p:sldLayoutId id="2147483687" r:id="rId35"/>
    <p:sldLayoutId id="2147483689" r:id="rId36"/>
    <p:sldLayoutId id="2147483688" r:id="rId37"/>
    <p:sldLayoutId id="2147483690" r:id="rId38"/>
    <p:sldLayoutId id="2147483691" r:id="rId39"/>
    <p:sldLayoutId id="2147483692" r:id="rId40"/>
    <p:sldLayoutId id="2147483693" r:id="rId41"/>
    <p:sldLayoutId id="2147483694" r:id="rId42"/>
    <p:sldLayoutId id="2147483695" r:id="rId43"/>
    <p:sldLayoutId id="2147483696" r:id="rId44"/>
    <p:sldLayoutId id="2147483697" r:id="rId45"/>
    <p:sldLayoutId id="2147483698" r:id="rId46"/>
    <p:sldLayoutId id="2147483699" r:id="rId47"/>
    <p:sldLayoutId id="2147483700" r:id="rId48"/>
    <p:sldLayoutId id="2147483701" r:id="rId49"/>
    <p:sldLayoutId id="2147483702" r:id="rId50"/>
    <p:sldLayoutId id="2147483656" r:id="rId51"/>
    <p:sldLayoutId id="2147483657" r:id="rId5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— symbol zastępczy 5">
            <a:extLst>
              <a:ext uri="{FF2B5EF4-FFF2-40B4-BE49-F238E27FC236}">
                <a16:creationId xmlns:a16="http://schemas.microsoft.com/office/drawing/2014/main" id="{251CEBEB-5088-4E63-81A4-0DCEB5B45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3D71C9CD-CAE8-4AC8-936D-333769D47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0270" y="449199"/>
            <a:ext cx="4638675" cy="2564589"/>
          </a:xfrm>
        </p:spPr>
        <p:txBody>
          <a:bodyPr rtlCol="0">
            <a:normAutofit fontScale="90000"/>
          </a:bodyPr>
          <a:lstStyle/>
          <a:p>
            <a:pPr rtl="0"/>
            <a:r>
              <a:rPr lang="pl-PL" dirty="0"/>
              <a:t>Stefan Żeromski, „Przedwiośnie”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6D24F99-E026-485A-96CD-AEC981372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0270" y="3429001"/>
            <a:ext cx="4986338" cy="3221360"/>
          </a:xfrm>
        </p:spPr>
        <p:txBody>
          <a:bodyPr rtlCol="0">
            <a:normAutofit/>
          </a:bodyPr>
          <a:lstStyle/>
          <a:p>
            <a:pPr rtl="0"/>
            <a:r>
              <a:rPr lang="pl-PL" dirty="0"/>
              <a:t>W cieniu rewolucji.</a:t>
            </a:r>
          </a:p>
          <a:p>
            <a:pPr rtl="0"/>
            <a:r>
              <a:rPr lang="pl-PL" dirty="0"/>
              <a:t>Między mitem a rzeczywistością.</a:t>
            </a:r>
          </a:p>
          <a:p>
            <a:pPr rtl="0"/>
            <a:r>
              <a:rPr lang="pl-PL" dirty="0"/>
              <a:t>„Radość odzyskanego śmietnika” – obraz polskiego społeczeństwa.</a:t>
            </a:r>
          </a:p>
          <a:p>
            <a:pPr rtl="0"/>
            <a:r>
              <a:rPr lang="pl-PL" dirty="0"/>
              <a:t>„Ja nie jestem z parafii. Ani z tej, ani z żadnej” – Cezary Baryka.</a:t>
            </a:r>
          </a:p>
          <a:p>
            <a:pPr rtl="0"/>
            <a:r>
              <a:rPr lang="pl-PL" dirty="0"/>
              <a:t>Za Polską i przeciw Polsce.</a:t>
            </a:r>
          </a:p>
          <a:p>
            <a:pPr rt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549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EAD0BF2-8485-8826-0A60-D5BF45A19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2490" y="197274"/>
            <a:ext cx="9144000" cy="1342277"/>
          </a:xfrm>
        </p:spPr>
        <p:txBody>
          <a:bodyPr>
            <a:normAutofit fontScale="90000"/>
          </a:bodyPr>
          <a:lstStyle/>
          <a:p>
            <a:r>
              <a:rPr lang="pl-PL" sz="4800" dirty="0"/>
              <a:t>Czas i okoliczności powstania utworu; budowa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E06CD40A-A636-EEF5-2CE7-E44E4C147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7846" y="1623527"/>
            <a:ext cx="9218644" cy="5037199"/>
          </a:xfrm>
        </p:spPr>
        <p:txBody>
          <a:bodyPr>
            <a:normAutofit lnSpcReduction="10000"/>
          </a:bodyPr>
          <a:lstStyle/>
          <a:p>
            <a:r>
              <a:rPr lang="pl-PL" dirty="0"/>
              <a:t>-około 1920 r. Żeromski poznał relacje osób, które przeżyły rewolucję w Baku oraz artykuły prasowe na temat jej wpływu na losy Polaków</a:t>
            </a:r>
          </a:p>
          <a:p>
            <a:r>
              <a:rPr lang="pl-PL" dirty="0"/>
              <a:t>-rozczarowanie sytuacją w wolnej Polsce</a:t>
            </a:r>
          </a:p>
          <a:p>
            <a:r>
              <a:rPr lang="pl-PL" dirty="0"/>
              <a:t>-problemy polityczne i gospodarcze, zmiany rządów, bezrobocie, inflacja, strajki, konflikty międzypartyjne</a:t>
            </a:r>
          </a:p>
          <a:p>
            <a:r>
              <a:rPr lang="pl-PL" dirty="0"/>
              <a:t>-poczucie zagrożenie niepodległości</a:t>
            </a:r>
          </a:p>
          <a:p>
            <a:r>
              <a:rPr lang="pl-PL" dirty="0"/>
              <a:t>-dysproporcje w poziomie życia warstw społecznych</a:t>
            </a:r>
          </a:p>
          <a:p>
            <a:r>
              <a:rPr lang="pl-PL" dirty="0"/>
              <a:t>-1923 r. strajk robotników w Krakowie, ofiary śmiertelne</a:t>
            </a:r>
          </a:p>
          <a:p>
            <a:r>
              <a:rPr lang="pl-PL" dirty="0"/>
              <a:t>-wyd. w Warszawie w 1924 r, z datą 1925.</a:t>
            </a:r>
          </a:p>
          <a:p>
            <a:r>
              <a:rPr lang="pl-PL" dirty="0"/>
              <a:t>-trzy części: </a:t>
            </a:r>
            <a:r>
              <a:rPr lang="pl-PL" i="1" dirty="0"/>
              <a:t>Szklane domy </a:t>
            </a:r>
            <a:r>
              <a:rPr lang="pl-PL" dirty="0"/>
              <a:t>(narracja reporterska) </a:t>
            </a:r>
            <a:r>
              <a:rPr lang="pl-PL" i="1" dirty="0"/>
              <a:t>, Nawłoć </a:t>
            </a:r>
            <a:r>
              <a:rPr lang="pl-PL" dirty="0"/>
              <a:t>(cechy powieści społeczno-obyczajowej) </a:t>
            </a:r>
            <a:r>
              <a:rPr lang="pl-PL" i="1" dirty="0"/>
              <a:t>, Wiatr od wschodu </a:t>
            </a:r>
            <a:r>
              <a:rPr lang="pl-PL" dirty="0"/>
              <a:t>(dysputy i spory polityczne)</a:t>
            </a:r>
            <a:r>
              <a:rPr lang="pl-PL" i="1" dirty="0"/>
              <a:t>,</a:t>
            </a:r>
            <a:r>
              <a:rPr lang="pl-PL" dirty="0"/>
              <a:t> poprzedzone </a:t>
            </a:r>
            <a:r>
              <a:rPr lang="pl-PL" i="1" dirty="0"/>
              <a:t>Rodowodem</a:t>
            </a:r>
            <a:r>
              <a:rPr lang="pl-PL" dirty="0"/>
              <a:t> (narracja gawędziarska). Zakończenie otwarte podkreśla niepewność przyszłości kraju.</a:t>
            </a:r>
          </a:p>
          <a:p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9CC2A8-6D6C-E73E-61A4-4D7362C8D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78" y="10660"/>
            <a:ext cx="2235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04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B0D6DEA-F268-9C78-1860-4EA3E6F4B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5662" y="0"/>
            <a:ext cx="4986338" cy="976311"/>
          </a:xfrm>
        </p:spPr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dirty="0"/>
              <a:t>problematyka 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AEA40933-7B52-0BA2-223D-825C51EEC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5248" y="954594"/>
            <a:ext cx="4717461" cy="5819430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-utwór rozrachunkowy – gorzka diagnoza ówczesnego społeczeństwa polskiego, które nie wykorzystuje szansy, jaką daje wolność</a:t>
            </a:r>
          </a:p>
          <a:p>
            <a:pPr algn="just"/>
            <a:r>
              <a:rPr lang="pl-PL" dirty="0"/>
              <a:t>-na tle wydarzeń historycznych (I wojna światowa, rewolucja w Boku, wojna polsko-bolszewicka, strajk robotniczy w Polsce)</a:t>
            </a:r>
          </a:p>
          <a:p>
            <a:pPr algn="just"/>
            <a:r>
              <a:rPr lang="pl-PL" dirty="0"/>
              <a:t>-biografia Cezarego, który poszukuje własnej tożsamości</a:t>
            </a:r>
          </a:p>
          <a:p>
            <a:pPr algn="just"/>
            <a:r>
              <a:rPr lang="pl-PL" dirty="0"/>
              <a:t>-dojrzewanie, poznanie różnych środowisk: rosyjskich i polskich komunistów, polskiego ziemiaństwa z Nawłoci, ubogich chłopów z </a:t>
            </a:r>
            <a:r>
              <a:rPr lang="pl-PL" dirty="0" err="1"/>
              <a:t>Chłodka</a:t>
            </a:r>
            <a:r>
              <a:rPr lang="pl-PL" dirty="0"/>
              <a:t>, reprezentanta rządu – Gajowca (panorama społeczna)</a:t>
            </a:r>
          </a:p>
          <a:p>
            <a:endParaRPr lang="pl-PL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213C16C-3A3A-B279-3A62-1DF293DFE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505"/>
            <a:ext cx="7012813" cy="434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56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8843D47-C75E-681C-856B-B546B4DBC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398771" cy="4144333"/>
          </a:xfrm>
        </p:spPr>
        <p:txBody>
          <a:bodyPr>
            <a:normAutofit fontScale="90000"/>
          </a:bodyPr>
          <a:lstStyle/>
          <a:p>
            <a:r>
              <a:rPr lang="pl-PL" dirty="0"/>
              <a:t>Karta pracy</a:t>
            </a:r>
            <a:br>
              <a:rPr lang="pl-PL" dirty="0"/>
            </a:br>
            <a:br>
              <a:rPr lang="pl-PL" dirty="0"/>
            </a:br>
            <a:r>
              <a:rPr lang="pl-PL" sz="3600" dirty="0"/>
              <a:t>Na każde zajęcia proszę mieć przygotowane cytaty (rewolucja, Cezary – młodość, miłość, podróż, Nawłoć, Gajowiec, Lulek)</a:t>
            </a:r>
            <a:endParaRPr lang="pl-PL" dirty="0"/>
          </a:p>
        </p:txBody>
      </p:sp>
      <p:pic>
        <p:nvPicPr>
          <p:cNvPr id="5" name="Obraz — symbol zastępczy 5">
            <a:extLst>
              <a:ext uri="{FF2B5EF4-FFF2-40B4-BE49-F238E27FC236}">
                <a16:creationId xmlns:a16="http://schemas.microsoft.com/office/drawing/2014/main" id="{C9F2E856-2BF0-8275-CDB6-FDA361CA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533" y="1"/>
            <a:ext cx="6034088" cy="6857999"/>
          </a:xfrm>
        </p:spPr>
      </p:pic>
    </p:spTree>
    <p:extLst>
      <p:ext uri="{BB962C8B-B14F-4D97-AF65-F5344CB8AC3E}">
        <p14:creationId xmlns:p14="http://schemas.microsoft.com/office/powerpoint/2010/main" val="610419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zedwiośnie (2 karty) Polonistka YouTuberka">
            <a:extLst>
              <a:ext uri="{FF2B5EF4-FFF2-40B4-BE49-F238E27FC236}">
                <a16:creationId xmlns:a16="http://schemas.microsoft.com/office/drawing/2014/main" id="{4721DC74-990E-7CC5-0C0A-9002FD0C6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85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— symbol zastępczy 16">
            <a:extLst>
              <a:ext uri="{FF2B5EF4-FFF2-40B4-BE49-F238E27FC236}">
                <a16:creationId xmlns:a16="http://schemas.microsoft.com/office/drawing/2014/main" id="{18B7855D-2DE6-49A4-BA98-97404403C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F9FFC57-71C3-4FC0-23A1-A8A06B4A7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242" y="-1"/>
            <a:ext cx="708205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0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C872CCC0-157F-DEBA-1A48-B3CDDE49D4C3}"/>
              </a:ext>
            </a:extLst>
          </p:cNvPr>
          <p:cNvSpPr txBox="1"/>
          <p:nvPr/>
        </p:nvSpPr>
        <p:spPr>
          <a:xfrm>
            <a:off x="608643" y="131493"/>
            <a:ext cx="858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Cezary: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0176953-E1E5-1A7D-DE15-EF43B780B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83" y="515850"/>
            <a:ext cx="7316221" cy="175284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2524D3A-898F-0C9F-7432-28969C090D61}"/>
              </a:ext>
            </a:extLst>
          </p:cNvPr>
          <p:cNvSpPr txBox="1"/>
          <p:nvPr/>
        </p:nvSpPr>
        <p:spPr>
          <a:xfrm>
            <a:off x="346007" y="3041509"/>
            <a:ext cx="8900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Czaruś to wnuk patrioty, powstańca, ale niewiele wie o swoim kraju. Nie czuje się też Rosjaninem. Wyrusza w podróż. Ta podróż to inicjacja, to nabywanie mądrości, doświadczenia.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3528AF9-1B49-563C-BFEA-285DF2A5ADE8}"/>
              </a:ext>
            </a:extLst>
          </p:cNvPr>
          <p:cNvSpPr txBox="1"/>
          <p:nvPr/>
        </p:nvSpPr>
        <p:spPr>
          <a:xfrm>
            <a:off x="265620" y="4732070"/>
            <a:ext cx="6204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i="1" dirty="0"/>
              <a:t>Przedwiośnie</a:t>
            </a:r>
            <a:r>
              <a:rPr lang="pl-PL" dirty="0"/>
              <a:t> można określić mianem powieści inicjacyjnej, która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9C3E394-8ACB-79EF-8B91-69EA5DA1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07" y="5101402"/>
            <a:ext cx="7792537" cy="1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22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D7AFC71D-E83B-82E2-9407-5B54F650A861}"/>
              </a:ext>
            </a:extLst>
          </p:cNvPr>
          <p:cNvSpPr txBox="1"/>
          <p:nvPr/>
        </p:nvSpPr>
        <p:spPr>
          <a:xfrm>
            <a:off x="964642" y="713433"/>
            <a:ext cx="569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Ważne momenty na drodze do rozwoju i poznania Czarusia: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A4D4CE4-68E3-ACE2-84A7-04222796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51" y="1315910"/>
            <a:ext cx="3534460" cy="102535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B4D014B-E643-D588-00AA-6677911DBB46}"/>
              </a:ext>
            </a:extLst>
          </p:cNvPr>
          <p:cNvSpPr txBox="1"/>
          <p:nvPr/>
        </p:nvSpPr>
        <p:spPr>
          <a:xfrm>
            <a:off x="9563877" y="156072"/>
            <a:ext cx="31468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i="1" dirty="0"/>
              <a:t>Zwycięstwo bolszewików, Dźwiękowy przewodnik po historii najnowszej ZSRR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B4FF57-60AA-C031-581A-87A8C337623D}"/>
              </a:ext>
            </a:extLst>
          </p:cNvPr>
          <p:cNvSpPr txBox="1"/>
          <p:nvPr/>
        </p:nvSpPr>
        <p:spPr>
          <a:xfrm>
            <a:off x="9359614" y="1131244"/>
            <a:ext cx="2832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i="1" dirty="0"/>
              <a:t>Przedwiośnie, wieczny ogień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E9AA8B7-633F-27BF-28ED-F8521A6B4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11" y="1082765"/>
            <a:ext cx="4476052" cy="185018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372322E-3903-E0BA-0E9C-029D6DE5B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79" y="3040022"/>
            <a:ext cx="8097380" cy="133368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9C44EBAB-9B41-55BD-62B5-13F6B7C04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4108" y="5686261"/>
            <a:ext cx="2772162" cy="1171739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8279153F-D2C3-7461-616F-B919B5614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3102" y="4684335"/>
            <a:ext cx="6943168" cy="100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85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8927EC48-448A-B52C-8446-8E50F6096C92}"/>
              </a:ext>
            </a:extLst>
          </p:cNvPr>
          <p:cNvSpPr txBox="1"/>
          <p:nvPr/>
        </p:nvSpPr>
        <p:spPr>
          <a:xfrm>
            <a:off x="258925" y="348352"/>
            <a:ext cx="63205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 jaki sposób Cezary Baryka reaguje na informacje o wybuchu rewolucji w Baku? Entuzjastycznie! Dlaczego? </a:t>
            </a:r>
          </a:p>
          <a:p>
            <a:r>
              <a:rPr lang="pl-PL" dirty="0"/>
              <a:t>Cezary pozbawiony opieki ojca cierpi na brak autorytetu, potrzebuje spraw, w które mógłby się zaangażować – rewolucjoniści i głoszone przez nich hasła dają mu tę szansę.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3FA0568-83D1-EA50-B5A7-66247013F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33" y="4800313"/>
            <a:ext cx="8021169" cy="205768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DA61B9C-5C54-7042-525B-3FA689A9F56F}"/>
              </a:ext>
            </a:extLst>
          </p:cNvPr>
          <p:cNvSpPr txBox="1"/>
          <p:nvPr/>
        </p:nvSpPr>
        <p:spPr>
          <a:xfrm>
            <a:off x="379822" y="4207570"/>
            <a:ext cx="4021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Opisz: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6BAF3F7-F43B-EFB1-4BB4-4A9F232D8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724" y="-47445"/>
            <a:ext cx="5360276" cy="531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4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24A99703-DB2C-86B8-2FF8-826B7AF38FF7}"/>
              </a:ext>
            </a:extLst>
          </p:cNvPr>
          <p:cNvSpPr txBox="1"/>
          <p:nvPr/>
        </p:nvSpPr>
        <p:spPr>
          <a:xfrm>
            <a:off x="156287" y="86524"/>
            <a:ext cx="923963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Cezary Baryka</a:t>
            </a:r>
          </a:p>
          <a:p>
            <a:r>
              <a:rPr lang="pl-PL" dirty="0"/>
              <a:t>-początkowo jest bardzo entuzjastycznie nastawiony do tego, co się dzieje, chodzi na zebrania rewolucyjne, bezkrytycznie wierzy w rewolucyjne ideały (chce oddać komitetowi kosztowności ukrywane przez ojca w piwnicy);</a:t>
            </a:r>
          </a:p>
          <a:p>
            <a:r>
              <a:rPr lang="pl-PL" dirty="0"/>
              <a:t> – jest zachwycony zapowiedziami zburzenia starego porządku oraz stworzenia nowego, który ma się opierać na sprawiedliwości i równości wszystkich ludzi;</a:t>
            </a:r>
          </a:p>
          <a:p>
            <a:r>
              <a:rPr lang="pl-PL" dirty="0"/>
              <a:t> – zawstydza go fakt, że pochodzi z zamożnego domu, z klasy uprzywilejowanej; </a:t>
            </a:r>
          </a:p>
          <a:p>
            <a:r>
              <a:rPr lang="pl-PL" dirty="0"/>
              <a:t>– zaciekle dyskutuje z matką, która jest przerażona tym, co dzieje się w Baku; nie potrafi zrozumieć jej niechęci do rewolucji.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BF1350D-7F13-A9A8-9ACC-F233285A0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6" y="3209636"/>
            <a:ext cx="7582958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92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5D69656-7B3E-2298-FFBC-8100C829B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35" y="573774"/>
            <a:ext cx="9062684" cy="481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04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86BF279-9048-A9AC-B810-CC2E1DCC1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64649"/>
            <a:ext cx="9330531" cy="374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13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9BD3AE-E0D9-C94B-74A5-286B9244D0A8}"/>
              </a:ext>
            </a:extLst>
          </p:cNvPr>
          <p:cNvSpPr txBox="1"/>
          <p:nvPr/>
        </p:nvSpPr>
        <p:spPr>
          <a:xfrm>
            <a:off x="574550" y="387042"/>
            <a:ext cx="79256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Punkty styczne w sposobie przedstawiania rewolucji w przywołanych na początku lekcji tekstach kultury oraz w </a:t>
            </a:r>
            <a:r>
              <a:rPr lang="pl-PL" i="1" dirty="0"/>
              <a:t>Przedwiośniu: </a:t>
            </a:r>
          </a:p>
          <a:p>
            <a:r>
              <a:rPr lang="pl-PL" dirty="0"/>
              <a:t>– przemoc, chaos, zezwierzęcenie; </a:t>
            </a:r>
          </a:p>
          <a:p>
            <a:r>
              <a:rPr lang="pl-PL" dirty="0"/>
              <a:t>-– bałagan, dezinformacja, eskalacja przemocy i okrucieństwa;</a:t>
            </a:r>
          </a:p>
          <a:p>
            <a:r>
              <a:rPr lang="pl-PL" dirty="0"/>
              <a:t> – wniosek, że rewolucja nie doprowadza do zapowiadanych pozytywnych zmian (zawsze „zjada swoje dzieci”, prowadzi tylko do wymiany elit rządzących);</a:t>
            </a:r>
          </a:p>
          <a:p>
            <a:r>
              <a:rPr lang="pl-PL" dirty="0"/>
              <a:t> – negatywne konsekwencje zrywu rewolucyjnego ponoszą zwyczajni ludzie. </a:t>
            </a:r>
          </a:p>
          <a:p>
            <a:endParaRPr lang="pl-PL" dirty="0"/>
          </a:p>
          <a:p>
            <a:r>
              <a:rPr lang="pl-PL" dirty="0"/>
              <a:t>Dlaczego, skoro historia uczy nas, jakie są konsekwencje rewolucji, one wciąż wybuchają?</a:t>
            </a:r>
          </a:p>
          <a:p>
            <a:r>
              <a:rPr lang="pl-PL" dirty="0"/>
              <a:t>Cezary z rewolucyjnego piekła wychodzi poturbowany psychicznie, ogarnięty zespołem stresu pourazowego, niepewny przyszłości.</a:t>
            </a:r>
          </a:p>
        </p:txBody>
      </p:sp>
    </p:spTree>
    <p:extLst>
      <p:ext uri="{BB962C8B-B14F-4D97-AF65-F5344CB8AC3E}">
        <p14:creationId xmlns:p14="http://schemas.microsoft.com/office/powerpoint/2010/main" val="1879857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33219E5-D724-6536-D597-A63482552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94" y="380679"/>
            <a:ext cx="4515068" cy="474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5750167-3F92-9ADD-B865-3AF9F318B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615" y="0"/>
            <a:ext cx="4772691" cy="41915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3334F59-7B85-D173-4C77-ACC0FEA05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92" y="112141"/>
            <a:ext cx="4163006" cy="45726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AB714C0-6E3B-F357-367C-976CF3ED1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8" y="628685"/>
            <a:ext cx="4235388" cy="330018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0F3FD58-59FD-7C6D-FEEE-0CB9502EE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38" y="4027073"/>
            <a:ext cx="4286848" cy="168616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9FBDBE1-8245-2650-CE43-128AE6D864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423" y="5811435"/>
            <a:ext cx="8121539" cy="103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74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469DBDFE-6E9E-80C9-EC77-0A670367A6D4}"/>
              </a:ext>
            </a:extLst>
          </p:cNvPr>
          <p:cNvSpPr txBox="1"/>
          <p:nvPr/>
        </p:nvSpPr>
        <p:spPr>
          <a:xfrm>
            <a:off x="573967" y="171280"/>
            <a:ext cx="8208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A to Polska właśnie… Cezary Baryka i jego doświadczenie ojczyzny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43E40A9-3248-C27A-4E87-347106261C58}"/>
              </a:ext>
            </a:extLst>
          </p:cNvPr>
          <p:cNvSpPr txBox="1"/>
          <p:nvPr/>
        </p:nvSpPr>
        <p:spPr>
          <a:xfrm>
            <a:off x="342578" y="724996"/>
            <a:ext cx="80826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Dlaczego Cezary Baryka przybywa do Polski. Z jakim nastawieniem to robi?</a:t>
            </a:r>
          </a:p>
          <a:p>
            <a:r>
              <a:rPr lang="pl-PL" dirty="0"/>
              <a:t>Zachowanie ludzi przekraczających granicę.</a:t>
            </a:r>
          </a:p>
          <a:p>
            <a:r>
              <a:rPr lang="pl-PL" dirty="0"/>
              <a:t>Opis przestrzeni i motyw przedwiośnia.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627286A-D359-63FF-62D9-F581CF50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83" y="1894976"/>
            <a:ext cx="8097380" cy="4791744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6716B43C-1A07-150F-D0B6-7F1E05FEB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1894976"/>
            <a:ext cx="5145142" cy="37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384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6C1309F-EB80-AA43-5C89-E098040DC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85" y="325555"/>
            <a:ext cx="8516539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78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684D6F0-478C-9279-BBC9-E721BD426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31" y="525751"/>
            <a:ext cx="7916380" cy="377242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236BCAC-D6E0-6863-65C6-61554E666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700" y="4195540"/>
            <a:ext cx="7602011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20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F75E6CF-A1BD-60F3-1E70-DA54FE6BB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04" y="0"/>
            <a:ext cx="7992590" cy="670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07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8211A7A-1C45-AA71-69BD-7398F0A9F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86" y="215331"/>
            <a:ext cx="8552644" cy="432513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E5C5922-5B2E-AE57-E0E9-6B9615676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86" y="4740896"/>
            <a:ext cx="6866781" cy="180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1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7DE141F-97B5-072C-0AFC-B3A17549B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293" y="473768"/>
            <a:ext cx="7562850" cy="212407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05BEF42-CC0D-B8A4-8147-9B50F4D6A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99" y="4832798"/>
            <a:ext cx="826770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23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F645839A-BB4C-5B9F-6BF3-AE0F02552B9B}"/>
              </a:ext>
            </a:extLst>
          </p:cNvPr>
          <p:cNvSpPr txBox="1"/>
          <p:nvPr/>
        </p:nvSpPr>
        <p:spPr>
          <a:xfrm>
            <a:off x="210656" y="319697"/>
            <a:ext cx="920393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Przykłady ironii – opisy życia w Nawłoci – nawiązania do </a:t>
            </a:r>
            <a:r>
              <a:rPr lang="pl-PL" i="1" dirty="0"/>
              <a:t>Pana Tadeusza</a:t>
            </a:r>
            <a:r>
              <a:rPr lang="pl-PL" dirty="0"/>
              <a:t> Mickiewicza, </a:t>
            </a:r>
            <a:r>
              <a:rPr lang="pl-PL" i="1" dirty="0"/>
              <a:t>Nad Niemnem </a:t>
            </a:r>
            <a:r>
              <a:rPr lang="pl-PL" dirty="0"/>
              <a:t>Orzeszkowej. </a:t>
            </a:r>
          </a:p>
          <a:p>
            <a:endParaRPr lang="pl-PL" dirty="0"/>
          </a:p>
          <a:p>
            <a:r>
              <a:rPr lang="pl-PL" dirty="0"/>
              <a:t>Na jakie problemy młodego państwa chciał zwrócić uwagę Żeromski?</a:t>
            </a:r>
          </a:p>
          <a:p>
            <a:r>
              <a:rPr lang="pl-PL" dirty="0"/>
              <a:t>– podziały społeczne,</a:t>
            </a:r>
          </a:p>
          <a:p>
            <a:r>
              <a:rPr lang="pl-PL" dirty="0"/>
              <a:t> – sytuacja polskiej wsi,</a:t>
            </a:r>
          </a:p>
          <a:p>
            <a:r>
              <a:rPr lang="pl-PL" dirty="0"/>
              <a:t> – krytyka ziemiaństwa, które powinno się zaangażować w przemiany zachodzące w kraju zamiast trwać w inercji,</a:t>
            </a:r>
          </a:p>
          <a:p>
            <a:r>
              <a:rPr lang="pl-PL" dirty="0"/>
              <a:t> – postawy lojalistyczne, </a:t>
            </a:r>
          </a:p>
          <a:p>
            <a:r>
              <a:rPr lang="pl-PL" dirty="0"/>
              <a:t>– wszechobecna bierność. </a:t>
            </a:r>
          </a:p>
          <a:p>
            <a:endParaRPr lang="pl-PL" dirty="0"/>
          </a:p>
          <a:p>
            <a:r>
              <a:rPr lang="pl-PL" dirty="0"/>
              <a:t>Pisarz dostrzegał i chwalił pozytywne zmiany w kraju, takie jak poprawa dostępu do edukacji oraz podniesienie jej jakości, sukcesy gospodarcze, w tym budowę portu w Gdyni i nowych fabryk.</a:t>
            </a:r>
          </a:p>
          <a:p>
            <a:r>
              <a:rPr lang="pl-PL" dirty="0"/>
              <a:t> Z drugiej strony odnosił się w swojej powieści do narastających problemów społecznych: pogarszające się warunki życia obywateli, strajki, zagrożenie rewolucją</a:t>
            </a:r>
          </a:p>
        </p:txBody>
      </p:sp>
    </p:spTree>
    <p:extLst>
      <p:ext uri="{BB962C8B-B14F-4D97-AF65-F5344CB8AC3E}">
        <p14:creationId xmlns:p14="http://schemas.microsoft.com/office/powerpoint/2010/main" val="2304045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AFAB590-C8E9-CE63-D156-9EF0AD8D8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74" y="266258"/>
            <a:ext cx="7830643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4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8F8909C-9D41-14AB-51AC-0C9788587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00" y="0"/>
            <a:ext cx="7716327" cy="234347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2982208-3248-7E0A-256A-7826A6031EC3}"/>
              </a:ext>
            </a:extLst>
          </p:cNvPr>
          <p:cNvSpPr txBox="1"/>
          <p:nvPr/>
        </p:nvSpPr>
        <p:spPr>
          <a:xfrm>
            <a:off x="350617" y="2254745"/>
            <a:ext cx="89613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Wcielacie się w postać Antoniego Lulka i Szymona Gajowca. Stwórzcie program wyborczy oparty na teoriach i koncepcjach obu postaci pojawiających się w </a:t>
            </a:r>
            <a:r>
              <a:rPr lang="pl-PL" i="1" dirty="0"/>
              <a:t>Przedwiośniu. </a:t>
            </a:r>
            <a:r>
              <a:rPr lang="pl-PL" dirty="0"/>
              <a:t>Bazujecie na informacjach z rozdziału </a:t>
            </a:r>
            <a:r>
              <a:rPr lang="pl-PL" i="1" dirty="0"/>
              <a:t>Wiatr od wschodu.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D1983CE-ED8B-D21D-3A2F-97B00F233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11" y="3123679"/>
            <a:ext cx="8106906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69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DA3A3A27-5B76-DB2A-7116-1A79210EE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90" y="246287"/>
            <a:ext cx="8335538" cy="3029373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574AAA89-26C5-4E3E-7D69-5683232DD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84" y="3429000"/>
            <a:ext cx="4206780" cy="302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CF4736E-C60A-3FF6-5804-EA2DA1221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193" y="3412585"/>
            <a:ext cx="4012652" cy="319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197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3B1A29B-D71F-F659-8CDC-B551A94DA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01" y="190432"/>
            <a:ext cx="6735115" cy="99073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DFF3482-463D-E3E0-88CA-B3ADD1C90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01" y="1478750"/>
            <a:ext cx="6973273" cy="1648055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C731F79A-359E-A198-A58F-A9596CC95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88" y="3422483"/>
            <a:ext cx="4584809" cy="343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CD035AA-E38E-7090-CF46-06556815E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40" y="3624519"/>
            <a:ext cx="2629267" cy="103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45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F6B47EB-813C-FE1C-1E3D-3A94DC3F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49" y="103790"/>
            <a:ext cx="706755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B1F5BA4-FF31-303F-6FC7-76CF4B768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87241"/>
            <a:ext cx="5201376" cy="117173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97C5E81-18D2-F0FB-24BA-7B847ABB3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122" y="4987241"/>
            <a:ext cx="7640683" cy="187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44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F49ADCB-9376-D549-7F3F-75F91F541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5" y="0"/>
            <a:ext cx="6119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7A407D7-F480-0903-1008-D9061F07C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727" y="240544"/>
            <a:ext cx="2524477" cy="63826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70B4264-CCEB-5047-FD32-B87FFE07B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595" y="2836827"/>
            <a:ext cx="3610479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2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7DD02D71-4609-C976-471A-A520DBDA7E69}"/>
              </a:ext>
            </a:extLst>
          </p:cNvPr>
          <p:cNvSpPr txBox="1"/>
          <p:nvPr/>
        </p:nvSpPr>
        <p:spPr>
          <a:xfrm>
            <a:off x="350616" y="449122"/>
            <a:ext cx="7962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Dokąd teraz, Cezary? – ideowa wymowa </a:t>
            </a:r>
            <a:r>
              <a:rPr lang="pl-PL" i="1" dirty="0"/>
              <a:t>Przedwiośnia</a:t>
            </a:r>
            <a:r>
              <a:rPr lang="pl-PL" dirty="0"/>
              <a:t> Stefana Żeromskiego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0BA7D4D-1CF9-5D1F-D02D-B2EDC135B844}"/>
              </a:ext>
            </a:extLst>
          </p:cNvPr>
          <p:cNvSpPr txBox="1"/>
          <p:nvPr/>
        </p:nvSpPr>
        <p:spPr>
          <a:xfrm>
            <a:off x="350615" y="1307946"/>
            <a:ext cx="89986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Cezary Baryka idzie w pochodzie komunistów pod rękę z Antonim Lulkiem w marszu na Belweder, kiedy drogę zastępuje im wojsko; Baryka wychodzi z szeregu robotników i samotnie rusza ku żołnierzom.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Co potem?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F21483F-1150-28C3-880B-E8E1108D7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58" y="4454526"/>
            <a:ext cx="7983064" cy="2191056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C65711E0-C93D-88AB-4825-A61BC383E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701" y="1859751"/>
            <a:ext cx="2819299" cy="462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20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09BD0D3E-B92C-103E-5856-7447E8AB1C55}"/>
              </a:ext>
            </a:extLst>
          </p:cNvPr>
          <p:cNvSpPr txBox="1"/>
          <p:nvPr/>
        </p:nvSpPr>
        <p:spPr>
          <a:xfrm>
            <a:off x="195942" y="363915"/>
            <a:ext cx="9025034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Życzliwe osoby nadesłały mi (za co składam im na tym miejscu uprzejme podziękowanie) wycinki z sowieckiego pisma „Prawda”, traktujące o powieści Przedwiośnie. Jeden z tych artykułów, pisany przez L. </a:t>
            </a:r>
            <a:r>
              <a:rPr lang="pl-PL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Domskiego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pt. Komunizm w Polsce wzrasta, ogłasza, iż „wielką sensację sprawił (w Polsce) zwrot pisarza S. Żeromskiego. Ostatnia jego powieść pt. Przedwiośnie jest wyraźną pochwałą komunizmu i rewolucji proletariackiej. Powieść ta jest wcieleniem agitacji komunistycznej w kraju, gdzie nie wolno szerzyć literatury komunistycznej”. W drugim artykule pt. Znamienny zwrot autor R. Arski w zakończeniu długiego bałamutnego artykułu o mej działalności literackiej donosi, iż oto „jeden z bardzo wybitnych i utalentowanych pisarzy polskich wyraża nie tylko sympatie swe dla komunizmu, ale i wzywa na tę drogę. Samo przez się rozumie się, iż należy jak najprędzej przełożyć tę książkę na język rosyjski i obznajomić robotników z nowym utworem Żeromskiego, społecznika i piewcy rewolucji” […]. W istocie, nie tyle ze względów na obznajomienie robotników, lecz raczej autorów artykułów tego rodzaju, jak przytoczone wyżej, należałoby przełożyć tę powieść na język rosyjski. Zanim to nastąpi i zanim rzecz sama się wyjaśni, oświadczam krótko, iż nigdy nie byłem zwolennikiem rewolucji, czyli mordowania ludzi przez ludzi z racji rzeczy, dóbr i pieniędzy – we wszystkich swych pismach, a w Przedwiośniu najdobitniej, potępiałem rzezie i kaźnie bolszewickie. Nikogo nie wzywałem na drogę komunizmu, lecz za pomocą tego utworu literackiego usiłowałem, o ile to jest możliwe, zabiec drogę komunizmowi, ostrzec, przerazić, odstraszyć. Chciałem, jak to zaznaczył jeden z czujnych krytyków polskich, a człowiek serca – „uderzyć w sumienie polskie” – wezwać do stworzenia wielkich, wzniosłych, najczyściej polskich, z ducha naszego wyrastających idei, dokoła których skupiłaby się zwartym obozem młodzież, dziś pchająca się do więzień, ażeby w nich gnić i cierpieć za obcy komunizm. Nie zrozumiano mej przypowieści. Nie uderzyłem w sumienie, lecz tu i tam trafiłem w brzuch, tu i tam w serce poczciwe, niewiedzące, zaślepione. Nie zrozumiano ohydy, okropności, tragedii pochodu na Belweder – sceny, przy której pisaniu serce mi się łamało. Koroną moich usiłowań stały się pochwalne artykuły w pismach moskiewskich, głoszące, iż przyłączyłem się do komunistów, po prostu i bez namysłu, jakbym się oto zapisał do cyklistów albo esperantystów. </a:t>
            </a:r>
          </a:p>
          <a:p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Zdzisław Jerzy Adamczyk, </a:t>
            </a:r>
            <a:r>
              <a:rPr lang="pl-PL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Przedmowa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[w:] Stefan Żeromski, </a:t>
            </a:r>
            <a:r>
              <a:rPr lang="pl-PL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Przedwiośnie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Warszawa 2017, s. 46–47.</a:t>
            </a:r>
          </a:p>
        </p:txBody>
      </p:sp>
    </p:spTree>
    <p:extLst>
      <p:ext uri="{BB962C8B-B14F-4D97-AF65-F5344CB8AC3E}">
        <p14:creationId xmlns:p14="http://schemas.microsoft.com/office/powerpoint/2010/main" val="2419653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FA20BC0-EEEE-597A-9E36-FD5A3FC5B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92" y="390149"/>
            <a:ext cx="8875658" cy="267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4CF71B58-16C0-81D4-1020-B0F639DEC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54" y="4145807"/>
            <a:ext cx="48387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AF2C2444-9FF7-FEE7-18A0-5BD0A0D2B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754" y="3892974"/>
            <a:ext cx="3967329" cy="215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03464772-D0AF-CB9A-427A-BD757CF1C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8924"/>
            <a:ext cx="119253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889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SFT_Color_1">
      <a:dk1>
        <a:srgbClr val="32363F"/>
      </a:dk1>
      <a:lt1>
        <a:sysClr val="window" lastClr="FFFFFF"/>
      </a:lt1>
      <a:dk2>
        <a:srgbClr val="313C41"/>
      </a:dk2>
      <a:lt2>
        <a:srgbClr val="FFFFFF"/>
      </a:lt2>
      <a:accent1>
        <a:srgbClr val="2C85AE"/>
      </a:accent1>
      <a:accent2>
        <a:srgbClr val="5E5CA2"/>
      </a:accent2>
      <a:accent3>
        <a:srgbClr val="5268A5"/>
      </a:accent3>
      <a:accent4>
        <a:srgbClr val="4276AA"/>
      </a:accent4>
      <a:accent5>
        <a:srgbClr val="1891AB"/>
      </a:accent5>
      <a:accent6>
        <a:srgbClr val="00A09D"/>
      </a:accent6>
      <a:hlink>
        <a:srgbClr val="2C85AE"/>
      </a:hlink>
      <a:folHlink>
        <a:srgbClr val="00A09D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186_TF34126823_Win32.potx" id="{240239BA-61EE-4C66-B6A9-E71F7103B14C}" vid="{C710AC22-AB87-417E-AA5E-A89B304ADA8C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Klasyczna prezentacja z wyrazistymi blokami</Template>
  <TotalTime>465</TotalTime>
  <Words>1295</Words>
  <Application>Microsoft Office PowerPoint</Application>
  <PresentationFormat>Panoramiczny</PresentationFormat>
  <Paragraphs>68</Paragraphs>
  <Slides>30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Motyw pakietu Office</vt:lpstr>
      <vt:lpstr>Stefan Żeromski, „Przedwiośnie”</vt:lpstr>
      <vt:lpstr>Czas i okoliczności powstania utworu; budowa</vt:lpstr>
      <vt:lpstr> problematyka </vt:lpstr>
      <vt:lpstr>Karta pracy  Na każde zajęcia proszę mieć przygotowane cytaty (rewolucja, Cezary – młodość, miłość, podróż, Nawłoć, Gajowiec, Lulek)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10</cp:revision>
  <dcterms:created xsi:type="dcterms:W3CDTF">2026-03-11T12:11:52Z</dcterms:created>
  <dcterms:modified xsi:type="dcterms:W3CDTF">2026-04-09T12:21:21Z</dcterms:modified>
</cp:coreProperties>
</file>