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67" r:id="rId2"/>
    <p:sldId id="272" r:id="rId3"/>
    <p:sldId id="261" r:id="rId4"/>
    <p:sldId id="288" r:id="rId5"/>
    <p:sldId id="289" r:id="rId6"/>
    <p:sldId id="290" r:id="rId7"/>
    <p:sldId id="291" r:id="rId8"/>
    <p:sldId id="292" r:id="rId9"/>
    <p:sldId id="293" r:id="rId10"/>
    <p:sldId id="275" r:id="rId11"/>
    <p:sldId id="276" r:id="rId12"/>
    <p:sldId id="277" r:id="rId13"/>
    <p:sldId id="278" r:id="rId14"/>
    <p:sldId id="279" r:id="rId15"/>
    <p:sldId id="280" r:id="rId16"/>
    <p:sldId id="287" r:id="rId17"/>
    <p:sldId id="286" r:id="rId18"/>
  </p:sldIdLst>
  <p:sldSz cx="12192000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8" autoAdjust="0"/>
    <p:restoredTop sz="94706" autoAdjust="0"/>
  </p:normalViewPr>
  <p:slideViewPr>
    <p:cSldViewPr snapToGrid="0">
      <p:cViewPr varScale="1">
        <p:scale>
          <a:sx n="78" d="100"/>
          <a:sy n="78" d="100"/>
        </p:scale>
        <p:origin x="739" y="67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dirty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4AD57CC-9F49-4AC5-94F0-88510DD47B00}" type="datetime1">
              <a:rPr lang="pl-PL" smtClean="0"/>
              <a:t>02.09.2025</a:t>
            </a:fld>
            <a:endParaRPr lang="pl-PL" dirty="0"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dirty="0"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BAE14B8-3CC9-472D-9BC5-A84D80684DE2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noProof="0" dirty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9CD05BF-35C6-4C81-8A6F-7AB547571316}" type="datetime1">
              <a:rPr lang="pl-PL" noProof="0" smtClean="0"/>
              <a:t>02.09.2025</a:t>
            </a:fld>
            <a:endParaRPr lang="pl-PL" noProof="0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l-PL" noProof="0" dirty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-PL" noProof="0" dirty="0"/>
              <a:t>Kliknij, aby edytować style wzorców tekstu</a:t>
            </a:r>
          </a:p>
          <a:p>
            <a:pPr lvl="1" rtl="0"/>
            <a:r>
              <a:rPr lang="pl-PL" noProof="0" dirty="0"/>
              <a:t>Drugi poziom</a:t>
            </a:r>
          </a:p>
          <a:p>
            <a:pPr lvl="2" rtl="0"/>
            <a:r>
              <a:rPr lang="pl-PL" noProof="0" dirty="0"/>
              <a:t>Trzeci poziom</a:t>
            </a:r>
          </a:p>
          <a:p>
            <a:pPr lvl="3" rtl="0"/>
            <a:r>
              <a:rPr lang="pl-PL" noProof="0" dirty="0"/>
              <a:t>Czwarty poziom</a:t>
            </a:r>
          </a:p>
          <a:p>
            <a:pPr lvl="4" rtl="0"/>
            <a:r>
              <a:rPr lang="pl-PL" noProof="0" dirty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noProof="0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FB667E1-E601-4AAF-B95C-B25720D70A60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pl-PL" smtClean="0"/>
              <a:t>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296052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480EA6D1-6F22-46FD-AD91-FC510839F779}" type="slidenum">
              <a:rPr lang="pl-PL" smtClean="0"/>
              <a:t>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442847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7A8515-58B6-4709-9C67-7D788C67FFCC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02840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80EA6D1-6F22-46FD-AD91-FC510839F779}" type="slidenum">
              <a:rPr lang="pl-PL" noProof="0" smtClean="0"/>
              <a:t>8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1557821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Kolorowe muszelki — zbliżeni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4624183"/>
          </a:xfrm>
          <a:prstGeom prst="rect">
            <a:avLst/>
          </a:prstGeom>
        </p:spPr>
      </p:pic>
      <p:sp useBgFill="1">
        <p:nvSpPr>
          <p:cNvPr id="7" name="Prostokąt 6"/>
          <p:cNvSpPr/>
          <p:nvPr/>
        </p:nvSpPr>
        <p:spPr bwMode="white">
          <a:xfrm>
            <a:off x="0" y="3074521"/>
            <a:ext cx="12201888" cy="3783479"/>
          </a:xfrm>
          <a:custGeom>
            <a:avLst/>
            <a:gdLst/>
            <a:ahLst/>
            <a:cxnLst/>
            <a:rect l="l" t="t" r="r" b="b"/>
            <a:pathLst>
              <a:path w="12201888" h="3783479">
                <a:moveTo>
                  <a:pt x="12201888" y="0"/>
                </a:moveTo>
                <a:cubicBezTo>
                  <a:pt x="12200429" y="1116741"/>
                  <a:pt x="12191467" y="2278498"/>
                  <a:pt x="12188825" y="3404540"/>
                </a:cubicBezTo>
                <a:lnTo>
                  <a:pt x="12188825" y="3554879"/>
                </a:lnTo>
                <a:lnTo>
                  <a:pt x="12188825" y="3690879"/>
                </a:lnTo>
                <a:lnTo>
                  <a:pt x="12188825" y="3707279"/>
                </a:lnTo>
                <a:lnTo>
                  <a:pt x="12188825" y="3783479"/>
                </a:lnTo>
                <a:lnTo>
                  <a:pt x="0" y="3783479"/>
                </a:lnTo>
                <a:lnTo>
                  <a:pt x="0" y="3707279"/>
                </a:lnTo>
                <a:lnTo>
                  <a:pt x="0" y="3554879"/>
                </a:lnTo>
                <a:lnTo>
                  <a:pt x="0" y="641399"/>
                </a:lnTo>
                <a:cubicBezTo>
                  <a:pt x="3601335" y="-419044"/>
                  <a:pt x="9102102" y="1605485"/>
                  <a:pt x="12201888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 dirty="0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293814" y="3937321"/>
            <a:ext cx="9601200" cy="1625279"/>
          </a:xfrm>
        </p:spPr>
        <p:txBody>
          <a:bodyPr rtlCol="0" anchor="b">
            <a:normAutofit/>
          </a:bodyPr>
          <a:lstStyle>
            <a:lvl1pPr algn="l">
              <a:lnSpc>
                <a:spcPct val="80000"/>
              </a:lnSpc>
              <a:defRPr sz="6000"/>
            </a:lvl1pPr>
          </a:lstStyle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1293814" y="5641975"/>
            <a:ext cx="9601200" cy="9141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800" cap="none" baseline="0"/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pl-PL" noProof="0" dirty="0"/>
              <a:t>Edytuj styl wzorca podtytułu</a:t>
            </a:r>
          </a:p>
        </p:txBody>
      </p:sp>
      <p:sp>
        <p:nvSpPr>
          <p:cNvPr id="10" name="Dowolny kształt 9"/>
          <p:cNvSpPr/>
          <p:nvPr/>
        </p:nvSpPr>
        <p:spPr>
          <a:xfrm rot="21388434">
            <a:off x="12235" y="2969834"/>
            <a:ext cx="12169907" cy="1238081"/>
          </a:xfrm>
          <a:custGeom>
            <a:avLst/>
            <a:gdLst/>
            <a:ahLst/>
            <a:cxnLst/>
            <a:rect l="l" t="t" r="r" b="b"/>
            <a:pathLst>
              <a:path w="12169907" h="1238081">
                <a:moveTo>
                  <a:pt x="2807331" y="101460"/>
                </a:moveTo>
                <a:cubicBezTo>
                  <a:pt x="6135545" y="328205"/>
                  <a:pt x="6673951" y="1596392"/>
                  <a:pt x="12165744" y="982579"/>
                </a:cubicBezTo>
                <a:lnTo>
                  <a:pt x="12160227" y="1072100"/>
                </a:lnTo>
                <a:cubicBezTo>
                  <a:pt x="5416860" y="1825439"/>
                  <a:pt x="6141899" y="-258272"/>
                  <a:pt x="0" y="232833"/>
                </a:cubicBezTo>
                <a:lnTo>
                  <a:pt x="5492" y="143708"/>
                </a:lnTo>
                <a:cubicBezTo>
                  <a:pt x="1145422" y="52200"/>
                  <a:pt x="2048826" y="49784"/>
                  <a:pt x="2807331" y="101460"/>
                </a:cubicBezTo>
                <a:close/>
                <a:moveTo>
                  <a:pt x="2811494" y="33894"/>
                </a:moveTo>
                <a:cubicBezTo>
                  <a:pt x="6139708" y="260639"/>
                  <a:pt x="6678114" y="1528826"/>
                  <a:pt x="12169907" y="915013"/>
                </a:cubicBezTo>
                <a:lnTo>
                  <a:pt x="12168059" y="945013"/>
                </a:lnTo>
                <a:cubicBezTo>
                  <a:pt x="5424692" y="1698351"/>
                  <a:pt x="6149730" y="-385359"/>
                  <a:pt x="7832" y="105746"/>
                </a:cubicBezTo>
                <a:lnTo>
                  <a:pt x="9656" y="76142"/>
                </a:lnTo>
                <a:cubicBezTo>
                  <a:pt x="1149586" y="-15366"/>
                  <a:pt x="2052990" y="-17782"/>
                  <a:pt x="2811494" y="33894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90000"/>
                  <a:lumMod val="80000"/>
                  <a:lumOff val="20000"/>
                </a:schemeClr>
              </a:gs>
              <a:gs pos="18000">
                <a:schemeClr val="bg2">
                  <a:lumMod val="92000"/>
                </a:schemeClr>
              </a:gs>
              <a:gs pos="37000">
                <a:schemeClr val="bg2">
                  <a:alpha val="90000"/>
                  <a:lumMod val="91000"/>
                </a:schemeClr>
              </a:gs>
              <a:gs pos="100000">
                <a:schemeClr val="bg2">
                  <a:lumMod val="80000"/>
                  <a:lumOff val="20000"/>
                </a:schemeClr>
              </a:gs>
            </a:gsLst>
            <a:path path="shape">
              <a:fillToRect l="50000" t="50000" r="50000" b="50000"/>
            </a:path>
          </a:gradFill>
          <a:ln w="254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pl-PL" noProof="0" dirty="0"/>
          </a:p>
        </p:txBody>
      </p:sp>
      <p:sp>
        <p:nvSpPr>
          <p:cNvPr id="11" name="Dowolny kształt 10"/>
          <p:cNvSpPr/>
          <p:nvPr/>
        </p:nvSpPr>
        <p:spPr>
          <a:xfrm rot="21388434">
            <a:off x="29672" y="2764068"/>
            <a:ext cx="12205856" cy="1559261"/>
          </a:xfrm>
          <a:custGeom>
            <a:avLst/>
            <a:gdLst/>
            <a:ahLst/>
            <a:cxnLst/>
            <a:rect l="l" t="t" r="r" b="b"/>
            <a:pathLst>
              <a:path w="12205856" h="1559261">
                <a:moveTo>
                  <a:pt x="12190266" y="1521455"/>
                </a:moveTo>
                <a:lnTo>
                  <a:pt x="12190701" y="1521482"/>
                </a:lnTo>
                <a:lnTo>
                  <a:pt x="12188851" y="1559261"/>
                </a:lnTo>
                <a:lnTo>
                  <a:pt x="12188416" y="1559245"/>
                </a:lnTo>
                <a:close/>
                <a:moveTo>
                  <a:pt x="12205856" y="208119"/>
                </a:moveTo>
                <a:lnTo>
                  <a:pt x="12203734" y="242562"/>
                </a:lnTo>
                <a:cubicBezTo>
                  <a:pt x="6796720" y="1874914"/>
                  <a:pt x="3447529" y="-395170"/>
                  <a:pt x="0" y="109344"/>
                </a:cubicBezTo>
                <a:lnTo>
                  <a:pt x="2124" y="74883"/>
                </a:lnTo>
                <a:cubicBezTo>
                  <a:pt x="3449654" y="-429611"/>
                  <a:pt x="6798843" y="1840472"/>
                  <a:pt x="12205856" y="208119"/>
                </a:cubicBezTo>
                <a:close/>
              </a:path>
            </a:pathLst>
          </a:custGeom>
          <a:gradFill>
            <a:gsLst>
              <a:gs pos="36000">
                <a:schemeClr val="bg2">
                  <a:alpha val="30000"/>
                  <a:lumMod val="0"/>
                  <a:lumOff val="100000"/>
                </a:schemeClr>
              </a:gs>
              <a:gs pos="100000">
                <a:schemeClr val="bg2">
                  <a:alpha val="48000"/>
                </a:schemeClr>
              </a:gs>
            </a:gsLst>
            <a:lin ang="2700000" scaled="1"/>
          </a:gra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pl-PL" noProof="0" dirty="0"/>
          </a:p>
        </p:txBody>
      </p:sp>
      <p:sp>
        <p:nvSpPr>
          <p:cNvPr id="12" name="Dowolny kształt 11"/>
          <p:cNvSpPr/>
          <p:nvPr/>
        </p:nvSpPr>
        <p:spPr>
          <a:xfrm rot="21388434">
            <a:off x="-4585" y="3108508"/>
            <a:ext cx="12215153" cy="1052652"/>
          </a:xfrm>
          <a:custGeom>
            <a:avLst/>
            <a:gdLst/>
            <a:ahLst/>
            <a:cxnLst/>
            <a:rect l="l" t="t" r="r" b="b"/>
            <a:pathLst>
              <a:path w="12215153" h="1052652">
                <a:moveTo>
                  <a:pt x="12199582" y="613499"/>
                </a:moveTo>
                <a:lnTo>
                  <a:pt x="12196535" y="662961"/>
                </a:lnTo>
                <a:cubicBezTo>
                  <a:pt x="8659170" y="1895884"/>
                  <a:pt x="3236150" y="-250863"/>
                  <a:pt x="0" y="412868"/>
                </a:cubicBezTo>
                <a:lnTo>
                  <a:pt x="3057" y="363268"/>
                </a:lnTo>
                <a:cubicBezTo>
                  <a:pt x="3239190" y="-300459"/>
                  <a:pt x="8662172" y="1846263"/>
                  <a:pt x="12199582" y="613499"/>
                </a:cubicBezTo>
                <a:close/>
                <a:moveTo>
                  <a:pt x="12208353" y="471141"/>
                </a:moveTo>
                <a:lnTo>
                  <a:pt x="12202868" y="560177"/>
                </a:lnTo>
                <a:cubicBezTo>
                  <a:pt x="8665592" y="1793383"/>
                  <a:pt x="3242519" y="-353436"/>
                  <a:pt x="6325" y="310230"/>
                </a:cubicBezTo>
                <a:lnTo>
                  <a:pt x="11827" y="220949"/>
                </a:lnTo>
                <a:cubicBezTo>
                  <a:pt x="3247993" y="-442711"/>
                  <a:pt x="8670998" y="1704066"/>
                  <a:pt x="12208353" y="471141"/>
                </a:cubicBezTo>
                <a:close/>
                <a:moveTo>
                  <a:pt x="12215153" y="360807"/>
                </a:moveTo>
                <a:lnTo>
                  <a:pt x="12212631" y="401743"/>
                </a:lnTo>
                <a:cubicBezTo>
                  <a:pt x="8696050" y="1669577"/>
                  <a:pt x="3274141" y="-472216"/>
                  <a:pt x="15523" y="160967"/>
                </a:cubicBezTo>
                <a:lnTo>
                  <a:pt x="18051" y="119938"/>
                </a:lnTo>
                <a:cubicBezTo>
                  <a:pt x="3276657" y="-513245"/>
                  <a:pt x="8698537" y="1628531"/>
                  <a:pt x="12215153" y="360807"/>
                </a:cubicBezTo>
                <a:close/>
              </a:path>
            </a:pathLst>
          </a:custGeom>
          <a:gradFill>
            <a:gsLst>
              <a:gs pos="36000">
                <a:schemeClr val="bg2">
                  <a:alpha val="47000"/>
                  <a:lumMod val="0"/>
                  <a:lumOff val="100000"/>
                </a:schemeClr>
              </a:gs>
              <a:gs pos="100000">
                <a:schemeClr val="bg2">
                  <a:alpha val="82000"/>
                  <a:lumMod val="87000"/>
                  <a:lumOff val="13000"/>
                </a:schemeClr>
              </a:gs>
            </a:gsLst>
            <a:path path="rect">
              <a:fillToRect l="100000" t="100000"/>
            </a:path>
          </a:gra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338288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/>
          </p:nvPr>
        </p:nvSpPr>
        <p:spPr>
          <a:xfrm>
            <a:off x="1293814" y="1828801"/>
            <a:ext cx="9601198" cy="3962400"/>
          </a:xfrm>
        </p:spPr>
        <p:txBody>
          <a:bodyPr vert="eaVert" rtlCol="0"/>
          <a:lstStyle/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  <a:endParaRPr lang="pl-PL" noProof="0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FA8E13B-E945-4C41-9CA8-81AF034BC34A}" type="datetime1">
              <a:rPr lang="pl-PL" noProof="0" smtClean="0"/>
              <a:t>02.09.2025</a:t>
            </a:fld>
            <a:endParaRPr lang="pl-PL" noProof="0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333857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 rtlCol="0"/>
          <a:lstStyle/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897562"/>
          </a:xfrm>
        </p:spPr>
        <p:txBody>
          <a:bodyPr vert="eaVert" rtlCol="0"/>
          <a:lstStyle/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  <a:endParaRPr lang="pl-PL" noProof="0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5AD50E2-5A50-490D-B0EB-9113F6C3CC18}" type="datetime1">
              <a:rPr lang="pl-PL" noProof="0" smtClean="0"/>
              <a:t>02.09.2025</a:t>
            </a:fld>
            <a:endParaRPr lang="pl-PL" noProof="0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275155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6pPr>
              <a:defRPr/>
            </a:lvl6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  <a:endParaRPr lang="pl-PL" noProof="0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3086596-9010-4AFB-AAFD-F6E297599A7D}" type="datetime1">
              <a:rPr lang="pl-PL" noProof="0" smtClean="0"/>
              <a:t>02.09.2025</a:t>
            </a:fld>
            <a:endParaRPr lang="pl-PL" noProof="0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415934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93813" y="1928553"/>
            <a:ext cx="9601200" cy="2262447"/>
          </a:xfrm>
        </p:spPr>
        <p:txBody>
          <a:bodyPr rtlCol="0" anchor="b">
            <a:normAutofit/>
          </a:bodyPr>
          <a:lstStyle>
            <a:lvl1pPr algn="l">
              <a:lnSpc>
                <a:spcPct val="80000"/>
              </a:lnSpc>
              <a:defRPr sz="5400" b="0"/>
            </a:lvl1pPr>
          </a:lstStyle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293813" y="4267200"/>
            <a:ext cx="9601200" cy="934527"/>
          </a:xfrm>
        </p:spPr>
        <p:txBody>
          <a:bodyPr rtlCol="0"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8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0F0FC56-A3F3-44E0-BF4C-90412E2CD536}" type="datetime1">
              <a:rPr lang="pl-PL" noProof="0" smtClean="0"/>
              <a:t>02.09.2025</a:t>
            </a:fld>
            <a:endParaRPr lang="pl-PL" noProof="0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271584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3" name="Zawartość — symbol zastępczy 2"/>
          <p:cNvSpPr>
            <a:spLocks noGrp="1"/>
          </p:cNvSpPr>
          <p:nvPr>
            <p:ph sz="half" idx="1"/>
          </p:nvPr>
        </p:nvSpPr>
        <p:spPr>
          <a:xfrm>
            <a:off x="1293813" y="1828800"/>
            <a:ext cx="4648199" cy="3962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  <a:endParaRPr lang="pl-PL" noProof="0" dirty="0"/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6250767" y="1828800"/>
            <a:ext cx="4648200" cy="3962400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  <a:endParaRPr lang="pl-PL" noProof="0" dirty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CF49045-31D4-46A6-A541-04BDCCAC311A}" type="datetime1">
              <a:rPr lang="pl-PL" noProof="0" smtClean="0"/>
              <a:t>02.09.2025</a:t>
            </a:fld>
            <a:endParaRPr lang="pl-PL" noProof="0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513F29E-967E-4B69-BEAA-E3504E43784D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3546942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293813" y="1777042"/>
            <a:ext cx="4645152" cy="941716"/>
          </a:xfrm>
        </p:spPr>
        <p:txBody>
          <a:bodyPr rtlCol="0" anchor="ctr">
            <a:noAutofit/>
          </a:bodyPr>
          <a:lstStyle>
            <a:lvl1pPr marL="0" indent="0">
              <a:spcBef>
                <a:spcPts val="0"/>
              </a:spcBef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1293813" y="2781300"/>
            <a:ext cx="4645152" cy="30480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103120">
              <a:defRPr sz="1600"/>
            </a:lvl6pPr>
            <a:lvl7pPr marL="2103120">
              <a:defRPr sz="1600"/>
            </a:lvl7pPr>
            <a:lvl8pPr marL="2103120">
              <a:defRPr sz="1600"/>
            </a:lvl8pPr>
            <a:lvl9pPr marL="2103120">
              <a:defRPr sz="1600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  <a:endParaRPr lang="pl-PL" noProof="0" dirty="0"/>
          </a:p>
        </p:txBody>
      </p:sp>
      <p:sp>
        <p:nvSpPr>
          <p:cNvPr id="5" name="Tekst — symbol zastępczy 4"/>
          <p:cNvSpPr>
            <a:spLocks noGrp="1"/>
          </p:cNvSpPr>
          <p:nvPr>
            <p:ph type="body" sz="quarter" idx="3"/>
          </p:nvPr>
        </p:nvSpPr>
        <p:spPr>
          <a:xfrm>
            <a:off x="6249862" y="1777042"/>
            <a:ext cx="4645152" cy="941716"/>
          </a:xfrm>
        </p:spPr>
        <p:txBody>
          <a:bodyPr rtlCol="0" anchor="ctr">
            <a:noAutofit/>
          </a:bodyPr>
          <a:lstStyle>
            <a:lvl1pPr marL="0" indent="0">
              <a:spcBef>
                <a:spcPts val="0"/>
              </a:spcBef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6" name="Zawartość — symbol zastępczy 5"/>
          <p:cNvSpPr>
            <a:spLocks noGrp="1"/>
          </p:cNvSpPr>
          <p:nvPr>
            <p:ph sz="quarter" idx="4"/>
          </p:nvPr>
        </p:nvSpPr>
        <p:spPr>
          <a:xfrm>
            <a:off x="6249862" y="2781300"/>
            <a:ext cx="4645152" cy="30480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103120">
              <a:defRPr sz="1600"/>
            </a:lvl6pPr>
            <a:lvl7pPr marL="2103120">
              <a:defRPr sz="1600"/>
            </a:lvl7pPr>
            <a:lvl8pPr marL="2103120">
              <a:defRPr sz="1600"/>
            </a:lvl8pPr>
            <a:lvl9pPr marL="2103120">
              <a:defRPr sz="1600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  <a:endParaRPr lang="pl-PL" noProof="0" dirty="0"/>
          </a:p>
        </p:txBody>
      </p:sp>
      <p:sp>
        <p:nvSpPr>
          <p:cNvPr id="8" name="Stopka — symbol zastępczy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7" name="Data — symbol zastępczy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998D170-E08A-43C5-941D-1D4B81C8B451}" type="datetime1">
              <a:rPr lang="pl-PL" noProof="0" smtClean="0"/>
              <a:t>02.09.2025</a:t>
            </a:fld>
            <a:endParaRPr lang="pl-PL" noProof="0" dirty="0"/>
          </a:p>
        </p:txBody>
      </p:sp>
      <p:sp>
        <p:nvSpPr>
          <p:cNvPr id="9" name="Numer slajdu — symbol zastępczy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405708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C029550-C4C9-4B55-9AD7-EBD444696421}" type="datetime1">
              <a:rPr lang="pl-PL" noProof="0" smtClean="0"/>
              <a:t>02.09.2025</a:t>
            </a:fld>
            <a:endParaRPr lang="pl-PL" noProof="0" dirty="0"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84201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topka — symbol zastępczy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2" name="Data — symbol zastępczy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F51943-B24D-4C97-B6FB-6F0147FA99C6}" type="datetime1">
              <a:rPr lang="pl-PL" noProof="0" smtClean="0"/>
              <a:t>02.09.2025</a:t>
            </a:fld>
            <a:endParaRPr lang="pl-PL" noProof="0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255900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8013" y="533400"/>
            <a:ext cx="4572001" cy="2743199"/>
          </a:xfrm>
        </p:spPr>
        <p:txBody>
          <a:bodyPr rtlCol="0" anchor="b">
            <a:normAutofit/>
          </a:bodyPr>
          <a:lstStyle>
            <a:lvl1pPr>
              <a:lnSpc>
                <a:spcPct val="80000"/>
              </a:lnSpc>
              <a:defRPr sz="4000" b="0"/>
            </a:lvl1pPr>
          </a:lstStyle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>
          <a:xfrm>
            <a:off x="5637213" y="533401"/>
            <a:ext cx="5943603" cy="52578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  <a:endParaRPr lang="pl-PL" noProof="0" dirty="0"/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608013" y="3429000"/>
            <a:ext cx="4572000" cy="2362199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18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3D6C005-4506-45CA-BB2A-5639E3B57B85}" type="datetime1">
              <a:rPr lang="pl-PL" noProof="0" smtClean="0"/>
              <a:t>02.09.2025</a:t>
            </a:fld>
            <a:endParaRPr lang="pl-PL" noProof="0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143594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009050" y="533401"/>
            <a:ext cx="4573192" cy="2743199"/>
          </a:xfrm>
        </p:spPr>
        <p:txBody>
          <a:bodyPr rtlCol="0" anchor="b">
            <a:normAutofit/>
          </a:bodyPr>
          <a:lstStyle>
            <a:lvl1pPr algn="l">
              <a:lnSpc>
                <a:spcPct val="80000"/>
              </a:lnSpc>
              <a:defRPr sz="4000" b="0" i="0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3" name="Obraz — symbol zastępczy 2" descr="Pusty symbol zastępczy pozwalający dodać obraz. Kliknij symbol zastępczy i wybierz obraz, który chcesz dodać"/>
          <p:cNvSpPr>
            <a:spLocks noGrp="1"/>
          </p:cNvSpPr>
          <p:nvPr>
            <p:ph type="pic" idx="1"/>
          </p:nvPr>
        </p:nvSpPr>
        <p:spPr>
          <a:xfrm>
            <a:off x="0" y="3"/>
            <a:ext cx="6553318" cy="6004510"/>
          </a:xfrm>
          <a:custGeom>
            <a:avLst/>
            <a:gdLst/>
            <a:ahLst/>
            <a:cxnLst/>
            <a:rect l="l" t="t" r="r" b="b"/>
            <a:pathLst>
              <a:path w="6551611" h="6004510">
                <a:moveTo>
                  <a:pt x="0" y="0"/>
                </a:moveTo>
                <a:lnTo>
                  <a:pt x="6551611" y="0"/>
                </a:lnTo>
                <a:lnTo>
                  <a:pt x="6551611" y="6004510"/>
                </a:lnTo>
                <a:cubicBezTo>
                  <a:pt x="4321482" y="5960049"/>
                  <a:pt x="2628293" y="5340418"/>
                  <a:pt x="0" y="5768658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7009049" y="3429001"/>
            <a:ext cx="4573191" cy="2362199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2E749E-5BA2-48E6-97A5-C365C8DC1314}" type="datetime1">
              <a:rPr lang="pl-PL" noProof="0" smtClean="0"/>
              <a:t>02.09.2025</a:t>
            </a:fld>
            <a:endParaRPr lang="pl-PL" noProof="0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pl-PL" noProof="0" smtClean="0"/>
              <a:pPr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2063030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a 7"/>
          <p:cNvGrpSpPr/>
          <p:nvPr/>
        </p:nvGrpSpPr>
        <p:grpSpPr>
          <a:xfrm>
            <a:off x="-4585" y="5374939"/>
            <a:ext cx="12240113" cy="1559261"/>
            <a:chOff x="-4585" y="2764068"/>
            <a:chExt cx="12240113" cy="1559261"/>
          </a:xfrm>
        </p:grpSpPr>
        <p:sp>
          <p:nvSpPr>
            <p:cNvPr id="9" name="Dowolny kształt 8"/>
            <p:cNvSpPr/>
            <p:nvPr/>
          </p:nvSpPr>
          <p:spPr>
            <a:xfrm rot="21388434">
              <a:off x="12235" y="2982534"/>
              <a:ext cx="12169907" cy="1238081"/>
            </a:xfrm>
            <a:custGeom>
              <a:avLst/>
              <a:gdLst/>
              <a:ahLst/>
              <a:cxnLst/>
              <a:rect l="l" t="t" r="r" b="b"/>
              <a:pathLst>
                <a:path w="12169907" h="1238081">
                  <a:moveTo>
                    <a:pt x="2807331" y="101460"/>
                  </a:moveTo>
                  <a:cubicBezTo>
                    <a:pt x="6135545" y="328205"/>
                    <a:pt x="6673951" y="1596392"/>
                    <a:pt x="12165744" y="982579"/>
                  </a:cubicBezTo>
                  <a:lnTo>
                    <a:pt x="12160227" y="1072100"/>
                  </a:lnTo>
                  <a:cubicBezTo>
                    <a:pt x="5416860" y="1825439"/>
                    <a:pt x="6141899" y="-258272"/>
                    <a:pt x="0" y="232833"/>
                  </a:cubicBezTo>
                  <a:lnTo>
                    <a:pt x="5492" y="143708"/>
                  </a:lnTo>
                  <a:cubicBezTo>
                    <a:pt x="1145422" y="52200"/>
                    <a:pt x="2048826" y="49784"/>
                    <a:pt x="2807331" y="101460"/>
                  </a:cubicBezTo>
                  <a:close/>
                  <a:moveTo>
                    <a:pt x="2811494" y="33894"/>
                  </a:moveTo>
                  <a:cubicBezTo>
                    <a:pt x="6139708" y="260639"/>
                    <a:pt x="6678114" y="1528826"/>
                    <a:pt x="12169907" y="915013"/>
                  </a:cubicBezTo>
                  <a:lnTo>
                    <a:pt x="12168059" y="945013"/>
                  </a:lnTo>
                  <a:cubicBezTo>
                    <a:pt x="5424692" y="1698351"/>
                    <a:pt x="6149730" y="-385359"/>
                    <a:pt x="7832" y="105746"/>
                  </a:cubicBezTo>
                  <a:lnTo>
                    <a:pt x="9656" y="76142"/>
                  </a:lnTo>
                  <a:cubicBezTo>
                    <a:pt x="1149586" y="-15366"/>
                    <a:pt x="2052990" y="-17782"/>
                    <a:pt x="2811494" y="33894"/>
                  </a:cubicBezTo>
                  <a:close/>
                </a:path>
              </a:pathLst>
            </a:custGeom>
            <a:gradFill>
              <a:gsLst>
                <a:gs pos="0">
                  <a:schemeClr val="bg2">
                    <a:alpha val="90000"/>
                    <a:lumMod val="80000"/>
                    <a:lumOff val="20000"/>
                  </a:schemeClr>
                </a:gs>
                <a:gs pos="18000">
                  <a:schemeClr val="bg2">
                    <a:lumMod val="92000"/>
                  </a:schemeClr>
                </a:gs>
                <a:gs pos="37000">
                  <a:schemeClr val="bg2">
                    <a:alpha val="90000"/>
                    <a:lumMod val="91000"/>
                  </a:schemeClr>
                </a:gs>
                <a:gs pos="100000">
                  <a:schemeClr val="bg2">
                    <a:lumMod val="80000"/>
                    <a:lumOff val="20000"/>
                  </a:schemeClr>
                </a:gs>
              </a:gsLst>
              <a:path path="shape">
                <a:fillToRect l="50000" t="50000" r="50000" b="50000"/>
              </a:path>
            </a:gradFill>
            <a:ln w="254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pl-PL" noProof="0" dirty="0"/>
            </a:p>
          </p:txBody>
        </p:sp>
        <p:sp>
          <p:nvSpPr>
            <p:cNvPr id="10" name="Dowolny kształt 9"/>
            <p:cNvSpPr/>
            <p:nvPr/>
          </p:nvSpPr>
          <p:spPr>
            <a:xfrm rot="21388434">
              <a:off x="29672" y="2764068"/>
              <a:ext cx="12205856" cy="1559261"/>
            </a:xfrm>
            <a:custGeom>
              <a:avLst/>
              <a:gdLst/>
              <a:ahLst/>
              <a:cxnLst/>
              <a:rect l="l" t="t" r="r" b="b"/>
              <a:pathLst>
                <a:path w="12205856" h="1559261">
                  <a:moveTo>
                    <a:pt x="12190266" y="1521455"/>
                  </a:moveTo>
                  <a:lnTo>
                    <a:pt x="12190701" y="1521482"/>
                  </a:lnTo>
                  <a:lnTo>
                    <a:pt x="12188851" y="1559261"/>
                  </a:lnTo>
                  <a:lnTo>
                    <a:pt x="12188416" y="1559245"/>
                  </a:lnTo>
                  <a:close/>
                  <a:moveTo>
                    <a:pt x="12205856" y="208119"/>
                  </a:moveTo>
                  <a:lnTo>
                    <a:pt x="12203734" y="242562"/>
                  </a:lnTo>
                  <a:cubicBezTo>
                    <a:pt x="6796720" y="1874914"/>
                    <a:pt x="3447529" y="-395170"/>
                    <a:pt x="0" y="109344"/>
                  </a:cubicBezTo>
                  <a:lnTo>
                    <a:pt x="2124" y="74883"/>
                  </a:lnTo>
                  <a:cubicBezTo>
                    <a:pt x="3449654" y="-429611"/>
                    <a:pt x="6798843" y="1840472"/>
                    <a:pt x="12205856" y="208119"/>
                  </a:cubicBezTo>
                  <a:close/>
                </a:path>
              </a:pathLst>
            </a:custGeom>
            <a:gradFill>
              <a:gsLst>
                <a:gs pos="36000">
                  <a:schemeClr val="bg2">
                    <a:alpha val="30000"/>
                    <a:lumMod val="0"/>
                    <a:lumOff val="100000"/>
                  </a:schemeClr>
                </a:gs>
                <a:gs pos="100000">
                  <a:schemeClr val="bg2">
                    <a:alpha val="48000"/>
                  </a:schemeClr>
                </a:gs>
              </a:gsLst>
              <a:lin ang="2700000" scaled="1"/>
            </a:gra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pl-PL" noProof="0" dirty="0"/>
            </a:p>
          </p:txBody>
        </p:sp>
        <p:sp>
          <p:nvSpPr>
            <p:cNvPr id="11" name="Dowolny kształt 10"/>
            <p:cNvSpPr/>
            <p:nvPr/>
          </p:nvSpPr>
          <p:spPr>
            <a:xfrm rot="21388434">
              <a:off x="-4585" y="3108508"/>
              <a:ext cx="12215153" cy="1052652"/>
            </a:xfrm>
            <a:custGeom>
              <a:avLst/>
              <a:gdLst/>
              <a:ahLst/>
              <a:cxnLst/>
              <a:rect l="l" t="t" r="r" b="b"/>
              <a:pathLst>
                <a:path w="12215153" h="1052652">
                  <a:moveTo>
                    <a:pt x="12199582" y="613499"/>
                  </a:moveTo>
                  <a:lnTo>
                    <a:pt x="12196535" y="662961"/>
                  </a:lnTo>
                  <a:cubicBezTo>
                    <a:pt x="8659170" y="1895884"/>
                    <a:pt x="3236150" y="-250863"/>
                    <a:pt x="0" y="412868"/>
                  </a:cubicBezTo>
                  <a:lnTo>
                    <a:pt x="3057" y="363268"/>
                  </a:lnTo>
                  <a:cubicBezTo>
                    <a:pt x="3239190" y="-300459"/>
                    <a:pt x="8662172" y="1846263"/>
                    <a:pt x="12199582" y="613499"/>
                  </a:cubicBezTo>
                  <a:close/>
                  <a:moveTo>
                    <a:pt x="12208353" y="471141"/>
                  </a:moveTo>
                  <a:lnTo>
                    <a:pt x="12202868" y="560177"/>
                  </a:lnTo>
                  <a:cubicBezTo>
                    <a:pt x="8665592" y="1793383"/>
                    <a:pt x="3242519" y="-353436"/>
                    <a:pt x="6325" y="310230"/>
                  </a:cubicBezTo>
                  <a:lnTo>
                    <a:pt x="11827" y="220949"/>
                  </a:lnTo>
                  <a:cubicBezTo>
                    <a:pt x="3247993" y="-442711"/>
                    <a:pt x="8670998" y="1704066"/>
                    <a:pt x="12208353" y="471141"/>
                  </a:cubicBezTo>
                  <a:close/>
                  <a:moveTo>
                    <a:pt x="12215153" y="360807"/>
                  </a:moveTo>
                  <a:lnTo>
                    <a:pt x="12212631" y="401743"/>
                  </a:lnTo>
                  <a:cubicBezTo>
                    <a:pt x="8696050" y="1669577"/>
                    <a:pt x="3274141" y="-472216"/>
                    <a:pt x="15523" y="160967"/>
                  </a:cubicBezTo>
                  <a:lnTo>
                    <a:pt x="18051" y="119938"/>
                  </a:lnTo>
                  <a:cubicBezTo>
                    <a:pt x="3276657" y="-513245"/>
                    <a:pt x="8698537" y="1628531"/>
                    <a:pt x="12215153" y="360807"/>
                  </a:cubicBezTo>
                  <a:close/>
                </a:path>
              </a:pathLst>
            </a:custGeom>
            <a:gradFill>
              <a:gsLst>
                <a:gs pos="36000">
                  <a:schemeClr val="bg2">
                    <a:alpha val="47000"/>
                    <a:lumMod val="0"/>
                    <a:lumOff val="100000"/>
                  </a:schemeClr>
                </a:gs>
                <a:gs pos="100000">
                  <a:schemeClr val="bg2">
                    <a:alpha val="82000"/>
                    <a:lumMod val="87000"/>
                    <a:lumOff val="13000"/>
                  </a:schemeClr>
                </a:gs>
              </a:gsLst>
              <a:path path="rect">
                <a:fillToRect l="100000" t="100000"/>
              </a:path>
            </a:gra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pl-PL" noProof="0" dirty="0"/>
            </a:p>
          </p:txBody>
        </p:sp>
      </p:grpSp>
      <p:sp>
        <p:nvSpPr>
          <p:cNvPr id="2" name="Tytuł — symbol zastępczy 1"/>
          <p:cNvSpPr>
            <a:spLocks noGrp="1"/>
          </p:cNvSpPr>
          <p:nvPr>
            <p:ph type="title"/>
          </p:nvPr>
        </p:nvSpPr>
        <p:spPr>
          <a:xfrm>
            <a:off x="1293813" y="304800"/>
            <a:ext cx="9601200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pl-PL" noProof="0" dirty="0"/>
              <a:t>Kliknij, aby edytować styl wzorca tytułu</a:t>
            </a:r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293814" y="1828801"/>
            <a:ext cx="9601198" cy="3962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l-PL" noProof="0" dirty="0"/>
              <a:t>Edytuj style wzorca tekstu</a:t>
            </a:r>
          </a:p>
          <a:p>
            <a:pPr lvl="1" rtl="0"/>
            <a:r>
              <a:rPr lang="pl-PL" noProof="0" dirty="0"/>
              <a:t>Drugi poziom</a:t>
            </a:r>
          </a:p>
          <a:p>
            <a:pPr lvl="2" rtl="0"/>
            <a:r>
              <a:rPr lang="pl-PL" noProof="0" dirty="0"/>
              <a:t>Trzeci poziom</a:t>
            </a:r>
          </a:p>
          <a:p>
            <a:pPr lvl="3" rtl="0"/>
            <a:r>
              <a:rPr lang="pl-PL" noProof="0" dirty="0"/>
              <a:t>Czwarty poziom</a:t>
            </a:r>
          </a:p>
          <a:p>
            <a:pPr lvl="4" rtl="0"/>
            <a:r>
              <a:rPr lang="pl-PL" noProof="0" dirty="0"/>
              <a:t>Piąty poziom</a:t>
            </a:r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3"/>
          </p:nvPr>
        </p:nvSpPr>
        <p:spPr>
          <a:xfrm>
            <a:off x="1299152" y="6400800"/>
            <a:ext cx="5954835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2"/>
          </p:nvPr>
        </p:nvSpPr>
        <p:spPr>
          <a:xfrm>
            <a:off x="7989510" y="6400800"/>
            <a:ext cx="1548660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7C60233D-80C2-49BF-9BA2-BE2943E7A083}" type="datetime1">
              <a:rPr lang="pl-PL" noProof="0" smtClean="0"/>
              <a:t>02.09.2025</a:t>
            </a:fld>
            <a:endParaRPr lang="pl-PL" noProof="0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4"/>
          </p:nvPr>
        </p:nvSpPr>
        <p:spPr>
          <a:xfrm>
            <a:off x="9818310" y="6400800"/>
            <a:ext cx="1066802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CA8D9AD5-F248-4919-864A-CFD76CC027D6}" type="slidenum">
              <a:rPr lang="pl-PL" noProof="0" smtClean="0"/>
              <a:pPr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8872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10312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6032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7472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93192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pl-PL" dirty="0"/>
              <a:t>Cześć!</a:t>
            </a:r>
          </a:p>
        </p:txBody>
      </p:sp>
      <p:sp>
        <p:nvSpPr>
          <p:cNvPr id="4" name="Podtytuł 3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pl-PL" dirty="0"/>
              <a:t>Zaczynamy…</a:t>
            </a:r>
          </a:p>
        </p:txBody>
      </p:sp>
    </p:spTree>
    <p:extLst>
      <p:ext uri="{BB962C8B-B14F-4D97-AF65-F5344CB8AC3E}">
        <p14:creationId xmlns:p14="http://schemas.microsoft.com/office/powerpoint/2010/main" val="547177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3450AA-C89A-F434-6D65-07D620A71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Przypomnienie – PZO (cytuję)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C18712B-D15D-3AE9-A584-81C16D4FFB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619" y="1828801"/>
            <a:ext cx="10462393" cy="4837470"/>
          </a:xfrm>
        </p:spPr>
        <p:txBody>
          <a:bodyPr>
            <a:normAutofit fontScale="85000" lnSpcReduction="20000"/>
          </a:bodyPr>
          <a:lstStyle/>
          <a:p>
            <a:pPr marL="45720" indent="0">
              <a:buNone/>
            </a:pPr>
            <a:r>
              <a:rPr lang="pl-PL" dirty="0"/>
              <a:t>2. 1 Przy ocenie kontrolnych prac pisemnych uwzględniającej skalę punktową ustala się stopień szkolny w oparciu o skalę procentową:</a:t>
            </a:r>
          </a:p>
          <a:p>
            <a:pPr marL="45720" indent="0">
              <a:buNone/>
            </a:pPr>
            <a:r>
              <a:rPr lang="pl-PL" dirty="0"/>
              <a:t>a) 0 - 39 % – stopień niedostateczny,</a:t>
            </a:r>
          </a:p>
          <a:p>
            <a:pPr marL="45720" indent="0">
              <a:buNone/>
            </a:pPr>
            <a:r>
              <a:rPr lang="pl-PL" dirty="0"/>
              <a:t>b) 40 - 54% – stopień dopuszczający,</a:t>
            </a:r>
          </a:p>
          <a:p>
            <a:pPr marL="45720" indent="0">
              <a:buNone/>
            </a:pPr>
            <a:r>
              <a:rPr lang="pl-PL" dirty="0"/>
              <a:t>c) 55 - 69% – stopień dostateczny,</a:t>
            </a:r>
          </a:p>
          <a:p>
            <a:pPr marL="45720" indent="0">
              <a:buNone/>
            </a:pPr>
            <a:r>
              <a:rPr lang="pl-PL" dirty="0"/>
              <a:t>d) 70 - 84% – stopień dobry,</a:t>
            </a:r>
          </a:p>
          <a:p>
            <a:pPr marL="45720" indent="0">
              <a:buNone/>
            </a:pPr>
            <a:r>
              <a:rPr lang="pl-PL" dirty="0"/>
              <a:t>e) 85 - 94% – stopień bardzo dobry,</a:t>
            </a:r>
          </a:p>
          <a:p>
            <a:pPr marL="45720" indent="0">
              <a:buNone/>
            </a:pPr>
            <a:r>
              <a:rPr lang="pl-PL" dirty="0"/>
              <a:t>f) 95 - 100 % - stopień celujący.</a:t>
            </a:r>
          </a:p>
          <a:p>
            <a:pPr marL="45720" indent="0">
              <a:buNone/>
            </a:pPr>
            <a:r>
              <a:rPr lang="pl-PL" dirty="0"/>
              <a:t>2.2 Skala może być rozszerzona o plusy za np. aktywność podczas zajęć oraz przy ocenach cząstkowych; dodatkowe znaki: </a:t>
            </a:r>
            <a:r>
              <a:rPr lang="pl-PL" dirty="0" err="1"/>
              <a:t>np</a:t>
            </a:r>
            <a:r>
              <a:rPr lang="pl-PL" dirty="0"/>
              <a:t> (nieprzygotowanie), </a:t>
            </a:r>
            <a:r>
              <a:rPr lang="pl-PL" dirty="0" err="1"/>
              <a:t>nb</a:t>
            </a:r>
            <a:r>
              <a:rPr lang="pl-PL" dirty="0"/>
              <a:t> (nieobecny), </a:t>
            </a:r>
            <a:r>
              <a:rPr lang="pl-PL" dirty="0" err="1"/>
              <a:t>bz</a:t>
            </a:r>
            <a:r>
              <a:rPr lang="pl-PL" dirty="0"/>
              <a:t> (brak zadania), </a:t>
            </a:r>
            <a:r>
              <a:rPr lang="pl-PL" dirty="0" err="1"/>
              <a:t>nz</a:t>
            </a:r>
            <a:r>
              <a:rPr lang="pl-PL" dirty="0"/>
              <a:t> (nauczanie zdalne).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8620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F83BD5B-6A94-981A-A7BC-4CA489214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Epoki i lektury obowiązkowe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BC95A71-F6F2-1A01-146B-4E5F71E14D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" indent="0" algn="just">
              <a:buNone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2.3 Warunkiem uzyskania oceny dopuszczającej umożliwiającej promocję do klasy programowo wyższej jest pisemna lub ustna wypowiedź (na odpowiednim poziomie) z zakresu wiedzy i umiejętności wynikających z podstawy programowej przede wszystkim dot. epok i lektur obowiązkowych.</a:t>
            </a:r>
          </a:p>
          <a:p>
            <a:pPr marL="45720" indent="0" algn="just">
              <a:buNone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2.4 Ocenianiu bieżącemu poddawana jest także wiedza i jej funkcjonalne, kontekstowe, wykorzystanie z zakresu całego cyklu nauczania.</a:t>
            </a:r>
          </a:p>
          <a:p>
            <a:pPr marL="45720" indent="0" algn="just">
              <a:buNone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2.5 Ocena dłuższych wypowiedzi ustnych i pisemnych jest wielokryterialna (zakres wymagań na poszczególne stopnie nauczyciel przedstawia w postaci informacji ustnej):</a:t>
            </a:r>
          </a:p>
          <a:p>
            <a:pPr marL="45720" indent="0" algn="just">
              <a:buNone/>
            </a:pP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39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98E93CF-C02D-0B97-1D4A-DAA2F7C67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D266FE8-2498-8FCF-0514-99A14AC4C6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8BB9A93-392D-0CFA-55EE-052009B517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66415" y="37626"/>
            <a:ext cx="7659169" cy="6782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354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E1B759-6EC9-A2A6-7A97-0F43BC8E1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787F3E-C322-2804-3784-D944F7BA01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7FB45F8-6674-FEB6-BC05-2E5C78B607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88671" y="1450987"/>
            <a:ext cx="7411484" cy="3572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349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BC0FBEA-4BB0-ECA1-BC47-F81DCBA4C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4F042A3-B234-D01D-6EBF-1E803C1824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08DBADF-F848-5B2A-CB6B-0C9D0D6215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02987" y="304800"/>
            <a:ext cx="7182852" cy="5982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251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A0866E-53EC-19FA-0275-33BED8D5B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Nieprzygotowania i nieobecności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8444BB9-952B-4A5D-4D2E-BC3392B083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961" y="1828801"/>
            <a:ext cx="11454581" cy="3962400"/>
          </a:xfrm>
        </p:spPr>
        <p:txBody>
          <a:bodyPr>
            <a:normAutofit fontScale="70000" lnSpcReduction="20000"/>
          </a:bodyPr>
          <a:lstStyle/>
          <a:p>
            <a:pPr marL="45720" indent="0" algn="just">
              <a:buNone/>
            </a:pPr>
            <a:r>
              <a:rPr lang="pl-PL" dirty="0"/>
              <a:t>2.6 Nieprzestrzeganie zasady uczciwości (plagiat, </a:t>
            </a:r>
            <a:r>
              <a:rPr lang="pl-PL" b="1" dirty="0"/>
              <a:t>chat GPT</a:t>
            </a:r>
            <a:r>
              <a:rPr lang="pl-PL" dirty="0"/>
              <a:t>) skutkuje otrzymaniem oceny niedostatecznej.</a:t>
            </a:r>
          </a:p>
          <a:p>
            <a:pPr marL="45720" indent="0" algn="just">
              <a:buNone/>
            </a:pPr>
            <a:r>
              <a:rPr lang="pl-PL" dirty="0"/>
              <a:t>2.7 Uczeń może zgłosić nieprzygotowanie (</a:t>
            </a:r>
            <a:r>
              <a:rPr lang="pl-PL" dirty="0" err="1"/>
              <a:t>np</a:t>
            </a:r>
            <a:r>
              <a:rPr lang="pl-PL" dirty="0"/>
              <a:t>) do zajęć 2 razy w semestrze. Musi to nastąpić </a:t>
            </a:r>
            <a:r>
              <a:rPr lang="pl-PL" b="1" dirty="0"/>
              <a:t>przed</a:t>
            </a:r>
            <a:r>
              <a:rPr lang="pl-PL" dirty="0"/>
              <a:t> rozpoczęciem zajęć lekcyjnych (</a:t>
            </a:r>
            <a:r>
              <a:rPr lang="pl-PL" b="1" dirty="0"/>
              <a:t>nie dotyczy </a:t>
            </a:r>
            <a:r>
              <a:rPr lang="pl-PL" dirty="0"/>
              <a:t>zapowiedzianych prac pisemnych, także tych ze znajomości lektury przed jej omawianiem).</a:t>
            </a:r>
          </a:p>
          <a:p>
            <a:pPr marL="45720" indent="0" algn="just">
              <a:buNone/>
            </a:pPr>
            <a:r>
              <a:rPr lang="pl-PL" dirty="0"/>
              <a:t>2.8 Uczeń nieobecny na zajęciach szkolnych przez tydzień ma obowiązek uzupełnić braki spowodowane nieobecnością w terminie do tygodnia (dłuższe usprawiedliwione nieobecności traktowane są indywidualnie).</a:t>
            </a:r>
          </a:p>
          <a:p>
            <a:pPr marL="45720" indent="0" algn="just">
              <a:buNone/>
            </a:pPr>
            <a:r>
              <a:rPr lang="pl-PL" dirty="0"/>
              <a:t>2.9 Uczeń nieobecny na pracy klasowej, sprawdzianie, teście ma obowiązek rozliczenia się z tych prac w terminie </a:t>
            </a:r>
            <a:r>
              <a:rPr lang="pl-PL" b="1" dirty="0"/>
              <a:t>wskazanym przez nauczyciela</a:t>
            </a:r>
            <a:r>
              <a:rPr lang="pl-PL" dirty="0"/>
              <a:t>. Niestawienie się na zaliczenie w umówionym terminie skutkuje oceną niedostateczną (sytuacje niezależne traktowane są indywidualnie).</a:t>
            </a:r>
          </a:p>
          <a:p>
            <a:pPr marL="45720" indent="0" algn="just">
              <a:buNone/>
            </a:pPr>
            <a:r>
              <a:rPr lang="pl-PL" dirty="0"/>
              <a:t>2.10 Uczeń zobowiązany jest do systematycznego przygotowywania się do zajęć, w tym </a:t>
            </a:r>
            <a:r>
              <a:rPr lang="pl-PL" sz="4000" b="1" dirty="0"/>
              <a:t>posiadania podręcznika, lektury, zeszytu przedmiotowego i długopisu.</a:t>
            </a:r>
          </a:p>
          <a:p>
            <a:pPr marL="4572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73678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F168834-3267-814F-A7FC-52DE20916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„Skąpiec”, a potem…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1870C1A-C0A3-45A6-B157-D993AB03F3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endParaRPr lang="pl-PL" dirty="0"/>
          </a:p>
          <a:p>
            <a:r>
              <a:rPr lang="pl-PL" b="1" dirty="0"/>
              <a:t>Adam Mickiewicz, „Dziady” cz. IV i III</a:t>
            </a:r>
          </a:p>
          <a:p>
            <a:r>
              <a:rPr lang="pl-PL" b="1" dirty="0"/>
              <a:t>Bolesław Prus, „Lalka”</a:t>
            </a:r>
          </a:p>
          <a:p>
            <a:r>
              <a:rPr lang="pl-PL" b="1" dirty="0" err="1"/>
              <a:t>Fiodor</a:t>
            </a:r>
            <a:r>
              <a:rPr lang="pl-PL" b="1" dirty="0"/>
              <a:t> Dostojewski, „Zbrodnia i kara”</a:t>
            </a:r>
          </a:p>
          <a:p>
            <a:pPr marL="45720" indent="0">
              <a:buNone/>
            </a:pPr>
            <a:endParaRPr lang="pl-PL" dirty="0"/>
          </a:p>
          <a:p>
            <a:pPr marL="4572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19699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8001D8C-8090-0D6F-F311-8B59C500E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Będzie dobrze, damy radę ;)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830D534-1CDE-07F2-67C9-028A3974B9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0729BD0-DF11-489C-FB61-2380647C29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3575" y="1787851"/>
            <a:ext cx="6456356" cy="43081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54026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Zbliżenie na kwiaty">
            <a:extLst>
              <a:ext uri="{FF2B5EF4-FFF2-40B4-BE49-F238E27FC236}">
                <a16:creationId xmlns:a16="http://schemas.microsoft.com/office/drawing/2014/main" id="{0EF5E38D-0785-4482-91F2-A65E2DFB58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41" b="14789"/>
          <a:stretch/>
        </p:blipFill>
        <p:spPr>
          <a:xfrm>
            <a:off x="20" y="19674"/>
            <a:ext cx="12191980" cy="6857989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9D816652-E95E-40C9-B397-C76AFE1C20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946" y="2545799"/>
            <a:ext cx="9966960" cy="3035808"/>
          </a:xfrm>
        </p:spPr>
        <p:txBody>
          <a:bodyPr rtlCol="0" anchor="b">
            <a:normAutofit/>
          </a:bodyPr>
          <a:lstStyle/>
          <a:p>
            <a:r>
              <a:rPr lang="pl-PL" dirty="0">
                <a:solidFill>
                  <a:srgbClr val="FFFFFF"/>
                </a:solidFill>
              </a:rPr>
              <a:t>Klasa 2</a:t>
            </a:r>
            <a:br>
              <a:rPr lang="pl-PL" dirty="0">
                <a:solidFill>
                  <a:srgbClr val="FFFFFF"/>
                </a:solidFill>
              </a:rPr>
            </a:br>
            <a:endParaRPr lang="pl-PL" dirty="0">
              <a:solidFill>
                <a:srgbClr val="FFFFFF"/>
              </a:solidFill>
            </a:endParaRPr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E0D7A55E-FEF5-2FA8-34A6-38F623FFCF68}"/>
              </a:ext>
            </a:extLst>
          </p:cNvPr>
          <p:cNvSpPr txBox="1">
            <a:spLocks/>
          </p:cNvSpPr>
          <p:nvPr/>
        </p:nvSpPr>
        <p:spPr>
          <a:xfrm>
            <a:off x="211951" y="4611316"/>
            <a:ext cx="2640646" cy="2104273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buFont typeface="Arial" pitchFamily="34" charset="0"/>
              <a:buNone/>
              <a:defRPr sz="6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2000" b="1" dirty="0">
                <a:solidFill>
                  <a:srgbClr val="FF3399"/>
                </a:solidFill>
              </a:rPr>
              <a:t>Organizacja pracy na lekcjach języka polskiego; przedmiotowe zasady oceniania.</a:t>
            </a:r>
            <a:br>
              <a:rPr lang="pl-PL" sz="2000" dirty="0">
                <a:solidFill>
                  <a:srgbClr val="FF0000"/>
                </a:solidFill>
              </a:rPr>
            </a:br>
            <a:endParaRPr lang="pl-PL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51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Skala procentowa: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09769" y="1641574"/>
            <a:ext cx="10058400" cy="4050792"/>
          </a:xfrm>
        </p:spPr>
        <p:txBody>
          <a:bodyPr/>
          <a:lstStyle/>
          <a:p>
            <a:r>
              <a:rPr lang="pl-PL" sz="2400" dirty="0"/>
              <a:t>celujący (6) 			95% – 100%</a:t>
            </a:r>
          </a:p>
          <a:p>
            <a:r>
              <a:rPr lang="pl-PL" sz="2400" dirty="0"/>
              <a:t>bardzo dobry (5)		94% –   85% </a:t>
            </a:r>
          </a:p>
          <a:p>
            <a:r>
              <a:rPr lang="pl-PL" sz="2400" dirty="0"/>
              <a:t>dobry (4)			84% –   70%</a:t>
            </a:r>
          </a:p>
          <a:p>
            <a:r>
              <a:rPr lang="pl-PL" sz="2400" dirty="0"/>
              <a:t>dostateczny (3)		69% –   55%</a:t>
            </a:r>
          </a:p>
          <a:p>
            <a:r>
              <a:rPr lang="pl-PL" sz="2400" dirty="0"/>
              <a:t>dopuszczający (2)		54% –   40%</a:t>
            </a:r>
          </a:p>
          <a:p>
            <a:r>
              <a:rPr lang="pl-PL" sz="2400" dirty="0"/>
              <a:t>niedostateczny (1)		39% –      0%</a:t>
            </a:r>
          </a:p>
          <a:p>
            <a:endParaRPr lang="pl-P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057" y="5086242"/>
            <a:ext cx="1942736" cy="1761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Jakie oceny obowiązują w polskiej szkole? Przedstawiamy całą skalę ocen! |  Mamotoja.pl">
            <a:extLst>
              <a:ext uri="{FF2B5EF4-FFF2-40B4-BE49-F238E27FC236}">
                <a16:creationId xmlns:a16="http://schemas.microsoft.com/office/drawing/2014/main" id="{DBCC85B1-5CBC-40CD-E9AC-60DE879A1A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774" y="1563106"/>
            <a:ext cx="4801378" cy="32009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74350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109BDE-B7DE-05E4-E3F6-1A5FF209A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lektury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2042E60-AE26-ABCD-E1A6-113FEDF13A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3853" y="1289304"/>
            <a:ext cx="5934075" cy="460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245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59B22E4-B178-10AA-E9F5-64A90BB55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212" y="500302"/>
            <a:ext cx="10058400" cy="1609344"/>
          </a:xfrm>
        </p:spPr>
        <p:txBody>
          <a:bodyPr/>
          <a:lstStyle/>
          <a:p>
            <a:r>
              <a:rPr lang="pl-PL" dirty="0"/>
              <a:t>lektury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ED47A65-3652-CD06-CA16-0F0923AD46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5599" y="0"/>
            <a:ext cx="5581650" cy="421005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CCCCB255-E8A6-1C41-0E1E-01B6427D77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5599" y="4210050"/>
            <a:ext cx="5667375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309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4537917-FD22-6710-C040-C55FD9C3B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700" y="813767"/>
            <a:ext cx="10058400" cy="1609344"/>
          </a:xfrm>
        </p:spPr>
        <p:txBody>
          <a:bodyPr/>
          <a:lstStyle/>
          <a:p>
            <a:r>
              <a:rPr lang="pl-PL" dirty="0"/>
              <a:t>3. Utwory </a:t>
            </a:r>
            <a:br>
              <a:rPr lang="pl-PL" dirty="0"/>
            </a:br>
            <a:r>
              <a:rPr lang="pl-PL" dirty="0"/>
              <a:t>poetyckie 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7D52B8F0-1806-0B6C-FD9C-6E0E70DE76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1788" y="191400"/>
            <a:ext cx="7727194" cy="6666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988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6599BF03-EAEB-9DCE-DDCE-379AE8BC95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1326" y="3032804"/>
            <a:ext cx="6134100" cy="134302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3F29E3B6-AC7B-D700-61ED-1FD1ABC24E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74" y="0"/>
            <a:ext cx="56219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703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A456E74-5D7F-C8A0-7120-18C4E5555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CO teraz?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FD159C6-B558-6315-E16D-B47DE7BC3F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pl-PL" dirty="0"/>
              <a:t>Technikum:</a:t>
            </a:r>
          </a:p>
          <a:p>
            <a:r>
              <a:rPr lang="pl-PL" dirty="0"/>
              <a:t>Omówiliśmy starożytność, średniowiecze, renesans, barok i zaczynamy oświecenie.</a:t>
            </a:r>
          </a:p>
          <a:p>
            <a:r>
              <a:rPr lang="pl-PL" dirty="0"/>
              <a:t>Omawiamy „Skąpca”.</a:t>
            </a:r>
          </a:p>
          <a:p>
            <a:endParaRPr lang="pl-PL" dirty="0"/>
          </a:p>
          <a:p>
            <a:pPr marL="0" indent="0">
              <a:buNone/>
            </a:pPr>
            <a:r>
              <a:rPr lang="pl-PL" dirty="0"/>
              <a:t>Liceum:</a:t>
            </a:r>
          </a:p>
          <a:p>
            <a:r>
              <a:rPr lang="pl-PL" dirty="0"/>
              <a:t>Omówiliśmy starożytność, średniowiecze, renesans, barok i oświecenie.</a:t>
            </a:r>
          </a:p>
          <a:p>
            <a:r>
              <a:rPr lang="pl-PL" dirty="0"/>
              <a:t>Kończymy omawianie „Skąpca” – podsumowanie.</a:t>
            </a:r>
          </a:p>
          <a:p>
            <a:r>
              <a:rPr lang="pl-PL" dirty="0"/>
              <a:t>Zaczynamy romantyzm.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23341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155DBE8-5994-94A9-24E4-4AB467131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Ważne!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C9C7B5B-11BD-F157-2D1E-313B94E5DD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2381275" cy="4050792"/>
          </a:xfrm>
        </p:spPr>
        <p:txBody>
          <a:bodyPr>
            <a:normAutofit fontScale="85000" lnSpcReduction="20000"/>
          </a:bodyPr>
          <a:lstStyle/>
          <a:p>
            <a:r>
              <a:rPr lang="pl-PL" dirty="0"/>
              <a:t>praca klasowa, kartkówka, sprawdzian, projekt, wypowiedź ustna, praca w grupach, recytacja, wypracowanie, aktywność, karty pracy, czytanie ze zrozumieniem, pytania jawne, arkusz;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27261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uszelki 16:9">
  <a:themeElements>
    <a:clrScheme name="Seashells">
      <a:dk1>
        <a:srgbClr val="634823"/>
      </a:dk1>
      <a:lt1>
        <a:sysClr val="window" lastClr="FFFFFF"/>
      </a:lt1>
      <a:dk2>
        <a:srgbClr val="000000"/>
      </a:dk2>
      <a:lt2>
        <a:srgbClr val="F9EDD7"/>
      </a:lt2>
      <a:accent1>
        <a:srgbClr val="803C63"/>
      </a:accent1>
      <a:accent2>
        <a:srgbClr val="5A95A4"/>
      </a:accent2>
      <a:accent3>
        <a:srgbClr val="EBB419"/>
      </a:accent3>
      <a:accent4>
        <a:srgbClr val="E1771F"/>
      </a:accent4>
      <a:accent5>
        <a:srgbClr val="648C7A"/>
      </a:accent5>
      <a:accent6>
        <a:srgbClr val="ACBB51"/>
      </a:accent6>
      <a:hlink>
        <a:srgbClr val="5A95A4"/>
      </a:hlink>
      <a:folHlink>
        <a:srgbClr val="E1771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064328_TF02895255.potx" id="{A05FE669-CBF4-4F2D-BA95-E79CF2244ED8}" vid="{5B73A3B8-BFB8-4931-9974-95E45ADBBB64}"/>
    </a:ext>
  </a:extLst>
</a:theme>
</file>

<file path=ppt/theme/theme2.xml><?xml version="1.0" encoding="utf-8"?>
<a:theme xmlns:a="http://schemas.openxmlformats.org/drawingml/2006/main" name="Motyw pakietu Office">
  <a:themeElements>
    <a:clrScheme name="Seashells">
      <a:dk1>
        <a:srgbClr val="634823"/>
      </a:dk1>
      <a:lt1>
        <a:sysClr val="window" lastClr="FFFFFF"/>
      </a:lt1>
      <a:dk2>
        <a:srgbClr val="000000"/>
      </a:dk2>
      <a:lt2>
        <a:srgbClr val="F9EDD7"/>
      </a:lt2>
      <a:accent1>
        <a:srgbClr val="803C63"/>
      </a:accent1>
      <a:accent2>
        <a:srgbClr val="5A95A4"/>
      </a:accent2>
      <a:accent3>
        <a:srgbClr val="EBB419"/>
      </a:accent3>
      <a:accent4>
        <a:srgbClr val="E1771F"/>
      </a:accent4>
      <a:accent5>
        <a:srgbClr val="648C7A"/>
      </a:accent5>
      <a:accent6>
        <a:srgbClr val="ACBB51"/>
      </a:accent6>
      <a:hlink>
        <a:srgbClr val="5A95A4"/>
      </a:hlink>
      <a:folHlink>
        <a:srgbClr val="E1771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Seashells">
      <a:dk1>
        <a:srgbClr val="634823"/>
      </a:dk1>
      <a:lt1>
        <a:sysClr val="window" lastClr="FFFFFF"/>
      </a:lt1>
      <a:dk2>
        <a:srgbClr val="000000"/>
      </a:dk2>
      <a:lt2>
        <a:srgbClr val="F9EDD7"/>
      </a:lt2>
      <a:accent1>
        <a:srgbClr val="803C63"/>
      </a:accent1>
      <a:accent2>
        <a:srgbClr val="5A95A4"/>
      </a:accent2>
      <a:accent3>
        <a:srgbClr val="EBB419"/>
      </a:accent3>
      <a:accent4>
        <a:srgbClr val="E1771F"/>
      </a:accent4>
      <a:accent5>
        <a:srgbClr val="648C7A"/>
      </a:accent5>
      <a:accent6>
        <a:srgbClr val="ACBB51"/>
      </a:accent6>
      <a:hlink>
        <a:srgbClr val="5A95A4"/>
      </a:hlink>
      <a:folHlink>
        <a:srgbClr val="E1771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Kolekcja kolorowych muszelek</Template>
  <TotalTime>65</TotalTime>
  <Words>578</Words>
  <Application>Microsoft Office PowerPoint</Application>
  <PresentationFormat>Panoramiczny</PresentationFormat>
  <Paragraphs>55</Paragraphs>
  <Slides>17</Slides>
  <Notes>4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17</vt:i4>
      </vt:variant>
    </vt:vector>
  </HeadingPairs>
  <TitlesOfParts>
    <vt:vector size="21" baseType="lpstr">
      <vt:lpstr>Arial</vt:lpstr>
      <vt:lpstr>Corbel</vt:lpstr>
      <vt:lpstr>Times New Roman</vt:lpstr>
      <vt:lpstr>Muszelki 16:9</vt:lpstr>
      <vt:lpstr>Cześć!</vt:lpstr>
      <vt:lpstr>Klasa 2 </vt:lpstr>
      <vt:lpstr>Skala procentowa: </vt:lpstr>
      <vt:lpstr>lektury</vt:lpstr>
      <vt:lpstr>lektury</vt:lpstr>
      <vt:lpstr>3. Utwory  poetyckie </vt:lpstr>
      <vt:lpstr>Prezentacja programu PowerPoint</vt:lpstr>
      <vt:lpstr>CO teraz?</vt:lpstr>
      <vt:lpstr>Ważne!</vt:lpstr>
      <vt:lpstr>Przypomnienie – PZO (cytuję)</vt:lpstr>
      <vt:lpstr>Epoki i lektury obowiązkowe</vt:lpstr>
      <vt:lpstr>Prezentacja programu PowerPoint</vt:lpstr>
      <vt:lpstr>Prezentacja programu PowerPoint</vt:lpstr>
      <vt:lpstr>Prezentacja programu PowerPoint</vt:lpstr>
      <vt:lpstr>Nieprzygotowania i nieobecności</vt:lpstr>
      <vt:lpstr>„Skąpiec”, a potem…</vt:lpstr>
      <vt:lpstr>Będzie dobrze, damy radę ;)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Izabela Drężek</dc:creator>
  <cp:lastModifiedBy>Izabela Drężek</cp:lastModifiedBy>
  <cp:revision>7</cp:revision>
  <dcterms:created xsi:type="dcterms:W3CDTF">2025-08-30T11:01:15Z</dcterms:created>
  <dcterms:modified xsi:type="dcterms:W3CDTF">2025-09-02T06:19:41Z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