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84" r:id="rId6"/>
    <p:sldId id="277" r:id="rId7"/>
    <p:sldId id="296" r:id="rId8"/>
    <p:sldId id="287" r:id="rId9"/>
    <p:sldId id="264" r:id="rId10"/>
    <p:sldId id="258" r:id="rId11"/>
    <p:sldId id="286" r:id="rId12"/>
    <p:sldId id="275" r:id="rId13"/>
    <p:sldId id="289" r:id="rId14"/>
    <p:sldId id="290" r:id="rId15"/>
    <p:sldId id="291" r:id="rId16"/>
    <p:sldId id="292" r:id="rId17"/>
    <p:sldId id="293" r:id="rId18"/>
    <p:sldId id="294" r:id="rId19"/>
    <p:sldId id="295" r:id="rId2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8F521E1-0C12-4760-BDE0-45E97124B4AC}" type="datetime1">
              <a:rPr lang="pl-PL" smtClean="0"/>
              <a:t>08.12.2025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38F4B-9F29-4743-AA85-EA4FA1270FE4}" type="datetime1">
              <a:rPr lang="pl-PL" smtClean="0"/>
              <a:pPr/>
              <a:t>08.12.2025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noProof="0" smtClean="0"/>
              <a:t>16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14096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73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8424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8762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4796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824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1918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9857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881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emat organizacyjn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9" name="Tekst — symbol zastępczy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4" name="Tekst — symbol zastępczy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6" name="Tekst — symbol zastępczy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7" name="Tekst — symbol zastępczy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8" name="Tekst — symbol zastępczy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9" name="Tekst — symbol zastępczy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0" name="Tekst — symbol zastępczy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5" name="Tekst — symbol zastępczy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6" name="Tekst — symbol zastępczy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7" name="Tekst — symbol zastępczy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8" name="Tekst — symbol zastępczy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9" name="Tekst — symbol zastępczy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Data — symbol zastępczy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42" name="Stopka — symbol zastępczy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43" name="Numer slajdu — symbol zastępczy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47" name="Łącznik prosty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prawa zawartość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7" name="Data — symbol zastępczy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8" name="Stopka — symbol zastępczy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10" name="Numer slajdu — symbol zastępczy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amykanie slajd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espoł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Obraz — symbol zastępczy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noProof="0"/>
              <a:t>Kliknij ikonę, aby dodać obraz</a:t>
            </a:r>
          </a:p>
        </p:txBody>
      </p:sp>
      <p:sp>
        <p:nvSpPr>
          <p:cNvPr id="7" name="Obraz — symbol zastępczy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noProof="0"/>
              <a:t>Kliknij ikonę, aby dodać obraz</a:t>
            </a:r>
          </a:p>
        </p:txBody>
      </p:sp>
      <p:sp>
        <p:nvSpPr>
          <p:cNvPr id="8" name="Obraz — symbol zastępczy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noProof="0"/>
              <a:t>Kliknij ikonę, aby dodać obraz</a:t>
            </a:r>
          </a:p>
        </p:txBody>
      </p:sp>
      <p:sp>
        <p:nvSpPr>
          <p:cNvPr id="9" name="Obraz — symbol zastępczy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noProof="0"/>
              <a:t>Kliknij ikonę, aby dodać obraz</a:t>
            </a:r>
          </a:p>
        </p:txBody>
      </p:sp>
      <p:sp>
        <p:nvSpPr>
          <p:cNvPr id="11" name="Tekst — symbol zastępczy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2" name="Tekst — symbol zastępczy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6" name="Tekst — symbol zastępczy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17" name="Tekst — symbol zastępczy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19" name="Tekst — symbol zastępczy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0" name="Tekst — symbol zastępczy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2" name="Tekst — symbol zastępczy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Imię i nazwisko</a:t>
            </a:r>
          </a:p>
        </p:txBody>
      </p:sp>
      <p:sp>
        <p:nvSpPr>
          <p:cNvPr id="23" name="Tekst — symbol zastępczy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24" name="Data — symbol zastępczy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25" name="Stopka — symbol zastępczy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26" name="Numer slajdu — symbol zastępczy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1" name="Data — symbol zastępczy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22" name="Stopka — symbol zastępczy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23" name="Numer slajdu — symbol zastępczy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dwa elementy zawartośc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7" name="Zawartość — symbol zastępczy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wzorców tekstu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0" name="Zawartość — symbol zastępczy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4" name="Data — symbol zastępczy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15" name="Stopka — symbol zastępczy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cztery elementy zawartośc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4" name="Zawartość — symbol zastępczy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5" name="Zawartość — symbol zastępczy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6" name="Zawartość — symbol zastępczy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Zawartość — symbol zastępczy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8" name="Zawartość — symbol zastępczy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Zawartość — symbol zastępczy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0" name="Zawartość — symbol zastępczy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Data — symbol zastępczy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22" name="Stopka — symbol zastępczy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23" name="Numer slajdu — symbol zastępczy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lewa zawartość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tytuł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4" name="Data — symbol zastępczy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5" name="Stopka — symbol zastępczy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yśrodkuj tekst z górnym obramowani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yśrodkuj tekst 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8" name="Data — symbol zastępczy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9" name="Stopka — symbol zastępczy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10" name="Numer slajdu — symbol zastępczy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ztery elementy zawartośc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9" name="Tekst — symbol zastępczy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1</a:t>
            </a:r>
          </a:p>
        </p:txBody>
      </p:sp>
      <p:sp>
        <p:nvSpPr>
          <p:cNvPr id="11" name="Tekst — symbol zastępczy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2</a:t>
            </a:r>
          </a:p>
        </p:txBody>
      </p:sp>
      <p:sp>
        <p:nvSpPr>
          <p:cNvPr id="13" name="Tekst — symbol zastępczy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3</a:t>
            </a:r>
          </a:p>
        </p:txBody>
      </p:sp>
      <p:sp>
        <p:nvSpPr>
          <p:cNvPr id="15" name="Tekst — symbol zastępczy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4</a:t>
            </a:r>
          </a:p>
        </p:txBody>
      </p:sp>
      <p:sp>
        <p:nvSpPr>
          <p:cNvPr id="21" name="Obraz online — symbol zastępczy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2" name="Obraz online — symbol zastępczy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3" name="Obraz online — symbol zastępczy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4" name="Obraz online — symbol zastępczy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5" name="Data — symbol zastępczy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26" name="Stopka — symbol zastępczy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27" name="Numer slajdu — symbol zastępczy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cztery obraz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9" name="Tekst — symbol zastępczy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1</a:t>
            </a:r>
          </a:p>
        </p:txBody>
      </p:sp>
      <p:sp>
        <p:nvSpPr>
          <p:cNvPr id="11" name="Tekst — symbol zastępczy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2</a:t>
            </a:r>
          </a:p>
        </p:txBody>
      </p:sp>
      <p:sp>
        <p:nvSpPr>
          <p:cNvPr id="13" name="Tekst — symbol zastępczy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3</a:t>
            </a:r>
          </a:p>
        </p:txBody>
      </p:sp>
      <p:sp>
        <p:nvSpPr>
          <p:cNvPr id="15" name="Tekst — symbol zastępczy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4</a:t>
            </a:r>
          </a:p>
        </p:txBody>
      </p:sp>
      <p:sp>
        <p:nvSpPr>
          <p:cNvPr id="21" name="Obraz online — symbol zastępczy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2" name="Obraz online — symbol zastępczy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3" name="Obraz online — symbol zastępczy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24" name="Obraz online — symbol zastępczy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pl-PL" noProof="0"/>
              <a:t>Kliknij ikonę, aby dodać obraz online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6" name="Tekst — symbol zastępczy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1</a:t>
            </a:r>
          </a:p>
        </p:txBody>
      </p:sp>
      <p:sp>
        <p:nvSpPr>
          <p:cNvPr id="17" name="Tekst — symbol zastępczy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2</a:t>
            </a:r>
          </a:p>
        </p:txBody>
      </p:sp>
      <p:sp>
        <p:nvSpPr>
          <p:cNvPr id="18" name="Tekst — symbol zastępczy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3</a:t>
            </a:r>
          </a:p>
        </p:txBody>
      </p:sp>
      <p:sp>
        <p:nvSpPr>
          <p:cNvPr id="19" name="Tekst — symbol zastępczy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Punktor 4</a:t>
            </a:r>
          </a:p>
        </p:txBody>
      </p:sp>
      <p:sp>
        <p:nvSpPr>
          <p:cNvPr id="28" name="Tekst — symbol zastępczy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Data — symbol zastępczy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29.07.20XX</a:t>
            </a:r>
          </a:p>
        </p:txBody>
      </p:sp>
      <p:sp>
        <p:nvSpPr>
          <p:cNvPr id="31" name="Stopka — symbol zastępczy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32" name="Numer slajdu — symbol zastępczy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29.07.20XX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pl-PL" noProof="0"/>
              <a:t>Szkolenie nowych pracowników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5CEABB6-07DC-46E8-9B57-56EC44A396E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/>
          <a:lstStyle/>
          <a:p>
            <a:pPr rtl="0"/>
            <a:r>
              <a:rPr lang="pl-PL" dirty="0"/>
              <a:t>Pozytywistyczna publicystyka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E36FE0-8BF7-1380-398D-76C09CE3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429" y="581025"/>
            <a:ext cx="31242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00202" y="889830"/>
            <a:ext cx="4419600" cy="1659716"/>
          </a:xfrm>
        </p:spPr>
        <p:txBody>
          <a:bodyPr rtlCol="0"/>
          <a:lstStyle/>
          <a:p>
            <a:pPr rtl="0"/>
            <a:r>
              <a:rPr lang="pl-PL" dirty="0"/>
              <a:t>Nawiązanie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753" y="1623357"/>
            <a:ext cx="5440662" cy="1659715"/>
          </a:xfrm>
        </p:spPr>
        <p:txBody>
          <a:bodyPr rtlCol="0">
            <a:normAutofit/>
          </a:bodyPr>
          <a:lstStyle/>
          <a:p>
            <a:pPr rtl="0"/>
            <a:r>
              <a:rPr lang="pl-PL" dirty="0">
                <a:solidFill>
                  <a:schemeClr val="accent4"/>
                </a:solidFill>
              </a:rPr>
              <a:t>Etykietowanie, ironia, brak pouczeń.</a:t>
            </a:r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2257BCF9-933D-4329-B564-4E404B1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10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E5A97C8-DB4A-1143-E1A3-77C8AEB7B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53" y="339070"/>
            <a:ext cx="1752845" cy="733527"/>
          </a:xfrm>
          <a:prstGeom prst="rect">
            <a:avLst/>
          </a:prstGeom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F924FFC4-7C70-1B2B-E292-EC1D22F14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333" y="4743450"/>
            <a:ext cx="39814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6D47355A-5C1D-EEFC-6AEF-23195859F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6561"/>
            <a:ext cx="7016333" cy="251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6FC4CBFE-CD9D-87C6-BE52-29B34867E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333" y="2429200"/>
            <a:ext cx="39814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998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35A1EB-C091-DF72-8F60-B7E7A829B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1F6CB0E-DFA2-3DC1-0F45-76EF93848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24453" y="2316562"/>
            <a:ext cx="2743200" cy="1659715"/>
          </a:xfrm>
        </p:spPr>
        <p:txBody>
          <a:bodyPr/>
          <a:lstStyle/>
          <a:p>
            <a:r>
              <a:rPr lang="pl-PL" dirty="0"/>
              <a:t>Artykuł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CAD2FE-CDDE-F145-8FAA-4E7490A4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E682AB-5462-5E6E-525D-9120571C7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BBA545-11D9-DA80-F721-DF7B8913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11</a:t>
            </a:fld>
            <a:endParaRPr lang="pl-PL" noProof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BF1C094-56CB-9C9C-E7B2-759A329DE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4" y="328784"/>
            <a:ext cx="7770256" cy="348218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47C9FE4-7843-ECEA-E07A-E1F6F29E8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74" y="3504731"/>
            <a:ext cx="7260983" cy="321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69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B5311B-4E16-42B1-90CE-997F07144A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6DCF49A-74CB-663D-70D9-67AF3D082B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11962E-50EB-C1CA-78A9-34D12EEFF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6C27F9-D6DA-501F-E979-EF9AC633E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6993BE-DE8C-C537-074C-005E6D4E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12</a:t>
            </a:fld>
            <a:endParaRPr lang="pl-PL" noProof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B17F0F6-AECE-38CA-8117-D7286BF16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2108"/>
            <a:ext cx="9531867" cy="537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73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D1E1FC-EBBF-3817-8FDB-E2E74EBC2F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4EF6C48-9ADD-BD73-B50B-4C56E26C9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28163F-E793-2926-E48E-9888FE8DD3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8177" y="4330905"/>
            <a:ext cx="1632857" cy="365125"/>
          </a:xfrm>
        </p:spPr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C1659D-CD15-8A3D-E2F8-2CF7CD478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92AACBC-C23F-3B52-1468-EEA335BCA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13</a:t>
            </a:fld>
            <a:endParaRPr lang="pl-PL" noProof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CDD2688-E0B4-98A5-B3E0-03FC4EA66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32" y="161566"/>
            <a:ext cx="8565856" cy="358877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DFB1B05-6A1F-19F4-E8DF-F0F417520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02431"/>
            <a:ext cx="8389397" cy="2384426"/>
          </a:xfrm>
          <a:prstGeom prst="rect">
            <a:avLst/>
          </a:prstGeo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557A34DE-573E-A4BB-2259-3A5DA6D4D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63" y="-4620"/>
            <a:ext cx="346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386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2EBC9A-136A-C018-FDC2-81398828B2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80E5D15-A91F-41ED-C71C-ACC61A85AD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BA27B1C-7473-54FC-4448-01DD289AB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2088B82-B27B-EB04-F5B5-85FE4F412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A32233B-C76E-24AF-EECE-7639254FB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14</a:t>
            </a:fld>
            <a:endParaRPr lang="pl-PL" noProof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1C36659-377E-315D-6906-134983DDA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2" y="153731"/>
            <a:ext cx="6582694" cy="1086002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DF917086-EC9C-CBBE-E9AB-3C1A409FC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070600" cy="0"/>
          </a:xfrm>
          <a:prstGeom prst="rect">
            <a:avLst/>
          </a:prstGeom>
          <a:solidFill>
            <a:srgbClr val="B6B6B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1 z 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kumimoji="0" lang="pl-PL" altLang="pl-PL" sz="54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      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Strona 47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ACF0237-6045-5199-B0A4-3F8245ACD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4512"/>
            <a:ext cx="7035241" cy="63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44011F10-BE8D-6361-E4B4-223F8F69D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82" y="1395412"/>
            <a:ext cx="43243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762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B49B91-86F3-0BAC-5446-DE2B7A1175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BA7D86-098C-622D-2D11-C1AD4F423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9AD6267-F98E-D755-4B0E-57FF7F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15</a:t>
            </a:fld>
            <a:endParaRPr lang="pl-PL" noProof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809CBC0-BB40-BE05-1248-6E642E6DE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5" y="237730"/>
            <a:ext cx="9773265" cy="638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968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063E7A-FD29-C39A-F7D0-9EAE440447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55585D1-A022-BCFA-95A7-4C27A33A0E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W polityce, w reklamie – omów ;) 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590D1CB-CF34-AAC9-45D9-B615C1A9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29.07.20XX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6FF2E52-E542-52A9-2007-6E82A20F5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Szkolenie nowych pracowników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DBF40C-02E9-495E-99F2-F4187E0FA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16</a:t>
            </a:fld>
            <a:endParaRPr lang="pl-PL" noProof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F84561AC-475D-1593-1D8F-1FA5E9DF4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052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861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B90E9-5CEE-4E4F-90F9-2CE3D9135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/>
          <a:lstStyle/>
          <a:p>
            <a:pPr rtl="0"/>
            <a:r>
              <a:rPr lang="pl-PL" dirty="0"/>
              <a:t>Czym są spory ideologiczne?</a:t>
            </a:r>
          </a:p>
        </p:txBody>
      </p:sp>
      <p:sp>
        <p:nvSpPr>
          <p:cNvPr id="12" name="Data — symbol zastępczy 11">
            <a:extLst>
              <a:ext uri="{FF2B5EF4-FFF2-40B4-BE49-F238E27FC236}">
                <a16:creationId xmlns:a16="http://schemas.microsoft.com/office/drawing/2014/main" id="{F068B7E0-3F26-4101-8308-9627365C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/>
              <a:t>29.07.20XX</a:t>
            </a:r>
          </a:p>
        </p:txBody>
      </p:sp>
      <p:sp>
        <p:nvSpPr>
          <p:cNvPr id="14" name="Numer slajdu — symbol zastępczy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3C89E2-C6CE-737E-E156-3DC109386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23" y="3580479"/>
            <a:ext cx="95250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2854" y="-329238"/>
            <a:ext cx="5684520" cy="1305562"/>
          </a:xfrm>
        </p:spPr>
        <p:txBody>
          <a:bodyPr rtlCol="0"/>
          <a:lstStyle/>
          <a:p>
            <a:pPr rtl="0"/>
            <a:r>
              <a:rPr lang="pl-PL" dirty="0"/>
              <a:t>Czytamy, s. 31-33.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644" y="3737257"/>
            <a:ext cx="4045356" cy="37834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„My i Wy” jako manifest pokoleniowy</a:t>
            </a:r>
          </a:p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Konfrontacja światopoglądów</a:t>
            </a:r>
          </a:p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Zarzuty, stosunek do tradycji</a:t>
            </a:r>
          </a:p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Brak porozumienia</a:t>
            </a:r>
          </a:p>
          <a:p>
            <a:pPr marL="342900" indent="-342900" rtl="0">
              <a:buFont typeface="+mj-lt"/>
              <a:buAutoNum type="arabicPeriod"/>
            </a:pPr>
            <a:r>
              <a:rPr lang="pl-PL" sz="2000" dirty="0"/>
              <a:t>Językowe środki retoryczne</a:t>
            </a:r>
          </a:p>
          <a:p>
            <a:pPr rtl="0"/>
            <a:endParaRPr lang="pl-PL" sz="2000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3</a:t>
            </a:fld>
            <a:endParaRPr lang="pl-P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6D02656-A957-DC83-3E15-83BE6FED3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389" y="0"/>
            <a:ext cx="5803611" cy="346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8D647A1-FDE7-2F2A-3D40-2771CEE36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1306"/>
            <a:ext cx="7541342" cy="475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AA9FAB-9604-65E8-460D-734EF8FA8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081404"/>
            <a:ext cx="5684520" cy="1305562"/>
          </a:xfrm>
        </p:spPr>
        <p:txBody>
          <a:bodyPr/>
          <a:lstStyle/>
          <a:p>
            <a:r>
              <a:rPr lang="pl-PL" dirty="0"/>
              <a:t>Jako manifest: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5A6F76-F5C0-0ABB-C657-86D6FD59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0532" y="3219885"/>
            <a:ext cx="7076264" cy="3389630"/>
          </a:xfrm>
        </p:spPr>
        <p:txBody>
          <a:bodyPr>
            <a:normAutofit/>
          </a:bodyPr>
          <a:lstStyle/>
          <a:p>
            <a:br>
              <a:rPr lang="pl-PL" dirty="0"/>
            </a:br>
            <a:r>
              <a:rPr lang="pl-PL" dirty="0"/>
              <a:t>*postawy i cele nowego pokolenia</a:t>
            </a:r>
          </a:p>
          <a:p>
            <a:r>
              <a:rPr lang="pl-PL" dirty="0"/>
              <a:t>*sprzeciw wobec romantyzmu</a:t>
            </a:r>
          </a:p>
          <a:p>
            <a:endParaRPr lang="pl-PL" dirty="0"/>
          </a:p>
          <a:p>
            <a:r>
              <a:rPr lang="pl-PL" dirty="0"/>
              <a:t>*”My” jako osoby pragnące pracy i nauki dla dobra społeczeństwa, otwarte i niezależne</a:t>
            </a:r>
          </a:p>
          <a:p>
            <a:r>
              <a:rPr lang="pl-PL" dirty="0"/>
              <a:t>*”Wy” jako winowajcy stagnacji, ludzie pielęgnujący dawny, przebrzmiały ład, ludzie bezradni, niezdolni do działań</a:t>
            </a:r>
          </a:p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F7EC317-22DF-E84F-58EE-BC728820B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pl-PL" noProof="0" smtClean="0"/>
              <a:pPr rtl="0"/>
              <a:t>4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08447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a — symbol zastępczy 10">
            <a:extLst>
              <a:ext uri="{FF2B5EF4-FFF2-40B4-BE49-F238E27FC236}">
                <a16:creationId xmlns:a16="http://schemas.microsoft.com/office/drawing/2014/main" id="{5837F6CC-F87E-4BF6-9EFE-DA537BAB6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/>
              <a:t>29.07.20XX</a:t>
            </a:r>
          </a:p>
        </p:txBody>
      </p:sp>
      <p:sp>
        <p:nvSpPr>
          <p:cNvPr id="12" name="Stopka — symbol zastępczy 11">
            <a:extLst>
              <a:ext uri="{FF2B5EF4-FFF2-40B4-BE49-F238E27FC236}">
                <a16:creationId xmlns:a16="http://schemas.microsoft.com/office/drawing/2014/main" id="{E80EA4A2-4719-41C0-949E-AF9166CAE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/>
              <a:t>Szkolenie nowych pracowników</a:t>
            </a: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E97A1D68-0269-4F8D-8A4E-B8D9753C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5</a:t>
            </a:fld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17D6C59-11AF-FDDB-0E58-F422CF9EF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0"/>
            <a:ext cx="87836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87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D93C0990-DED4-43F9-8B0F-41ABFD5332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pl-PL"/>
              <a:t>29.07.20XX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9EF4E4AC-866E-41A9-AD13-857054D90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6</a:t>
            </a:fld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95195A4-B898-48BC-7E6D-B987E8155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330" y="0"/>
            <a:ext cx="5057670" cy="464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AA4FED7-9D9A-6FD1-C15D-755B9247C827}"/>
              </a:ext>
            </a:extLst>
          </p:cNvPr>
          <p:cNvSpPr txBox="1"/>
          <p:nvPr/>
        </p:nvSpPr>
        <p:spPr>
          <a:xfrm>
            <a:off x="2471895" y="1004834"/>
            <a:ext cx="38987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Czytamy, s. 35-36. </a:t>
            </a:r>
          </a:p>
          <a:p>
            <a:endParaRPr lang="pl-PL" dirty="0"/>
          </a:p>
          <a:p>
            <a:pPr marL="342900" indent="-342900">
              <a:buAutoNum type="arabicPeriod"/>
            </a:pPr>
            <a:r>
              <a:rPr lang="pl-PL" dirty="0"/>
              <a:t>Obraz artysty</a:t>
            </a:r>
          </a:p>
          <a:p>
            <a:pPr marL="342900" indent="-342900">
              <a:buAutoNum type="arabicPeriod"/>
            </a:pPr>
            <a:r>
              <a:rPr lang="pl-PL" dirty="0"/>
              <a:t>Zarzuty, oczekiwania, nakazy</a:t>
            </a:r>
          </a:p>
          <a:p>
            <a:pPr marL="342900" indent="-342900">
              <a:buAutoNum type="arabicPeriod"/>
            </a:pPr>
            <a:r>
              <a:rPr lang="pl-PL" dirty="0"/>
              <a:t>Założenia Chmielowskiego a utylitaryzm.</a:t>
            </a:r>
          </a:p>
          <a:p>
            <a:pPr marL="342900" indent="-342900">
              <a:buAutoNum type="arabicPeriod"/>
            </a:pPr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FA4EEF22-E79B-7BBA-11D0-DD046B71A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457" y="234994"/>
            <a:ext cx="2610214" cy="600159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B98C69C-A7D7-3FC4-7A1B-9FE01E1DE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02" y="4438545"/>
            <a:ext cx="7631515" cy="24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6624027" cy="3080657"/>
          </a:xfrm>
        </p:spPr>
        <p:txBody>
          <a:bodyPr rtlCol="0">
            <a:normAutofit/>
          </a:bodyPr>
          <a:lstStyle/>
          <a:p>
            <a:pPr rtl="0"/>
            <a:r>
              <a:rPr lang="pl-PL" sz="3600" dirty="0"/>
              <a:t>Czytamy, s. 37-39.</a:t>
            </a:r>
            <a:br>
              <a:rPr lang="pl-PL" sz="3600" dirty="0"/>
            </a:br>
            <a:br>
              <a:rPr lang="pl-PL" sz="3600" dirty="0"/>
            </a:br>
            <a:r>
              <a:rPr lang="pl-PL" sz="3600" dirty="0"/>
              <a:t>1. Przeszkoda w asymilacji.</a:t>
            </a:r>
            <a:br>
              <a:rPr lang="pl-PL" sz="3600" dirty="0"/>
            </a:br>
            <a:r>
              <a:rPr lang="pl-PL" sz="3600" dirty="0"/>
              <a:t>2.Poglądy Orzeszkowej </a:t>
            </a:r>
            <a:br>
              <a:rPr lang="pl-PL" sz="3600" dirty="0"/>
            </a:br>
            <a:r>
              <a:rPr lang="pl-PL" sz="3600" dirty="0"/>
              <a:t>a organicyzm.</a:t>
            </a:r>
            <a:br>
              <a:rPr lang="pl-PL" sz="3600" dirty="0"/>
            </a:br>
            <a:r>
              <a:rPr lang="pl-PL" sz="3600" dirty="0"/>
              <a:t>3. Funkcja perswazyjna tekstu.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D3E46ED-F85B-80CD-589A-03C1D807E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50" y="2790736"/>
            <a:ext cx="3267531" cy="638264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9C8CDE6B-CCF3-365E-8391-DE795CDC4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75" y="0"/>
            <a:ext cx="4556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226552-D211-4D34-862F-65A44D0DE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/>
          <a:lstStyle/>
          <a:p>
            <a:pPr rtl="0"/>
            <a:r>
              <a:rPr lang="pl-PL" dirty="0"/>
              <a:t>Czytamy, s.40-42. </a:t>
            </a:r>
          </a:p>
        </p:txBody>
      </p:sp>
      <p:sp>
        <p:nvSpPr>
          <p:cNvPr id="5" name="Zawartość — symbol zastępczy 4">
            <a:extLst>
              <a:ext uri="{FF2B5EF4-FFF2-40B4-BE49-F238E27FC236}">
                <a16:creationId xmlns:a16="http://schemas.microsoft.com/office/drawing/2014/main" id="{9C3BF054-FDBC-4318-8DA7-42C337A16B1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76463" y="2290767"/>
            <a:ext cx="5684520" cy="2419346"/>
          </a:xfrm>
        </p:spPr>
        <p:txBody>
          <a:bodyPr rtlCol="0">
            <a:normAutofit/>
          </a:bodyPr>
          <a:lstStyle/>
          <a:p>
            <a:pPr rtl="0"/>
            <a:r>
              <a:rPr lang="pl-PL" sz="2000" dirty="0"/>
              <a:t>1. Stereotypy.</a:t>
            </a:r>
          </a:p>
          <a:p>
            <a:pPr rtl="0"/>
            <a:r>
              <a:rPr lang="pl-PL" sz="2000" dirty="0"/>
              <a:t>2. Nierówności.</a:t>
            </a:r>
          </a:p>
          <a:p>
            <a:pPr rtl="0"/>
            <a:r>
              <a:rPr lang="pl-PL" sz="2000" dirty="0"/>
              <a:t>3. Postulaty.</a:t>
            </a:r>
          </a:p>
          <a:p>
            <a:pPr rtl="0"/>
            <a:r>
              <a:rPr lang="pl-PL" sz="2000" dirty="0"/>
              <a:t>4. Definicja „emancypacji kobiet”.</a:t>
            </a:r>
          </a:p>
          <a:p>
            <a:pPr rtl="0"/>
            <a:endParaRPr lang="pl-PL" dirty="0"/>
          </a:p>
        </p:txBody>
      </p:sp>
      <p:sp>
        <p:nvSpPr>
          <p:cNvPr id="34" name="Numer slajdu — symbol zastępczy 33">
            <a:extLst>
              <a:ext uri="{FF2B5EF4-FFF2-40B4-BE49-F238E27FC236}">
                <a16:creationId xmlns:a16="http://schemas.microsoft.com/office/drawing/2014/main" id="{FAED4C67-6AD4-4960-9032-B8D5435CD9D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8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84F51EA-9E83-DF76-1574-99A2DD4BB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535" y="566805"/>
            <a:ext cx="2362530" cy="676369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1672E686-1EFE-BBCD-2BBF-09E031721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245" y="-27632"/>
            <a:ext cx="4506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91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576" y="3864426"/>
            <a:ext cx="5684520" cy="737734"/>
          </a:xfrm>
        </p:spPr>
        <p:txBody>
          <a:bodyPr rtlCol="0"/>
          <a:lstStyle/>
          <a:p>
            <a:pPr rtl="0"/>
            <a:r>
              <a:rPr lang="pl-PL" dirty="0"/>
              <a:t>Podsumowanie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E14BBEAF-B516-45F4-9EF6-A9F651115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576" y="4602160"/>
            <a:ext cx="5684520" cy="211931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 rtl="0">
              <a:buAutoNum type="arabicPeriod"/>
            </a:pPr>
            <a:r>
              <a:rPr lang="pl-PL" sz="2400" dirty="0">
                <a:ea typeface="+mn-lt"/>
                <a:cs typeface="+mn-lt"/>
              </a:rPr>
              <a:t>Udowodnij, że omawiane teksty są artykułami.</a:t>
            </a:r>
          </a:p>
          <a:p>
            <a:pPr marL="342900" indent="-342900" rtl="0">
              <a:buAutoNum type="arabicPeriod"/>
            </a:pPr>
            <a:r>
              <a:rPr lang="pl-PL" sz="2400" dirty="0">
                <a:ea typeface="+mn-lt"/>
                <a:cs typeface="+mn-lt"/>
              </a:rPr>
              <a:t>Znajdź wiadomość i komentarz.</a:t>
            </a:r>
          </a:p>
          <a:p>
            <a:pPr marL="342900" indent="-342900" rtl="0">
              <a:buAutoNum type="arabicPeriod"/>
            </a:pPr>
            <a:r>
              <a:rPr lang="pl-PL" sz="2400" dirty="0">
                <a:ea typeface="+mn-lt"/>
                <a:cs typeface="+mn-lt"/>
              </a:rPr>
              <a:t>Realizacja założeń pozytywizmu.</a:t>
            </a:r>
          </a:p>
          <a:p>
            <a:pPr marL="342900" indent="-342900" rtl="0">
              <a:buAutoNum type="arabicPeriod"/>
            </a:pPr>
            <a:r>
              <a:rPr lang="pl-PL" sz="2400" dirty="0">
                <a:ea typeface="+mn-lt"/>
                <a:cs typeface="+mn-lt"/>
              </a:rPr>
              <a:t>Funkcja perswazyjna.</a:t>
            </a:r>
            <a:endParaRPr lang="pl-PL" sz="2400" dirty="0">
              <a:cs typeface="Calibri"/>
            </a:endParaRP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3942E2BA-3D9C-4A41-A42E-C08CE009D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pl-PL" smtClean="0"/>
              <a:pPr rtl="0"/>
              <a:t>9</a:t>
            </a:fld>
            <a:endParaRPr lang="pl-PL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6E2B8142-6E31-BD69-683C-BDAEE2B76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3417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29292BE-4CF4-DEAE-13D1-487A96BA2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070600" cy="0"/>
          </a:xfrm>
          <a:prstGeom prst="rect">
            <a:avLst/>
          </a:prstGeom>
          <a:solidFill>
            <a:srgbClr val="B6B6B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1 z 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kumimoji="0" lang="pl-PL" altLang="pl-PL" sz="19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                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Strona 43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47820BB6-9F3B-5EE8-88D4-93CBC8C87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9130"/>
            <a:ext cx="8049447" cy="251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9331D203-43D0-E71C-D158-CD7B62BFE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1012"/>
            <a:ext cx="7054287" cy="196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17393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2A25D"/>
      </a:accent1>
      <a:accent2>
        <a:srgbClr val="A0DADE"/>
      </a:accent2>
      <a:accent3>
        <a:srgbClr val="CCB5E5"/>
      </a:accent3>
      <a:accent4>
        <a:srgbClr val="29285D"/>
      </a:accent4>
      <a:accent5>
        <a:srgbClr val="EDF1F2"/>
      </a:accent5>
      <a:accent6>
        <a:srgbClr val="70AD47"/>
      </a:accent6>
      <a:hlink>
        <a:srgbClr val="A0DADE"/>
      </a:hlink>
      <a:folHlink>
        <a:srgbClr val="954F72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70_TF03460514_Win32.potx" id="{D93D5069-C7D5-47CD-AF70-FB3C8F5463E0}" vid="{61CFD8A8-B8F7-4C15-BB1A-ACBC12D97C4D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{098E358B-4930-4C9E-BDEF-DC8771485574}tf03460514_win32</Template>
  <TotalTime>225</TotalTime>
  <Words>259</Words>
  <Application>Microsoft Office PowerPoint</Application>
  <PresentationFormat>Panoramiczny</PresentationFormat>
  <Paragraphs>81</Paragraphs>
  <Slides>16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Arial</vt:lpstr>
      <vt:lpstr>Calibri</vt:lpstr>
      <vt:lpstr>Open Sans</vt:lpstr>
      <vt:lpstr>Times New Roman</vt:lpstr>
      <vt:lpstr>Motyw pakietu Office</vt:lpstr>
      <vt:lpstr>Pozytywistyczna publicystyka</vt:lpstr>
      <vt:lpstr>Czym są spory ideologiczne?</vt:lpstr>
      <vt:lpstr>Czytamy, s. 31-33.</vt:lpstr>
      <vt:lpstr>Jako manifest:</vt:lpstr>
      <vt:lpstr>Prezentacja programu PowerPoint</vt:lpstr>
      <vt:lpstr>Prezentacja programu PowerPoint</vt:lpstr>
      <vt:lpstr>Czytamy, s. 37-39.  1. Przeszkoda w asymilacji. 2.Poglądy Orzeszkowej  a organicyzm. 3. Funkcja perswazyjna tekstu.</vt:lpstr>
      <vt:lpstr>Czytamy, s.40-42. </vt:lpstr>
      <vt:lpstr>Podsumowanie</vt:lpstr>
      <vt:lpstr>Nawiązanie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6</cp:revision>
  <dcterms:created xsi:type="dcterms:W3CDTF">2025-04-17T11:08:20Z</dcterms:created>
  <dcterms:modified xsi:type="dcterms:W3CDTF">2025-12-08T13:44:56Z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