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300" r:id="rId5"/>
    <p:sldId id="304" r:id="rId6"/>
    <p:sldId id="305" r:id="rId7"/>
    <p:sldId id="306" r:id="rId8"/>
    <p:sldId id="307" r:id="rId9"/>
    <p:sldId id="303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84" autoAdjust="0"/>
  </p:normalViewPr>
  <p:slideViewPr>
    <p:cSldViewPr snapToGrid="0">
      <p:cViewPr varScale="1">
        <p:scale>
          <a:sx n="106" d="100"/>
          <a:sy n="106" d="100"/>
        </p:scale>
        <p:origin x="79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10/15/2024</a:t>
            </a:r>
            <a:endParaRPr lang="en-US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r>
              <a:rPr lang="pl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 noProof="0"/>
              <a:t>10/15/2024</a:t>
            </a:r>
            <a:endParaRPr lang="en-US" noProof="0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 noProof="0"/>
              <a:t>Edytuj style wzorca tekstu</a:t>
            </a:r>
          </a:p>
          <a:p>
            <a:pPr lvl="1" rtl="0"/>
            <a:r>
              <a:rPr lang="pl" noProof="0"/>
              <a:t>Drugi poziom</a:t>
            </a:r>
          </a:p>
          <a:p>
            <a:pPr lvl="2" rtl="0"/>
            <a:r>
              <a:rPr lang="pl" noProof="0"/>
              <a:t>Trzeci poziom</a:t>
            </a:r>
          </a:p>
          <a:p>
            <a:pPr lvl="3" rtl="0"/>
            <a:r>
              <a:rPr lang="pl" noProof="0"/>
              <a:t>Czwarty poziom</a:t>
            </a:r>
          </a:p>
          <a:p>
            <a:pPr lvl="4" rtl="0"/>
            <a:r>
              <a:rPr lang="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r>
              <a:rPr lang="pl" noProof="0"/>
              <a:t>Dodaj stopkę</a:t>
            </a:r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r>
              <a:rPr lang="pl" noProof="0"/>
              <a:t>Dodaj stopkę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46169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r>
              <a:rPr lang="pl" noProof="0"/>
              <a:t>Dodaj stopkę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4605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10689336" cy="3383280"/>
          </a:xfrm>
        </p:spPr>
        <p:txBody>
          <a:bodyPr lIns="91440" tIns="45720" rIns="91440" bIns="45720" rtlCol="0" anchor="t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AB9FF1EC-CF79-CED7-3907-6CC3EC921B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9048" y="4718304"/>
            <a:ext cx="5367528" cy="1371600"/>
          </a:xfrm>
        </p:spPr>
        <p:txBody>
          <a:bodyPr rtlCol="0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BD2B87EC-C19D-D312-C5D1-68C7B3D3F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77" r="47068" b="26177"/>
          <a:stretch/>
        </p:blipFill>
        <p:spPr>
          <a:xfrm rot="5400000" flipH="1" flipV="1">
            <a:off x="8037001" y="-183083"/>
            <a:ext cx="3971922" cy="4338081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CA27C1C0-4175-DDF3-7F04-05A1FF4F83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" t="1" r="26660" b="31913"/>
          <a:stretch/>
        </p:blipFill>
        <p:spPr>
          <a:xfrm flipH="1">
            <a:off x="-2" y="2786671"/>
            <a:ext cx="2626743" cy="4071330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8F59A96A-1EEC-D106-BC8B-FBC3D022D6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9606"/>
          <a:stretch/>
        </p:blipFill>
        <p:spPr>
          <a:xfrm flipH="1">
            <a:off x="1634272" y="4519948"/>
            <a:ext cx="3527989" cy="233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8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68096" y="2176272"/>
            <a:ext cx="10652760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21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8668512" cy="2432304"/>
          </a:xfrm>
        </p:spPr>
        <p:txBody>
          <a:bodyPr lIns="91440" tIns="45720" rIns="91440" bIns="45720" rtlCol="0" anchor="t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AB9FF1EC-CF79-CED7-3907-6CC3EC921B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9048" y="3429000"/>
            <a:ext cx="5340096" cy="2660904"/>
          </a:xfrm>
        </p:spPr>
        <p:txBody>
          <a:bodyPr rtlCol="0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F291867A-07AF-138A-AC57-59D328A609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2" r="19404" b="26232"/>
          <a:stretch/>
        </p:blipFill>
        <p:spPr>
          <a:xfrm rot="5400000" flipH="1" flipV="1">
            <a:off x="8651875" y="625473"/>
            <a:ext cx="4165601" cy="2914652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1F7C5AD9-C0FD-61EF-DDC7-8F47014199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33" t="-8495" r="43883" b="25558"/>
          <a:stretch/>
        </p:blipFill>
        <p:spPr>
          <a:xfrm>
            <a:off x="10201275" y="1898651"/>
            <a:ext cx="1990725" cy="4959349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3398A539-AF73-E115-3EDF-231BC59E68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027" t="1169" r="27094" b="32980"/>
          <a:stretch/>
        </p:blipFill>
        <p:spPr>
          <a:xfrm rot="10800000" flipV="1">
            <a:off x="-1" y="2988379"/>
            <a:ext cx="5335584" cy="38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6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rtlCol="0" anchor="b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</p:spTree>
    <p:extLst>
      <p:ext uri="{BB962C8B-B14F-4D97-AF65-F5344CB8AC3E}">
        <p14:creationId xmlns:p14="http://schemas.microsoft.com/office/powerpoint/2010/main" val="305501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obraz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2040" y="996696"/>
            <a:ext cx="6528816" cy="914400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8" name="Obraz — symbol zastępczy 7">
            <a:extLst>
              <a:ext uri="{FF2B5EF4-FFF2-40B4-BE49-F238E27FC236}">
                <a16:creationId xmlns:a16="http://schemas.microsoft.com/office/drawing/2014/main" id="{83C7080A-051C-2507-F252-F683464301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996950"/>
            <a:ext cx="3971925" cy="58578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19472" y="2130552"/>
            <a:ext cx="6510528" cy="3959352"/>
          </a:xfrm>
        </p:spPr>
        <p:txBody>
          <a:bodyPr rtlCol="0" anchor="b"/>
          <a:lstStyle>
            <a:lvl1pPr marL="0" indent="0">
              <a:buNone/>
              <a:defRPr/>
            </a:lvl1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19B51A1E-902D-48AF-9020-955120F399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127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 01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296" y="1691640"/>
            <a:ext cx="7708392" cy="2916936"/>
          </a:xfrm>
        </p:spPr>
        <p:txBody>
          <a:bodyPr lIns="91440" tIns="45720" rIns="91440" bIns="45720" rtlCol="0"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AB9FF1EC-CF79-CED7-3907-6CC3EC921B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5001768"/>
            <a:ext cx="7251192" cy="1088136"/>
          </a:xfrm>
        </p:spPr>
        <p:txBody>
          <a:bodyPr rtlCol="0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EDBCB114-3994-3B78-91C3-3970219AB0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5397" b="35439"/>
          <a:stretch/>
        </p:blipFill>
        <p:spPr>
          <a:xfrm rot="16200000">
            <a:off x="8573175" y="595473"/>
            <a:ext cx="3527989" cy="3709665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1954D399-E3CD-888F-FCF9-DA0F34C64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5157" b="13214"/>
          <a:stretch/>
        </p:blipFill>
        <p:spPr>
          <a:xfrm>
            <a:off x="8329613" y="3429000"/>
            <a:ext cx="3862387" cy="3429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4CC75E85-8A16-65D2-BB9D-7966D18A9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" r="47260" b="26651"/>
          <a:stretch/>
        </p:blipFill>
        <p:spPr>
          <a:xfrm rot="16200000" flipV="1">
            <a:off x="197728" y="-197735"/>
            <a:ext cx="3914776" cy="431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8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68096" y="2130552"/>
            <a:ext cx="4910328" cy="3959352"/>
          </a:xfrm>
        </p:spPr>
        <p:txBody>
          <a:bodyPr rtlCol="0" anchor="b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9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 0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48" y="996696"/>
            <a:ext cx="5641848" cy="4855464"/>
          </a:xfrm>
        </p:spPr>
        <p:txBody>
          <a:bodyPr lIns="91440" tIns="45720" rIns="91440" bIns="45720"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927" name="Obraz — symbol zastępczy 926">
            <a:extLst>
              <a:ext uri="{FF2B5EF4-FFF2-40B4-BE49-F238E27FC236}">
                <a16:creationId xmlns:a16="http://schemas.microsoft.com/office/drawing/2014/main" id="{E0D9F5FD-31A3-F83E-0559-2C0434E00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0"/>
            <a:ext cx="3971925" cy="5857875"/>
          </a:xfrm>
          <a:custGeom>
            <a:avLst/>
            <a:gdLst>
              <a:gd name="connsiteX0" fmla="*/ 0 w 3971925"/>
              <a:gd name="connsiteY0" fmla="*/ 0 h 5857875"/>
              <a:gd name="connsiteX1" fmla="*/ 3971925 w 3971925"/>
              <a:gd name="connsiteY1" fmla="*/ 0 h 5857875"/>
              <a:gd name="connsiteX2" fmla="*/ 3971925 w 3971925"/>
              <a:gd name="connsiteY2" fmla="*/ 5857875 h 5857875"/>
              <a:gd name="connsiteX3" fmla="*/ 1972187 w 3971925"/>
              <a:gd name="connsiteY3" fmla="*/ 5857875 h 5857875"/>
              <a:gd name="connsiteX4" fmla="*/ 1978760 w 3971925"/>
              <a:gd name="connsiteY4" fmla="*/ 5848548 h 5857875"/>
              <a:gd name="connsiteX5" fmla="*/ 2015275 w 3971925"/>
              <a:gd name="connsiteY5" fmla="*/ 5713664 h 5857875"/>
              <a:gd name="connsiteX6" fmla="*/ 2015275 w 3971925"/>
              <a:gd name="connsiteY6" fmla="*/ 5713663 h 5857875"/>
              <a:gd name="connsiteX7" fmla="*/ 2010932 w 3971925"/>
              <a:gd name="connsiteY7" fmla="*/ 5713083 h 5857875"/>
              <a:gd name="connsiteX8" fmla="*/ 2010064 w 3971925"/>
              <a:gd name="connsiteY8" fmla="*/ 5713083 h 5857875"/>
              <a:gd name="connsiteX9" fmla="*/ 1871116 w 3971925"/>
              <a:gd name="connsiteY9" fmla="*/ 5759476 h 5857875"/>
              <a:gd name="connsiteX10" fmla="*/ 1753300 w 3971925"/>
              <a:gd name="connsiteY10" fmla="*/ 5793691 h 5857875"/>
              <a:gd name="connsiteX11" fmla="*/ 1717404 w 3971925"/>
              <a:gd name="connsiteY11" fmla="*/ 5835082 h 5857875"/>
              <a:gd name="connsiteX12" fmla="*/ 1704691 w 3971925"/>
              <a:gd name="connsiteY12" fmla="*/ 5857875 h 5857875"/>
              <a:gd name="connsiteX13" fmla="*/ 0 w 3971925"/>
              <a:gd name="connsiteY13" fmla="*/ 5857875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71925" h="5857875">
                <a:moveTo>
                  <a:pt x="0" y="0"/>
                </a:moveTo>
                <a:lnTo>
                  <a:pt x="3971925" y="0"/>
                </a:lnTo>
                <a:lnTo>
                  <a:pt x="3971925" y="5857875"/>
                </a:lnTo>
                <a:lnTo>
                  <a:pt x="1972187" y="5857875"/>
                </a:lnTo>
                <a:lnTo>
                  <a:pt x="1978760" y="5848548"/>
                </a:lnTo>
                <a:cubicBezTo>
                  <a:pt x="2003551" y="5807990"/>
                  <a:pt x="2018531" y="5763681"/>
                  <a:pt x="2015275" y="5713664"/>
                </a:cubicBezTo>
                <a:lnTo>
                  <a:pt x="2015275" y="5713663"/>
                </a:lnTo>
                <a:cubicBezTo>
                  <a:pt x="2015275" y="5711343"/>
                  <a:pt x="2011801" y="5711343"/>
                  <a:pt x="2010932" y="5713083"/>
                </a:cubicBezTo>
                <a:cubicBezTo>
                  <a:pt x="2010643" y="5713083"/>
                  <a:pt x="2010354" y="5713083"/>
                  <a:pt x="2010064" y="5713083"/>
                </a:cubicBezTo>
                <a:cubicBezTo>
                  <a:pt x="1966643" y="5741499"/>
                  <a:pt x="1921774" y="5751937"/>
                  <a:pt x="1871116" y="5759476"/>
                </a:cubicBezTo>
                <a:cubicBezTo>
                  <a:pt x="1832326" y="5765275"/>
                  <a:pt x="1786010" y="5769045"/>
                  <a:pt x="1753300" y="5793691"/>
                </a:cubicBezTo>
                <a:cubicBezTo>
                  <a:pt x="1738970" y="5804419"/>
                  <a:pt x="1727463" y="5819134"/>
                  <a:pt x="1717404" y="5835082"/>
                </a:cubicBezTo>
                <a:lnTo>
                  <a:pt x="1704691" y="5857875"/>
                </a:lnTo>
                <a:lnTo>
                  <a:pt x="0" y="5857875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E730C61-B0A5-15E4-EBDC-4DAA74F027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652" b="34005"/>
          <a:stretch/>
        </p:blipFill>
        <p:spPr>
          <a:xfrm rot="5400000" flipH="1" flipV="1">
            <a:off x="9278992" y="3944992"/>
            <a:ext cx="2764120" cy="3061895"/>
          </a:xfrm>
          <a:prstGeom prst="rect">
            <a:avLst/>
          </a:prstGeom>
        </p:spPr>
      </p:pic>
      <p:pic>
        <p:nvPicPr>
          <p:cNvPr id="876" name="Grafika 875">
            <a:extLst>
              <a:ext uri="{FF2B5EF4-FFF2-40B4-BE49-F238E27FC236}">
                <a16:creationId xmlns:a16="http://schemas.microsoft.com/office/drawing/2014/main" id="{1AD600CE-8F3B-12A6-46EE-EFDBB7A1B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3805" b="26651"/>
          <a:stretch/>
        </p:blipFill>
        <p:spPr>
          <a:xfrm rot="5400000">
            <a:off x="440621" y="2988379"/>
            <a:ext cx="3428999" cy="431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obraz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2" name="Obraz — symbol zastępczy 7">
            <a:extLst>
              <a:ext uri="{FF2B5EF4-FFF2-40B4-BE49-F238E27FC236}">
                <a16:creationId xmlns:a16="http://schemas.microsoft.com/office/drawing/2014/main" id="{1153E704-93AB-7E5D-6EB0-56FA23E7BC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130552"/>
            <a:ext cx="5641848" cy="3959352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rtlCol="0" anchor="b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702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5" name="Zawartość — symbol zastępczy 5">
            <a:extLst>
              <a:ext uri="{FF2B5EF4-FFF2-40B4-BE49-F238E27FC236}">
                <a16:creationId xmlns:a16="http://schemas.microsoft.com/office/drawing/2014/main" id="{A88B6212-D12B-E47E-327B-D1DDE7D713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096" y="2130552"/>
            <a:ext cx="4910328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24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5" name="Zawartość — symbol zastępczy 5">
            <a:extLst>
              <a:ext uri="{FF2B5EF4-FFF2-40B4-BE49-F238E27FC236}">
                <a16:creationId xmlns:a16="http://schemas.microsoft.com/office/drawing/2014/main" id="{A88B6212-D12B-E47E-327B-D1DDE7D713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096" y="2130552"/>
            <a:ext cx="4206240" cy="3959352"/>
          </a:xfrm>
        </p:spPr>
        <p:txBody>
          <a:bodyPr rtlCol="0" anchor="t"/>
          <a:lstStyle>
            <a:lvl1pPr marL="347472">
              <a:defRPr/>
            </a:lvl1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513832" y="2176272"/>
            <a:ext cx="5907024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53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pl" noProof="0"/>
              <a:t>Kliknij, aby edytować tytuł strony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8096" y="2450591"/>
            <a:ext cx="10652761" cy="3487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 noProof="0"/>
              <a:t>Kliknij, aby edytować style wzorców tekstu</a:t>
            </a:r>
          </a:p>
          <a:p>
            <a:pPr lvl="1" rtl="0"/>
            <a:r>
              <a:rPr lang="pl" noProof="0"/>
              <a:t>Drugi poziom</a:t>
            </a:r>
          </a:p>
          <a:p>
            <a:pPr lvl="2" rtl="0"/>
            <a:r>
              <a:rPr lang="pl" noProof="0"/>
              <a:t>Trzeci poziom</a:t>
            </a:r>
          </a:p>
          <a:p>
            <a:pPr lvl="3" rtl="0"/>
            <a:r>
              <a:rPr lang="pl" noProof="0"/>
              <a:t>Czwarty poziom</a:t>
            </a:r>
          </a:p>
          <a:p>
            <a:pPr lvl="4" rtl="0"/>
            <a:r>
              <a:rPr lang="pl" noProof="0"/>
              <a:t>Piąty poziom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4800" y="6400800"/>
            <a:ext cx="457200" cy="457200"/>
          </a:xfrm>
          <a:prstGeom prst="rect">
            <a:avLst/>
          </a:prstGeom>
          <a:noFill/>
        </p:spPr>
        <p:txBody>
          <a:bodyPr rtlCol="0" anchor="ctr"/>
          <a:lstStyle>
            <a:lvl1pPr algn="ctr">
              <a:defRPr lang="en-US" sz="1200" b="1" i="0" smtClean="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fld id="{19B51A1E-902D-48AF-9020-955120F3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66E99AD-9348-1084-6E11-26968BDE3782}"/>
              </a:ext>
            </a:extLst>
          </p:cNvPr>
          <p:cNvSpPr txBox="1"/>
          <p:nvPr userDrawn="1"/>
        </p:nvSpPr>
        <p:spPr>
          <a:xfrm>
            <a:off x="11741419" y="-1537"/>
            <a:ext cx="457200" cy="4572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 rtl="0"/>
            <a:r>
              <a:rPr lang="pl" sz="4000" b="0">
                <a:solidFill>
                  <a:schemeClr val="accent3"/>
                </a:solidFill>
                <a:latin typeface="+mn-lt"/>
                <a:ea typeface="BIZ UDPGothic" panose="020B0400000000000000" pitchFamily="34" charset="-128"/>
              </a:rPr>
              <a:t>*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2047422-8CC9-77AE-C87B-852011B8253E}"/>
              </a:ext>
            </a:extLst>
          </p:cNvPr>
          <p:cNvCxnSpPr>
            <a:cxnSpLocks/>
          </p:cNvCxnSpPr>
          <p:nvPr userDrawn="1"/>
        </p:nvCxnSpPr>
        <p:spPr>
          <a:xfrm>
            <a:off x="0" y="457200"/>
            <a:ext cx="12192000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FC25401-8B16-54B2-8DFB-324B1C3F7DD3}"/>
              </a:ext>
            </a:extLst>
          </p:cNvPr>
          <p:cNvCxnSpPr>
            <a:cxnSpLocks/>
          </p:cNvCxnSpPr>
          <p:nvPr userDrawn="1"/>
        </p:nvCxnSpPr>
        <p:spPr>
          <a:xfrm>
            <a:off x="11734800" y="0"/>
            <a:ext cx="0" cy="6858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topka — symbol zastępczy 5">
            <a:extLst>
              <a:ext uri="{FF2B5EF4-FFF2-40B4-BE49-F238E27FC236}">
                <a16:creationId xmlns:a16="http://schemas.microsoft.com/office/drawing/2014/main" id="{4702C82C-C24B-9094-A3C6-7670E28B8D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8991601" y="3200399"/>
            <a:ext cx="5943596" cy="457199"/>
          </a:xfrm>
          <a:prstGeom prst="rect">
            <a:avLst/>
          </a:prstGeom>
        </p:spPr>
        <p:txBody>
          <a:bodyPr rtlCol="0" anchor="ctr"/>
          <a:lstStyle>
            <a:lvl1pPr algn="ctr">
              <a:defRPr sz="1200" b="1" i="0" spc="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pl"/>
              <a:t>Dodaj stopkę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defTabSz="914400" rtl="0" eaLnBrk="1" latinLnBrk="0" hangingPunct="1">
        <a:lnSpc>
          <a:spcPct val="75000"/>
        </a:lnSpc>
        <a:spcBef>
          <a:spcPct val="0"/>
        </a:spcBef>
        <a:buNone/>
        <a:defRPr sz="4000" b="1" kern="1200" spc="-150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52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28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304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2880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culture.pl/pl/artykul/szlachecki-design-jak-zyli-sarmaci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440570-13B1-E20C-28EA-4514891DB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7" y="1232671"/>
            <a:ext cx="8783058" cy="3383280"/>
          </a:xfrm>
        </p:spPr>
        <p:txBody>
          <a:bodyPr rtlCol="0"/>
          <a:lstStyle/>
          <a:p>
            <a:pPr algn="ctr" rtl="0"/>
            <a:r>
              <a:rPr lang="pl-PL" dirty="0"/>
              <a:t>„Potop”</a:t>
            </a:r>
            <a:br>
              <a:rPr lang="pl-PL" dirty="0"/>
            </a:br>
            <a:br>
              <a:rPr lang="pl-PL" dirty="0"/>
            </a:br>
            <a:r>
              <a:rPr lang="pl-PL" dirty="0"/>
              <a:t>H. Sienkiewicz</a:t>
            </a:r>
            <a:endParaRPr lang="pl" dirty="0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E9D97285-76D8-7E4B-5301-2C5C7F50D0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9048" y="2300748"/>
            <a:ext cx="5367528" cy="3789156"/>
          </a:xfrm>
        </p:spPr>
        <p:txBody>
          <a:bodyPr rtlCol="0"/>
          <a:lstStyle/>
          <a:p>
            <a:pPr marL="342900" indent="-342900" rtl="0">
              <a:buFont typeface="+mj-lt"/>
              <a:buAutoNum type="arabicParenR"/>
            </a:pPr>
            <a:r>
              <a:rPr lang="pl" dirty="0"/>
              <a:t>Zagłoba jako sarmata</a:t>
            </a:r>
          </a:p>
          <a:p>
            <a:pPr marL="342900" indent="-342900" rtl="0">
              <a:buFont typeface="+mj-lt"/>
              <a:buAutoNum type="arabicParenR"/>
            </a:pPr>
            <a:r>
              <a:rPr lang="pl" dirty="0"/>
              <a:t>Oblicza Andrzeja Kmicica</a:t>
            </a:r>
          </a:p>
          <a:p>
            <a:pPr marL="342900" indent="-342900" rtl="0">
              <a:buFont typeface="+mj-lt"/>
              <a:buAutoNum type="arabicParenR"/>
            </a:pPr>
            <a:r>
              <a:rPr lang="pl" dirty="0"/>
              <a:t>Sienkiewiczowskie kreacje kobiet</a:t>
            </a:r>
          </a:p>
          <a:p>
            <a:pPr marL="342900" indent="-342900" rtl="0">
              <a:buFont typeface="+mj-lt"/>
              <a:buAutoNum type="arabicParenR"/>
            </a:pPr>
            <a:r>
              <a:rPr lang="pl" dirty="0"/>
              <a:t>Obraz społeczeństwa polskiego</a:t>
            </a:r>
          </a:p>
          <a:p>
            <a:pPr marL="342900" indent="-342900" rtl="0">
              <a:buFont typeface="+mj-lt"/>
              <a:buAutoNum type="arabicParenR"/>
            </a:pPr>
            <a:r>
              <a:rPr lang="pl" dirty="0"/>
              <a:t>Stylizacja językowa</a:t>
            </a:r>
          </a:p>
        </p:txBody>
      </p:sp>
    </p:spTree>
    <p:extLst>
      <p:ext uri="{BB962C8B-B14F-4D97-AF65-F5344CB8AC3E}">
        <p14:creationId xmlns:p14="http://schemas.microsoft.com/office/powerpoint/2010/main" val="1068343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B77496-7D8C-5C3E-350C-22D66EEBF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40" y="-236748"/>
            <a:ext cx="8923639" cy="2916936"/>
          </a:xfrm>
        </p:spPr>
        <p:txBody>
          <a:bodyPr/>
          <a:lstStyle/>
          <a:p>
            <a:r>
              <a:rPr lang="pl-PL" dirty="0"/>
              <a:t>Ku pokrzepieniu serc…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669CB60-2316-2D4D-90A6-735B2800F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440" y="3015460"/>
            <a:ext cx="7858125" cy="252412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711B0A8-05FE-770C-BA78-58DE433F7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8565" y="3015460"/>
            <a:ext cx="3253435" cy="393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50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48B5A3-0AC4-9EB4-9D7E-94497F23B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A3258EC-E656-9687-3A76-38070A8CC2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3886" y="-77226"/>
            <a:ext cx="7251192" cy="1088136"/>
          </a:xfrm>
        </p:spPr>
        <p:txBody>
          <a:bodyPr/>
          <a:lstStyle/>
          <a:p>
            <a:r>
              <a:rPr lang="pl-PL" dirty="0">
                <a:hlinkClick r:id="rId2"/>
              </a:rPr>
              <a:t>Szlachecki design: jak żyli sarmaci | Artykuł | Culture.pl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540056C-9327-29FA-36DD-DACDCE729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9130"/>
            <a:ext cx="6572816" cy="281922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4252996-030B-0500-97D9-C3BC8AD1C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5909" y="3513336"/>
            <a:ext cx="7466091" cy="334466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E8F1E5A-5A61-F2DD-E3D9-CC0EF0DE6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462" y="3902418"/>
            <a:ext cx="3037909" cy="295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305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90F19-0B5B-D6D2-200A-79A3017ED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498063A-7CD3-385E-1622-AABD8989A7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BA7EEED-FA09-6E64-30B5-F9D6D106A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479" y="2379084"/>
            <a:ext cx="5076825" cy="81915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C5F2FE9-408F-865D-8BC2-37DA90AE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23" y="3902419"/>
            <a:ext cx="3037909" cy="295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50DBCCA-57AE-3BA7-9502-75ED02AA8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4252" y="3919160"/>
            <a:ext cx="7820025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8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9E7F46-F92B-7399-8E72-0AB5B5D38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46015B3-609C-E71B-0858-18547F6EC6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5446" y="-665607"/>
            <a:ext cx="7251192" cy="1088136"/>
          </a:xfrm>
        </p:spPr>
        <p:txBody>
          <a:bodyPr/>
          <a:lstStyle/>
          <a:p>
            <a:r>
              <a:rPr lang="pl-PL" dirty="0"/>
              <a:t>Potop najlepsze fragmenty filmu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A19B443-6BED-58BF-DABA-7AF5DC45B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54" y="0"/>
            <a:ext cx="6108354" cy="490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C6B477C-7ED9-F8BC-7103-B9087C45B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276" y="4744763"/>
            <a:ext cx="8467724" cy="211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95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03F8AE-8790-0D8E-87A5-608D22F17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096" y="-1537335"/>
            <a:ext cx="7708392" cy="2916936"/>
          </a:xfrm>
        </p:spPr>
        <p:txBody>
          <a:bodyPr/>
          <a:lstStyle/>
          <a:p>
            <a:r>
              <a:rPr lang="pl-PL" dirty="0"/>
              <a:t>Postać dynamiczna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43A70D-5791-134E-AC7D-2E18E5D842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6624C45-D56E-BF4E-9EC8-7CD0DA48F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975" y="1504950"/>
            <a:ext cx="51054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34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2B574B-7DE8-284E-B795-240888D2F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34A4D7C-795A-F345-B3AE-E710B3E6C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54B9137-77ED-17A9-36A9-7C6D997FC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988" y="0"/>
            <a:ext cx="6802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463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B2274E-35DB-5644-4629-19A13C6D4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BE2A324-0D77-7C34-8BDA-4C93FBB9AC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07F60A8-9099-A0E1-27AC-9ABA39063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66763"/>
            <a:ext cx="1048702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524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7A00E1-27F6-8040-C4EB-D2929D74C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0821" y="-822960"/>
            <a:ext cx="7708392" cy="2916936"/>
          </a:xfrm>
        </p:spPr>
        <p:txBody>
          <a:bodyPr/>
          <a:lstStyle/>
          <a:p>
            <a:r>
              <a:rPr lang="pl-PL" dirty="0"/>
              <a:t>Kobiety u Sienkiewicza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08167B4-0413-E5AF-864C-ABCF946A6C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BBC1350-8C7E-B537-3270-CCF68FE15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2391747"/>
            <a:ext cx="8072437" cy="41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40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A48403-0A45-888B-13A2-C5BBD13E1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2786FD0-2958-3D35-28A9-502ED14AE9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ACD1F2-9B87-208D-65DC-A32CF032C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343" y="0"/>
            <a:ext cx="5033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89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07CF8E-4404-CE5E-C02D-8EF94AF2F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Obraz społeczeństwa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8F7C9A-AEBD-CB7D-FA00-FC92D3DC7E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/>
              <a:t>Magnateria, szlachta, chłopi</a:t>
            </a:r>
          </a:p>
        </p:txBody>
      </p:sp>
    </p:spTree>
    <p:extLst>
      <p:ext uri="{BB962C8B-B14F-4D97-AF65-F5344CB8AC3E}">
        <p14:creationId xmlns:p14="http://schemas.microsoft.com/office/powerpoint/2010/main" val="2560217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D6FD60E-B013-52DF-354C-D8DB8814C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29" y="564076"/>
            <a:ext cx="10652760" cy="914400"/>
          </a:xfrm>
        </p:spPr>
        <p:txBody>
          <a:bodyPr rtlCol="0"/>
          <a:lstStyle/>
          <a:p>
            <a:pPr rtl="0"/>
            <a:r>
              <a:rPr lang="pl" dirty="0"/>
              <a:t>Sienkiewicz</a:t>
            </a:r>
            <a:br>
              <a:rPr lang="en-US" dirty="0"/>
            </a:br>
            <a:endParaRPr lang="en-US" dirty="0"/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9B775CAD-60B4-E2CC-3451-3AB56951D1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34800" y="6400800"/>
            <a:ext cx="457200" cy="457200"/>
          </a:xfrm>
        </p:spPr>
        <p:txBody>
          <a:bodyPr rtlCol="0"/>
          <a:lstStyle/>
          <a:p>
            <a:pPr rtl="0"/>
            <a:fld id="{19B51A1E-902D-48AF-9020-955120F399B6}" type="slidenum">
              <a:rPr lang="en-US" smtClean="0"/>
              <a:pPr rtl="0"/>
              <a:t>2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9DDB4C5-9319-43C9-3BEE-7F63F4F72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187" y="-9525"/>
            <a:ext cx="545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EB6F59F-E662-EA12-6AC2-81E498044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1" y="1069258"/>
            <a:ext cx="3731216" cy="556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358D5D4-C1C6-78AA-3C2F-88EFA9BD4F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0926" y="9525"/>
            <a:ext cx="29051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353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62AF61-253C-12CF-658F-DDE5FDA4A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9" y="442943"/>
            <a:ext cx="7708392" cy="1737360"/>
          </a:xfrm>
        </p:spPr>
        <p:txBody>
          <a:bodyPr/>
          <a:lstStyle/>
          <a:p>
            <a:r>
              <a:rPr lang="pl-PL" dirty="0"/>
              <a:t>Magnateria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E6C00BE-3020-FB59-A2AA-FAF44E2F24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2084439"/>
            <a:ext cx="7251192" cy="4005465"/>
          </a:xfrm>
        </p:spPr>
        <p:txBody>
          <a:bodyPr>
            <a:normAutofit/>
          </a:bodyPr>
          <a:lstStyle/>
          <a:p>
            <a:r>
              <a:rPr lang="pl-PL" dirty="0"/>
              <a:t>-negatywna ocena</a:t>
            </a:r>
          </a:p>
          <a:p>
            <a:r>
              <a:rPr lang="pl-PL" dirty="0"/>
              <a:t>-np. Janusz i Bogusław Radziwiłłowie</a:t>
            </a:r>
          </a:p>
          <a:p>
            <a:r>
              <a:rPr lang="pl-PL" dirty="0"/>
              <a:t>-kierują się własną korzyścią i prywatnym interesem</a:t>
            </a:r>
          </a:p>
          <a:p>
            <a:r>
              <a:rPr lang="pl-PL" dirty="0"/>
              <a:t>-sceny pod Ujściem i w Kiejdanach świadczą o tym, że magnateria jest w stanie „sprzedać” kraj, wydać go wrogom</a:t>
            </a:r>
          </a:p>
          <a:p>
            <a:r>
              <a:rPr lang="pl-PL" dirty="0"/>
              <a:t>-egoiści i zdrajcy</a:t>
            </a:r>
          </a:p>
          <a:p>
            <a:r>
              <a:rPr lang="pl-PL" dirty="0"/>
              <a:t>-także patrioci: Jan Sapieha, Jerzy Lubomirski, Jan Zamojski.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7217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E1DE39-6207-72A4-FCBC-5521A5A71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631" y="-1356360"/>
            <a:ext cx="7708392" cy="2916936"/>
          </a:xfrm>
        </p:spPr>
        <p:txBody>
          <a:bodyPr/>
          <a:lstStyle/>
          <a:p>
            <a:r>
              <a:rPr lang="pl-PL" dirty="0"/>
              <a:t>Szlachta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68060FE-E5A4-5D69-4570-2B97679B3B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1956619"/>
            <a:ext cx="7251192" cy="4133285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/>
              <a:t>-ocena negatywna</a:t>
            </a:r>
          </a:p>
          <a:p>
            <a:r>
              <a:rPr lang="pl-PL" b="1" dirty="0"/>
              <a:t>-s</a:t>
            </a:r>
            <a:r>
              <a:rPr lang="pl-PL" dirty="0"/>
              <a:t>łucha rozkazów szwedzkich komendantów</a:t>
            </a:r>
          </a:p>
          <a:p>
            <a:r>
              <a:rPr lang="pl-PL" dirty="0"/>
              <a:t>-zdrada ojczyzny dla przywilejów stanowych (np. stryj Oleńki, mówi: „Pana i pod obcym panowaniem znaleźć można”)</a:t>
            </a:r>
          </a:p>
          <a:p>
            <a:r>
              <a:rPr lang="pl-PL" dirty="0"/>
              <a:t>-rozbójnicy – na kompanii Kmicica ciążą morderstwa, rozboje i gwałty</a:t>
            </a:r>
          </a:p>
          <a:p>
            <a:r>
              <a:rPr lang="pl-PL" dirty="0"/>
              <a:t>-akty chuligaństwa, zabawa</a:t>
            </a:r>
          </a:p>
          <a:p>
            <a:r>
              <a:rPr lang="pl-PL" dirty="0"/>
              <a:t>-egoizm, lekkomyślność, interesowność, bezmyślność i krótkowzroczność, brak karności</a:t>
            </a:r>
          </a:p>
          <a:p>
            <a:r>
              <a:rPr lang="pl-PL" dirty="0"/>
              <a:t>-uległość wobec magnaterii </a:t>
            </a:r>
          </a:p>
          <a:p>
            <a:r>
              <a:rPr lang="pl-PL" dirty="0"/>
              <a:t>-obojętność na potrzeby ojczyzny</a:t>
            </a:r>
          </a:p>
          <a:p>
            <a:r>
              <a:rPr lang="pl-PL" dirty="0"/>
              <a:t>-jednostki gotowe do poświęceń, szlachetne, kochające ojczyznę, np. Wołodyjowski, Kmicic, Zagłoba, Kowalski i wielu innych.</a:t>
            </a:r>
          </a:p>
        </p:txBody>
      </p:sp>
    </p:spTree>
    <p:extLst>
      <p:ext uri="{BB962C8B-B14F-4D97-AF65-F5344CB8AC3E}">
        <p14:creationId xmlns:p14="http://schemas.microsoft.com/office/powerpoint/2010/main" val="740166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54F369-7EB9-04FA-098E-32AEFF389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348" y="75167"/>
            <a:ext cx="3673430" cy="1385857"/>
          </a:xfrm>
        </p:spPr>
        <p:txBody>
          <a:bodyPr/>
          <a:lstStyle/>
          <a:p>
            <a:r>
              <a:rPr lang="pl-PL" dirty="0"/>
              <a:t>Chłopi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48AB8C1-4EE2-CC73-FF22-ACA1EFC1FF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1779639"/>
            <a:ext cx="7251192" cy="4310265"/>
          </a:xfrm>
        </p:spPr>
        <p:txBody>
          <a:bodyPr>
            <a:normAutofit/>
          </a:bodyPr>
          <a:lstStyle/>
          <a:p>
            <a:r>
              <a:rPr lang="pl-PL" dirty="0"/>
              <a:t>-prosty lud oceniony jest pozytywnie</a:t>
            </a:r>
          </a:p>
          <a:p>
            <a:r>
              <a:rPr lang="pl-PL" dirty="0"/>
              <a:t>-patriotyzm, wierność królowi, zapał do walki</a:t>
            </a:r>
          </a:p>
          <a:p>
            <a:r>
              <a:rPr lang="pl-PL" dirty="0"/>
              <a:t>-chęć walki</a:t>
            </a:r>
          </a:p>
          <a:p>
            <a:r>
              <a:rPr lang="pl-PL" dirty="0"/>
              <a:t>-biorą w swoje ręce sprawę obrony przed Szwedami (górale tatrzańscy ratują życie królowi, kilkunastoletni chłopak </a:t>
            </a:r>
            <a:r>
              <a:rPr lang="pl-PL" dirty="0" err="1"/>
              <a:t>Michałko</a:t>
            </a:r>
            <a:r>
              <a:rPr lang="pl-PL" dirty="0"/>
              <a:t> naprowadza na Szwedów polską chorągiew i w bitwie z nimi wykazuje się odwagą i bohaterstwem)</a:t>
            </a:r>
          </a:p>
          <a:p>
            <a:r>
              <a:rPr lang="pl-PL" dirty="0"/>
              <a:t>-opierają się Szwedom, ponieważ ci obciążają ich dodatkowymi pracami i podatkami</a:t>
            </a:r>
          </a:p>
        </p:txBody>
      </p:sp>
    </p:spTree>
    <p:extLst>
      <p:ext uri="{BB962C8B-B14F-4D97-AF65-F5344CB8AC3E}">
        <p14:creationId xmlns:p14="http://schemas.microsoft.com/office/powerpoint/2010/main" val="1712959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D879A3-49D5-3ED7-EE0D-510C06BA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606" y="1856232"/>
            <a:ext cx="7708392" cy="2916936"/>
          </a:xfrm>
        </p:spPr>
        <p:txBody>
          <a:bodyPr/>
          <a:lstStyle/>
          <a:p>
            <a:r>
              <a:rPr lang="pl-PL" sz="3200" b="0" dirty="0"/>
              <a:t>"Rzeczpospolita to postaw czerwonego sukna, za które ciągną Szwedzi, Chmielnicki, </a:t>
            </a:r>
            <a:r>
              <a:rPr lang="pl-PL" sz="3200" b="0" dirty="0" err="1"/>
              <a:t>Hiperborejczykowie</a:t>
            </a:r>
            <a:r>
              <a:rPr lang="pl-PL" sz="3200" b="0" dirty="0"/>
              <a:t>, Tatarzy, elektor i kto żyw naokoło. A my z księciem wojewodą wileńskim powiedzieliśmy sobie, że z tego sukna musi się i nam tyle zostać w ręku, aby na płaszcz wystarczyło..."</a:t>
            </a:r>
            <a:endParaRPr lang="pl-PL" sz="32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C391283-2FBA-8C50-4717-21CC7A23B3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028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8366D1-CC2C-1B1E-0DAA-3B4DEF62B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46BE09A-73D2-6D8B-DC2A-8154F93858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8C1C47-09CF-FD8B-7F65-E0BB476B7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0"/>
            <a:ext cx="8599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345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76C91D-A9B8-FE95-BD7B-9EA299DEE1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 rtl="0"/>
            <a:fld id="{19B51A1E-902D-48AF-9020-955120F399B6}" type="slidenum">
              <a:rPr lang="en-US" smtClean="0"/>
              <a:pPr algn="ctr" rtl="0"/>
              <a:t>3</a:t>
            </a:fld>
            <a:endParaRPr lang="en-US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46372EE-8430-5AA4-AC48-A3A9D7E76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1887"/>
            <a:ext cx="8516539" cy="510611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260939F-5A5D-9CA6-7768-AE9310F19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340" y="471075"/>
            <a:ext cx="7025460" cy="487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72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7B9D17-EB0E-4145-12FF-60D54A9CF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DA800C-6B1E-270A-BB27-86A60995525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E083290-82E4-0504-C887-4721A1C5EE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 rtl="0"/>
            <a:fld id="{19B51A1E-902D-48AF-9020-955120F399B6}" type="slidenum">
              <a:rPr lang="en-US" smtClean="0"/>
              <a:pPr algn="ctr" rtl="0"/>
              <a:t>4</a:t>
            </a:fld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363A17A-334E-84AC-F5C5-6D82825BA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77" y="18574"/>
            <a:ext cx="10002646" cy="682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8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127BD7-82F6-54B7-E755-99845FA960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 rtl="0"/>
            <a:fld id="{19B51A1E-902D-48AF-9020-955120F399B6}" type="slidenum">
              <a:rPr lang="en-US" smtClean="0"/>
              <a:pPr algn="ctr" rtl="0"/>
              <a:t>5</a:t>
            </a:fld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8700EFC-B334-800D-DB51-12860E029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084" y="1256582"/>
            <a:ext cx="7592485" cy="5144218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701A1F-25D1-986D-C46F-949F4877B5F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377758" y="1256582"/>
            <a:ext cx="3471811" cy="40925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604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8F7D8619-1B86-47C0-0EF6-BD7B33463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188" y="-1458468"/>
            <a:ext cx="7708392" cy="2916936"/>
          </a:xfrm>
        </p:spPr>
        <p:txBody>
          <a:bodyPr rtlCol="0"/>
          <a:lstStyle/>
          <a:p>
            <a:pPr rtl="0"/>
            <a:r>
              <a:rPr lang="pl-PL" dirty="0"/>
              <a:t>„Potop”</a:t>
            </a:r>
            <a:endParaRPr lang="pl" dirty="0"/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3A923FBA-7788-70A6-BB80-20E32A13EA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6043" y="1828801"/>
            <a:ext cx="7938199" cy="4210862"/>
          </a:xfrm>
        </p:spPr>
        <p:txBody>
          <a:bodyPr rtlCol="0">
            <a:normAutofit/>
          </a:bodyPr>
          <a:lstStyle/>
          <a:p>
            <a:pPr rtl="0"/>
            <a:r>
              <a:rPr lang="pl" sz="2400" dirty="0"/>
              <a:t>-”Trylogia” („Ogniem i mieczem”, „Potop”, „Pan W</a:t>
            </a:r>
            <a:r>
              <a:rPr lang="pl-PL" sz="2400" dirty="0"/>
              <a:t>o</a:t>
            </a:r>
            <a:r>
              <a:rPr lang="pl" sz="2400" dirty="0"/>
              <a:t>łodyjowski”)</a:t>
            </a:r>
          </a:p>
          <a:p>
            <a:pPr rtl="0"/>
            <a:r>
              <a:rPr lang="pl-PL" sz="2400" dirty="0"/>
              <a:t>-w odcinkach, „Czas”, „Słowo”, „Dziennik Poznański”; pełne wydanie – 1886 r.</a:t>
            </a:r>
          </a:p>
          <a:p>
            <a:pPr rtl="0"/>
            <a:r>
              <a:rPr lang="pl-PL" sz="2400" dirty="0"/>
              <a:t>-na podstawie wielu dzieł, manuskryptów, pamiętników Paska</a:t>
            </a:r>
          </a:p>
          <a:p>
            <a:pPr rtl="0"/>
            <a:r>
              <a:rPr lang="pl-PL" sz="2400" dirty="0"/>
              <a:t>-ku pokrzepieniu serc Polaków, którzy mimo braku państwa starali się zachować tożsamość narodową</a:t>
            </a:r>
            <a:endParaRPr lang="pl" sz="2400" dirty="0"/>
          </a:p>
        </p:txBody>
      </p:sp>
    </p:spTree>
    <p:extLst>
      <p:ext uri="{BB962C8B-B14F-4D97-AF65-F5344CB8AC3E}">
        <p14:creationId xmlns:p14="http://schemas.microsoft.com/office/powerpoint/2010/main" val="2609339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CB94BA-42E3-5960-5C70-E7D50B384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305" y="768096"/>
            <a:ext cx="7708392" cy="740061"/>
          </a:xfrm>
        </p:spPr>
        <p:txBody>
          <a:bodyPr/>
          <a:lstStyle/>
          <a:p>
            <a:r>
              <a:rPr lang="pl-PL" dirty="0"/>
              <a:t>Powieść historyczna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D21D507-8AE7-C2F1-A8A3-FBE0603AA4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2210637"/>
            <a:ext cx="7251192" cy="3879267"/>
          </a:xfrm>
        </p:spPr>
        <p:txBody>
          <a:bodyPr>
            <a:normAutofit lnSpcReduction="1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-losy fikcyjnych bohaterów wpisane w burzliwą historię Rzeczypospolitej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postaci historyczne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Paweł Jan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Sapiecha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Stefan Czarniecki, król Jan Kazimierz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postaci fikcyjne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Andrzej Kmicic, Onufry Zagłoba, Michał Wołodyjowski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-1655-1657, podczas potopu szwedzkiego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prawdziwe wydarzenia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kapitulacja pod Ujściem, walka o Warszawę, obrona Jasnej Góry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fikcyjne wydarzenia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miłość Kmicica i Oleńki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-konwencja Woltera Scotta – wierny opis wydarzeń historyczny, wplatanie wątków miłosnych z porwaniami czy ucieczkami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-powieść płaszcza i szpady, niczym Aleksander Dumas – zdarzenia historyczne jako pretekst do opowiedzenia sensacyjnej historii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E03AB9-5290-3198-19CF-053E39FD5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6488" y="2762250"/>
            <a:ext cx="28575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26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0E11F3-996C-56F9-6B21-F0B8F2006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24B7F7-C510-DC9D-3970-3D2B3F5D68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0DCB09A-2DD5-6157-B76A-12C38D5F1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0270"/>
            <a:ext cx="6292881" cy="456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8EBA20E-BEC4-2303-BBF9-3F930D378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881" y="0"/>
            <a:ext cx="4367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25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3A1F61-B004-ADF5-3F7A-4D1DFDEFE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9793E0-5B71-8E62-0A88-D3B729FBFE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950B66E-6E43-82B7-5794-FE42C648A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05" y="0"/>
            <a:ext cx="91249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02211"/>
      </p:ext>
    </p:extLst>
  </p:cSld>
  <p:clrMapOvr>
    <a:masterClrMapping/>
  </p:clrMapOvr>
</p:sld>
</file>

<file path=ppt/theme/theme1.xml><?xml version="1.0" encoding="utf-8"?>
<a:theme xmlns:a="http://schemas.openxmlformats.org/drawingml/2006/main" name="Niestandardowe">
  <a:themeElements>
    <a:clrScheme name="TM78453729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00682B"/>
      </a:accent1>
      <a:accent2>
        <a:srgbClr val="EFEAE7"/>
      </a:accent2>
      <a:accent3>
        <a:srgbClr val="CD1711"/>
      </a:accent3>
      <a:accent4>
        <a:srgbClr val="651B51"/>
      </a:accent4>
      <a:accent5>
        <a:srgbClr val="2C3A2E"/>
      </a:accent5>
      <a:accent6>
        <a:srgbClr val="B6A650"/>
      </a:accent6>
      <a:hlink>
        <a:srgbClr val="029B2D"/>
      </a:hlink>
      <a:folHlink>
        <a:srgbClr val="029B2D"/>
      </a:folHlink>
    </a:clrScheme>
    <a:fontScheme name="Custom 36">
      <a:majorFont>
        <a:latin typeface="Batang"/>
        <a:ea typeface=""/>
        <a:cs typeface=""/>
      </a:majorFont>
      <a:minorFont>
        <a:latin typeface="Bata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3175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78453729_win32_SD_v5" id="{5665AA9C-4EFF-4FCC-8086-4050069C15ED}" vid="{F66CC29E-A3F9-4341-8B35-47A4E87375A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9" ma:contentTypeDescription="Create a new document." ma:contentTypeScope="" ma:versionID="6a914531ae0f23be31da2eba1f3b42a9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ae00154c9e66547f022c4923f88826d6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111B19-7283-4751-B1F8-E7CC95678A87}">
  <ds:schemaRefs>
    <ds:schemaRef ds:uri="230e9df3-be65-4c73-a93b-d1236ebd677e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67B38E9C-53F4-45B7-BB77-8539BB7040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B7AA3F-15AC-4F4D-8050-3ECF172613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Botanical pitch deck (Botaniczna prezentacja inwestorska)</Template>
  <TotalTime>121</TotalTime>
  <Words>506</Words>
  <Application>Microsoft Office PowerPoint</Application>
  <PresentationFormat>Panoramiczny</PresentationFormat>
  <Paragraphs>60</Paragraphs>
  <Slides>24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9" baseType="lpstr">
      <vt:lpstr>Batang</vt:lpstr>
      <vt:lpstr>Arial</vt:lpstr>
      <vt:lpstr>Calibri</vt:lpstr>
      <vt:lpstr>Times New Roman</vt:lpstr>
      <vt:lpstr>Niestandardowe</vt:lpstr>
      <vt:lpstr>„Potop”  H. Sienkiewicz</vt:lpstr>
      <vt:lpstr>Sienkiewicz </vt:lpstr>
      <vt:lpstr>Prezentacja programu PowerPoint</vt:lpstr>
      <vt:lpstr>Prezentacja programu PowerPoint</vt:lpstr>
      <vt:lpstr>Prezentacja programu PowerPoint</vt:lpstr>
      <vt:lpstr>„Potop”</vt:lpstr>
      <vt:lpstr>Powieść historyczna</vt:lpstr>
      <vt:lpstr>Prezentacja programu PowerPoint</vt:lpstr>
      <vt:lpstr>Prezentacja programu PowerPoint</vt:lpstr>
      <vt:lpstr>Ku pokrzepieniu serc…</vt:lpstr>
      <vt:lpstr>Prezentacja programu PowerPoint</vt:lpstr>
      <vt:lpstr>Prezentacja programu PowerPoint</vt:lpstr>
      <vt:lpstr>Prezentacja programu PowerPoint</vt:lpstr>
      <vt:lpstr>Postać dynamiczna</vt:lpstr>
      <vt:lpstr>Prezentacja programu PowerPoint</vt:lpstr>
      <vt:lpstr>Prezentacja programu PowerPoint</vt:lpstr>
      <vt:lpstr>Kobiety u Sienkiewicza</vt:lpstr>
      <vt:lpstr>Prezentacja programu PowerPoint</vt:lpstr>
      <vt:lpstr>Obraz społeczeństwa</vt:lpstr>
      <vt:lpstr>Magnateria </vt:lpstr>
      <vt:lpstr>Szlachta</vt:lpstr>
      <vt:lpstr>Chłopi</vt:lpstr>
      <vt:lpstr>"Rzeczpospolita to postaw czerwonego sukna, za które ciągną Szwedzi, Chmielnicki, Hiperborejczykowie, Tatarzy, elektor i kto żyw naokoło. A my z księciem wojewodą wileńskim powiedzieliśmy sobie, że z tego sukna musi się i nam tyle zostać w ręku, aby na płaszcz wystarczyło..."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5</cp:revision>
  <dcterms:created xsi:type="dcterms:W3CDTF">2025-09-03T06:49:44Z</dcterms:created>
  <dcterms:modified xsi:type="dcterms:W3CDTF">2025-09-24T10:14:47Z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Office Theme:7</vt:lpwstr>
  </property>
  <property fmtid="{D5CDD505-2E9C-101B-9397-08002B2CF9AE}" pid="5" name="ClassificationContentMarkingFooterText">
    <vt:lpwstr>Classified as Microsoft Confidential</vt:lpwstr>
  </property>
</Properties>
</file>