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7" r:id="rId5"/>
    <p:sldId id="261" r:id="rId6"/>
    <p:sldId id="274" r:id="rId7"/>
    <p:sldId id="273" r:id="rId8"/>
    <p:sldId id="258" r:id="rId9"/>
    <p:sldId id="259" r:id="rId10"/>
    <p:sldId id="265" r:id="rId11"/>
    <p:sldId id="262" r:id="rId12"/>
    <p:sldId id="275" r:id="rId13"/>
    <p:sldId id="276" r:id="rId14"/>
    <p:sldId id="278" r:id="rId15"/>
  </p:sldIdLst>
  <p:sldSz cx="12188825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280" autoAdjust="0"/>
  </p:normalViewPr>
  <p:slideViewPr>
    <p:cSldViewPr>
      <p:cViewPr varScale="1">
        <p:scale>
          <a:sx n="78" d="100"/>
          <a:sy n="78" d="100"/>
        </p:scale>
        <p:origin x="878" y="58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2016-08-02</a:t>
            </a:r>
            <a:endParaRPr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9C567D4A-04CB-4EDF-8FB1-342A02FC8EC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2016-08-02</a:t>
            </a:r>
            <a:endParaRPr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Kliknij, aby edytować style wzorca tekstu</a:t>
            </a:r>
          </a:p>
          <a:p>
            <a:pPr lvl="1" rtl="0"/>
            <a:r>
              <a:t>Drugi poziom</a:t>
            </a:r>
          </a:p>
          <a:p>
            <a:pPr lvl="2" rtl="0"/>
            <a:r>
              <a:t>Trzeci poziom</a:t>
            </a:r>
          </a:p>
          <a:p>
            <a:pPr lvl="3" rtl="0"/>
            <a:r>
              <a:t>Czwarty poziom</a:t>
            </a:r>
          </a:p>
          <a:p>
            <a:pPr lvl="4" rtl="0"/>
            <a:r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2E61351F-DBB1-4664-ADA9-83BC7CB8848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293814" y="990600"/>
            <a:ext cx="8458200" cy="3200400"/>
          </a:xfrm>
        </p:spPr>
        <p:txBody>
          <a:bodyPr rtlCol="0">
            <a:normAutofit/>
          </a:bodyPr>
          <a:lstStyle>
            <a:lvl1pPr algn="l" rtl="0">
              <a:defRPr sz="6000"/>
            </a:lvl1pPr>
          </a:lstStyle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293813" y="4267200"/>
            <a:ext cx="8458200" cy="1371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pl-PL"/>
              <a:t>Kliknij, aby edytować styl wzorca podtytułu</a:t>
            </a:r>
            <a:endParaRPr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2016-08-02</a:t>
            </a:r>
            <a:endParaRPr lang="en-US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53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marL="1600200" algn="l" rtl="0">
              <a:defRPr/>
            </a:lvl6pPr>
            <a:lvl7pPr marL="1874520" algn="l" rtl="0">
              <a:defRPr/>
            </a:lvl7pPr>
            <a:lvl8pPr marL="2148840" algn="l" rtl="0">
              <a:defRPr/>
            </a:lvl8pPr>
            <a:lvl9pPr marL="2423160" algn="l" rtl="0">
              <a:defRPr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2016-08-02</a:t>
            </a:r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57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9752014" y="381000"/>
            <a:ext cx="1904998" cy="5791200"/>
          </a:xfrm>
        </p:spPr>
        <p:txBody>
          <a:bodyPr vert="eaVert"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>
          <a:xfrm>
            <a:off x="1293814" y="381000"/>
            <a:ext cx="8305800" cy="57912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2016-08-02</a:t>
            </a:r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26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2016-08-02</a:t>
            </a:r>
            <a:endParaRPr lang="en-US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7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93813" y="2057400"/>
            <a:ext cx="8458201" cy="2666999"/>
          </a:xfrm>
        </p:spPr>
        <p:txBody>
          <a:bodyPr rtlCol="0" anchor="b">
            <a:normAutofit/>
          </a:bodyPr>
          <a:lstStyle>
            <a:lvl1pPr algn="l" rtl="0">
              <a:defRPr sz="4800" b="0" i="0" cap="none" baseline="0"/>
            </a:lvl1pPr>
          </a:lstStyle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293813" y="4876800"/>
            <a:ext cx="8458201" cy="1143000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2016-08-02</a:t>
            </a:r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700016" cy="4495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6202035" y="1676401"/>
            <a:ext cx="4700016" cy="4495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2016-08-02</a:t>
            </a:r>
            <a:endParaRPr lang="en-US" dirty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6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293813" y="1676399"/>
            <a:ext cx="4701142" cy="7620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1293813" y="2516457"/>
            <a:ext cx="4701142" cy="3655743"/>
          </a:xfrm>
        </p:spPr>
        <p:txBody>
          <a:bodyPr rtlCol="0"/>
          <a:lstStyle>
            <a:lvl1pPr algn="l" rtl="0">
              <a:defRPr sz="22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6191754" y="1676399"/>
            <a:ext cx="4703259" cy="7620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/>
          </p:nvPr>
        </p:nvSpPr>
        <p:spPr>
          <a:xfrm>
            <a:off x="6191754" y="2516457"/>
            <a:ext cx="4703259" cy="3655743"/>
          </a:xfrm>
        </p:spPr>
        <p:txBody>
          <a:bodyPr rtlCol="0"/>
          <a:lstStyle>
            <a:lvl1pPr algn="l" rtl="0">
              <a:defRPr sz="22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7" name="Data — symbol zastępczy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2016-08-02</a:t>
            </a:r>
            <a:endParaRPr lang="en-US" dirty="0"/>
          </a:p>
        </p:txBody>
      </p:sp>
      <p:sp>
        <p:nvSpPr>
          <p:cNvPr id="8" name="Stopka — symbol zastępcz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9" name="Numer slajdu — symbol zastępcz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55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2016-08-02</a:t>
            </a:r>
            <a:endParaRPr lang="en-US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a — symbol zastępczy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2016-08-02</a:t>
            </a:r>
            <a:endParaRPr lang="en-US" dirty="0"/>
          </a:p>
        </p:txBody>
      </p:sp>
      <p:sp>
        <p:nvSpPr>
          <p:cNvPr id="3" name="Stopka — symbol zastępcz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9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770811" y="1676400"/>
            <a:ext cx="3810000" cy="2438400"/>
          </a:xfrm>
        </p:spPr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pl-PL"/>
              <a:t>Kliknij, aby edytować styl</a:t>
            </a:r>
            <a:endParaRPr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1293813" y="685800"/>
            <a:ext cx="6172200" cy="5486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7770811" y="4191000"/>
            <a:ext cx="3810000" cy="1524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2016-08-02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85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770812" y="1676400"/>
            <a:ext cx="3810000" cy="2438400"/>
          </a:xfrm>
        </p:spPr>
        <p:txBody>
          <a:bodyPr rtlCol="0" anchor="b">
            <a:noAutofit/>
          </a:bodyPr>
          <a:lstStyle>
            <a:lvl1pPr algn="l" rtl="0">
              <a:defRPr sz="3200" b="0"/>
            </a:lvl1pPr>
          </a:lstStyle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Obraz — symbol zastępczy 2" descr="Pusty symbol zastępczy pozwalający dodać obraz. Kliknij symbol zastępczy i wybierz obraz, który chcesz dodać."/>
          <p:cNvSpPr>
            <a:spLocks noGrp="1"/>
          </p:cNvSpPr>
          <p:nvPr>
            <p:ph type="pic" idx="1"/>
          </p:nvPr>
        </p:nvSpPr>
        <p:spPr>
          <a:xfrm>
            <a:off x="1522412" y="0"/>
            <a:ext cx="5943601" cy="6858000"/>
          </a:xfrm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pl-PL"/>
              <a:t>Kliknij ikonę, aby dodać obraz</a:t>
            </a:r>
            <a:endParaRPr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7770812" y="4191000"/>
            <a:ext cx="3810000" cy="1524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83949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836614" y="0"/>
            <a:ext cx="11352212" cy="6858000"/>
          </a:xfrm>
          <a:prstGeom prst="rect">
            <a:avLst/>
          </a:prstGeom>
          <a:gradFill>
            <a:gsLst>
              <a:gs pos="0">
                <a:schemeClr val="bg1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l"/>
              <a:t>Kliknij, aby edytować styl wzorca tytułu</a:t>
            </a:r>
            <a:endParaRPr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96012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"/>
              <a:t>Edytuj style wzorca tekstu</a:t>
            </a:r>
          </a:p>
          <a:p>
            <a:pPr lvl="1" rtl="0"/>
            <a:r>
              <a:rPr lang="pl"/>
              <a:t>Drugi poziom</a:t>
            </a:r>
          </a:p>
          <a:p>
            <a:pPr lvl="2" rtl="0"/>
            <a:r>
              <a:rPr lang="pl"/>
              <a:t>Trzeci poziom</a:t>
            </a:r>
          </a:p>
          <a:p>
            <a:pPr lvl="3" rtl="0"/>
            <a:r>
              <a:rPr lang="pl"/>
              <a:t>Czwarty poziom</a:t>
            </a:r>
          </a:p>
          <a:p>
            <a:pPr lvl="4" rtl="0"/>
            <a:r>
              <a:rPr lang="pl"/>
              <a:t>Piąty poziom</a:t>
            </a:r>
            <a:endParaRPr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127178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r>
              <a:rPr lang="en-US"/>
              <a:t>2016-08-02</a:t>
            </a:r>
            <a:endParaRPr lang="en-US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80512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2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zpe.gov.pl/a/sprawdz-sie/DmW0Hw66H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77788" y="188640"/>
            <a:ext cx="8458200" cy="1600200"/>
          </a:xfrm>
        </p:spPr>
        <p:txBody>
          <a:bodyPr rtlCol="0"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Wielka</a:t>
            </a:r>
            <a:r>
              <a:rPr lang="pl-PL" sz="40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pochwała rozumu i przykład klasycyzmu w literaturze, czyli…</a:t>
            </a:r>
            <a:endParaRPr lang="pl-PL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510236" y="1795071"/>
            <a:ext cx="7810128" cy="1371600"/>
          </a:xfrm>
        </p:spPr>
        <p:txBody>
          <a:bodyPr rtlCol="0"/>
          <a:lstStyle/>
          <a:p>
            <a:pPr rtl="0"/>
            <a:r>
              <a:rPr lang="pl-PL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Balon</a:t>
            </a:r>
            <a:r>
              <a:rPr lang="pl-P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Adama Naruszewicza</a:t>
            </a:r>
            <a:endParaRPr lang="pl" dirty="0"/>
          </a:p>
        </p:txBody>
      </p:sp>
      <p:pic>
        <p:nvPicPr>
          <p:cNvPr id="1026" name="Picture 2" descr="Balon dekoracyjny XXL - Super Balloon">
            <a:extLst>
              <a:ext uri="{FF2B5EF4-FFF2-40B4-BE49-F238E27FC236}">
                <a16:creationId xmlns:a16="http://schemas.microsoft.com/office/drawing/2014/main" id="{7000D63C-B4F6-F741-979A-6BB0D75EB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004" y="1944216"/>
            <a:ext cx="1484784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1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D0C2A7-4D7A-9BED-BEB6-1D7953968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6500" y="-23019"/>
            <a:ext cx="5441343" cy="1280556"/>
          </a:xfrm>
        </p:spPr>
        <p:txBody>
          <a:bodyPr>
            <a:noAutofit/>
          </a:bodyPr>
          <a:lstStyle/>
          <a:p>
            <a:pPr algn="ctr"/>
            <a:r>
              <a:rPr lang="pl-PL" sz="3999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 Naruszewicz </a:t>
            </a:r>
            <a:br>
              <a:rPr lang="pl-PL" sz="3999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999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(1733-1796)</a:t>
            </a:r>
          </a:p>
        </p:txBody>
      </p:sp>
      <p:pic>
        <p:nvPicPr>
          <p:cNvPr id="4" name="Obraz 3" descr="Obraz zawierający Ludzka twarz, portret, obraz, ubrania&#10;&#10;Opis wygenerowany automatycznie">
            <a:extLst>
              <a:ext uri="{FF2B5EF4-FFF2-40B4-BE49-F238E27FC236}">
                <a16:creationId xmlns:a16="http://schemas.microsoft.com/office/drawing/2014/main" id="{28D5208F-C5AB-C8D5-C501-B11D6A5119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481"/>
          <a:stretch/>
        </p:blipFill>
        <p:spPr>
          <a:xfrm>
            <a:off x="-1554" y="2624"/>
            <a:ext cx="4654638" cy="685621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5F4F06-C67A-1A83-3A16-2FD4326F0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8268" y="1283393"/>
            <a:ext cx="7344816" cy="4802878"/>
          </a:xfrm>
        </p:spPr>
        <p:txBody>
          <a:bodyPr>
            <a:noAutofit/>
          </a:bodyPr>
          <a:lstStyle/>
          <a:p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polski poeta, historyk, dramatopisarz, tłumacz, publicysta, jezuita </a:t>
            </a:r>
          </a:p>
          <a:p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rzecznik królewskiego programu reform</a:t>
            </a:r>
          </a:p>
          <a:p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podczas obrad Sejmu Czteroletniego (1788-1792) jako senator wspierał przyjęcie Konstytucji 3 maja</a:t>
            </a:r>
          </a:p>
          <a:p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był stałym uczestnikiem obiadów czwartkowych</a:t>
            </a:r>
          </a:p>
          <a:p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redagował „Zabawy Przyjemne i Pożyteczne”</a:t>
            </a:r>
          </a:p>
          <a:p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pisał satyry krytykujące magnaterię i szlachecki sarmatyzm, ody, sielanki, wiersze okolicznościowe i tragedie</a:t>
            </a:r>
          </a:p>
          <a:p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inicjatywy Stanisława Augusta Poniatowskiego zaczął pisać </a:t>
            </a:r>
            <a:r>
              <a:rPr lang="pl-PL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Historię narodu polskiego</a:t>
            </a:r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dzieło uważane za pierwszy przykład nowoczesnej polskiej historiografii </a:t>
            </a:r>
          </a:p>
        </p:txBody>
      </p:sp>
    </p:spTree>
    <p:extLst>
      <p:ext uri="{BB962C8B-B14F-4D97-AF65-F5344CB8AC3E}">
        <p14:creationId xmlns:p14="http://schemas.microsoft.com/office/powerpoint/2010/main" val="18773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357DF4-541C-FB4C-D29E-B237B78E8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816" y="1872236"/>
            <a:ext cx="4024264" cy="3199567"/>
          </a:xfrm>
        </p:spPr>
        <p:txBody>
          <a:bodyPr anchor="ctr">
            <a:normAutofit/>
          </a:bodyPr>
          <a:lstStyle/>
          <a:p>
            <a:pPr algn="ctr"/>
            <a:r>
              <a:rPr lang="pl-PL" sz="3499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Pytania i polecenia do tekstu </a:t>
            </a:r>
            <a:r>
              <a:rPr lang="pl-PL" sz="35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pl-PL" sz="3499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pl-PL" sz="3499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499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Naruszewicz, </a:t>
            </a:r>
            <a:r>
              <a:rPr lang="pl-PL" sz="3499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Balon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0E3CDA2-2468-2544-7085-05F909C0B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1540" y="889738"/>
            <a:ext cx="7084683" cy="5084753"/>
          </a:xfrm>
        </p:spPr>
        <p:txBody>
          <a:bodyPr anchor="ctr">
            <a:noAutofit/>
          </a:bodyPr>
          <a:lstStyle/>
          <a:p>
            <a:pPr>
              <a:buClr>
                <a:srgbClr val="000000"/>
              </a:buClr>
              <a:buFont typeface="+mj-lt"/>
              <a:buAutoNum type="arabicPeriod"/>
            </a:pPr>
            <a:r>
              <a:rPr lang="pl-PL" sz="19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Opisz nastrój panujący w utworze Adama Naruszewicza. </a:t>
            </a:r>
          </a:p>
          <a:p>
            <a:pPr>
              <a:buClr>
                <a:srgbClr val="000000"/>
              </a:buClr>
              <a:buFont typeface="+mj-lt"/>
              <a:buAutoNum type="arabicPeriod"/>
            </a:pPr>
            <a:r>
              <a:rPr lang="pl-PL" sz="19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Ustal, jakie cechy zostały przypisane gminowi, a jak ukazano filozofa. Czemu służy takie zestawienie? </a:t>
            </a:r>
          </a:p>
          <a:p>
            <a:pPr>
              <a:buClr>
                <a:srgbClr val="000000"/>
              </a:buClr>
              <a:buFont typeface="+mj-lt"/>
              <a:buAutoNum type="arabicPeriod"/>
            </a:pPr>
            <a:r>
              <a:rPr lang="pl-PL" sz="19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Wskaż w tekście peryfrazy i napisz, jaką pełnią funkcję. </a:t>
            </a:r>
          </a:p>
          <a:p>
            <a:pPr>
              <a:buClr>
                <a:srgbClr val="000000"/>
              </a:buClr>
              <a:buFont typeface="+mj-lt"/>
              <a:buAutoNum type="arabicPeriod"/>
            </a:pPr>
            <a:r>
              <a:rPr lang="pl-PL" sz="19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Zinterpretuj dwie ostatnie strofy. Weź pod uwagę: </a:t>
            </a:r>
          </a:p>
          <a:p>
            <a:pPr lvl="1"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pl-PL" sz="19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sytuację Polski pod koniec XVIII w., </a:t>
            </a:r>
          </a:p>
          <a:p>
            <a:pPr lvl="1"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pl-PL" sz="19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postać mężnego Sarmaty trzymającego ster, </a:t>
            </a:r>
          </a:p>
          <a:p>
            <a:pPr lvl="1"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pl-PL" sz="19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alegoryczne znaczenie łodzi. </a:t>
            </a:r>
          </a:p>
          <a:p>
            <a:pPr>
              <a:buClr>
                <a:srgbClr val="000000"/>
              </a:buClr>
              <a:buFont typeface="+mj-lt"/>
              <a:buAutoNum type="arabicPeriod"/>
            </a:pPr>
            <a:r>
              <a:rPr lang="pl-PL" sz="19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Uzasadnij, że wiersz </a:t>
            </a:r>
            <a:r>
              <a:rPr lang="pl-PL" sz="1999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Balon</a:t>
            </a:r>
            <a:r>
              <a:rPr lang="pl-PL" sz="19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zawiera apoteozę ludzkiego rozumu. </a:t>
            </a:r>
          </a:p>
          <a:p>
            <a:pPr>
              <a:buClr>
                <a:srgbClr val="000000"/>
              </a:buClr>
              <a:buFont typeface="+mj-lt"/>
              <a:buAutoNum type="arabicPeriod"/>
            </a:pPr>
            <a:r>
              <a:rPr lang="pl-PL" sz="19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Zbadaj budowę wiersza </a:t>
            </a:r>
            <a:r>
              <a:rPr lang="pl-PL" sz="1999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Balon</a:t>
            </a:r>
            <a:r>
              <a:rPr lang="pl-PL" sz="19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Adama Naruszewicza. </a:t>
            </a:r>
          </a:p>
          <a:p>
            <a:pPr>
              <a:buClr>
                <a:srgbClr val="000000"/>
              </a:buClr>
              <a:buFont typeface="+mj-lt"/>
              <a:buAutoNum type="arabicPeriod"/>
            </a:pPr>
            <a:r>
              <a:rPr lang="pl-PL" sz="19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Wykaż, że utwór Naruszewicza jest odą. Odwołaj się do definicji gatunku.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F59F13B4-DDBD-D380-4CE2-7536C4EA5500}"/>
              </a:ext>
            </a:extLst>
          </p:cNvPr>
          <p:cNvSpPr txBox="1"/>
          <p:nvPr/>
        </p:nvSpPr>
        <p:spPr>
          <a:xfrm>
            <a:off x="4871541" y="6304200"/>
            <a:ext cx="7033736" cy="4000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9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https://zpe.gov.pl/a/sprawdz-sie/DmW0Hw66H</a:t>
            </a:r>
            <a:r>
              <a:rPr lang="pl-PL" sz="19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384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C9CDB7-92B5-6FF7-3E99-B5E0C6381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1710F835-FAE1-B43E-6972-70A7DD0F85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7769189"/>
              </p:ext>
            </p:extLst>
          </p:nvPr>
        </p:nvGraphicFramePr>
        <p:xfrm>
          <a:off x="1701800" y="0"/>
          <a:ext cx="9193212" cy="6858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20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8000">
                <a:tc>
                  <a:txBody>
                    <a:bodyPr/>
                    <a:lstStyle/>
                    <a:p>
                      <a: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</a:t>
                      </a:r>
                    </a:p>
                    <a:p>
                      <a: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„BALON”</a:t>
                      </a:r>
                    </a:p>
                    <a:p>
                      <a:endParaRPr lang="pl-PL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Gdzie bystrym tylko Orzeł polotem</a:t>
                      </a:r>
                      <a:b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Pierzchliwe pogania ptaki.</a:t>
                      </a:r>
                      <a:b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gniewny Jowisz ognistym grotem</a:t>
                      </a:r>
                      <a:b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Powietrzne przeszywa szlaki,</a:t>
                      </a:r>
                      <a:b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b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Niezwykłych ludzi zuchwała para,</a:t>
                      </a:r>
                      <a:b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Zwalczywszy natury prawa,</a:t>
                      </a:r>
                      <a:b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Wznawia tor klęską sławny Ikara</a:t>
                      </a:r>
                      <a:b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na podniebiu już stawa.</a:t>
                      </a:r>
                      <a:b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b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Nabrzmiały kruszców zgorzałym duchem,</a:t>
                      </a:r>
                      <a:b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Krąg lekkiej przodkuje łodzi,</a:t>
                      </a:r>
                      <a:b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Los dla niej rudlem, nici łańcuchem,</a:t>
                      </a:r>
                      <a:b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 wiatrami za pasy chodzi.</a:t>
                      </a:r>
                      <a:b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b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Już im te złotą wyniosłe pychą</a:t>
                      </a:r>
                      <a:b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Mocarskich siedlisk ogromy</a:t>
                      </a:r>
                      <a:b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 gruzów nikczemnych potrząskę lichą</a:t>
                      </a:r>
                      <a:b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Wzrok przeistoczył poziomy.</a:t>
                      </a:r>
                      <a:b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b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Król, wódz, senator, kmieć pracowity,</a:t>
                      </a:r>
                      <a:b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Czy rządzi, czy ryje ziemię,</a:t>
                      </a:r>
                      <a:b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 błahych się zlepkach czołga ukryty,</a:t>
                      </a:r>
                      <a:b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Jak drobne robaczków plemię.</a:t>
                      </a:r>
                      <a:endParaRPr lang="pl-PL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pl-PL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 strumyk dziecinnym palcem na stole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 kilku kropel zakreślony,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Ledwo się sączy na tym padole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Nurt szumnej Wisły, zmieniony.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Gminie, ku rzadkiej zbiegły zabawce,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Jakież ci cuda mózg </a:t>
                      </a:r>
                      <a:r>
                        <a:rPr lang="pl-PL" sz="12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kryśli</a:t>
                      </a: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 sobie roisz czary, latawce: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Filozof inaczej myśli.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Choć się natura troistym grodzi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Ze stali murów opasem,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Rozum człowieczy wszędy przechodzi,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Niezłomny pracą i czasem.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Tymi on wsparty, bory wędrowne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Burzliwym morzom poruczył,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Wydarł z otchłani kruszce kosztowne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skakać głazy nauczył.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Zbywają dzikiej mocy żywioły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Pod jego dzielnym rozkazem,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Leniwe woda opuszcza doły,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góry ścielą się płazem.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Tego się </a:t>
                      </a:r>
                      <a:r>
                        <a:rPr lang="pl-PL" sz="12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styru</a:t>
                      </a: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w pogodnej porze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Gdy ujął mężny Sarmata,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Choć go opuścił i wiatr i zorze,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Już wolniej sobie polata.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Wszystko zwyciężysz, łódko szlachetna,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 ciosy przeciwne twarda;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Statek twój sława uwieczni świetna</a:t>
                      </a:r>
                      <a:b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Chlubniej niż podróż Blancharda.</a:t>
                      </a:r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544F1B-3F96-D192-E871-385F56F6E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3932" y="-180229"/>
            <a:ext cx="9601200" cy="1143000"/>
          </a:xfrm>
        </p:spPr>
        <p:txBody>
          <a:bodyPr/>
          <a:lstStyle/>
          <a:p>
            <a:r>
              <a:rPr lang="pl-PL" dirty="0"/>
              <a:t>Przypomnijmy sobie!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788C955-FD9E-8668-A864-781324DA1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9876" y="1700808"/>
            <a:ext cx="5952727" cy="49209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Klasycyzm:</a:t>
            </a:r>
          </a:p>
          <a:p>
            <a:pPr marL="342900" indent="-342900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nawiązywał do antyku pod względem treści i formy</a:t>
            </a:r>
          </a:p>
          <a:p>
            <a:pPr marL="342900" indent="-342900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malarstwo, rzeźba, architektura podporządkowane starożytnemu kanonowi piękna</a:t>
            </a:r>
          </a:p>
          <a:p>
            <a:pPr marL="342900" indent="-342900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literaturze: dydaktyzm, propagowanie postępu</a:t>
            </a:r>
          </a:p>
          <a:p>
            <a:pPr marL="342900" indent="-342900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racjonalizm, rozum, argumentacja, oświeceniowa hierarchia wartości</a:t>
            </a:r>
          </a:p>
          <a:p>
            <a:pPr marL="342900" indent="-342900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oda, satyra, bajka, komedia</a:t>
            </a:r>
          </a:p>
          <a:p>
            <a:pPr marL="342900" indent="-342900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Ignacy Krasicki, Adam Naruszewicz</a:t>
            </a:r>
          </a:p>
          <a:p>
            <a:pPr marL="0" indent="0">
              <a:buNone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A00F678-23BD-224E-B287-F06F469C8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2604" y="391271"/>
            <a:ext cx="3945258" cy="5807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58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CF7297-BE57-C6CF-3BD4-3BD32B30E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 – ODKRYWANIE RACJONALNYCH PRAW RZĄDZĄCYCH ŚWIATEM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BD7E31C-92DF-699E-6284-453442A96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3852" y="1435559"/>
            <a:ext cx="8686800" cy="5114925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  <a:defRPr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triumf – </a:t>
            </a:r>
            <a:r>
              <a:rPr lang="pl-PL" sz="4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KLASYCYZMU</a:t>
            </a:r>
          </a:p>
          <a:p>
            <a:pPr algn="ctr">
              <a:buNone/>
              <a:defRPr/>
            </a:pPr>
            <a:endParaRPr lang="pl-PL" sz="4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pl-PL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jasność, porządek i harmonia</a:t>
            </a:r>
          </a:p>
          <a:p>
            <a:pPr>
              <a:buFont typeface="Arial" charset="0"/>
              <a:buChar char="•"/>
              <a:defRPr/>
            </a:pPr>
            <a:r>
              <a:rPr lang="pl-PL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rozumne zasady uniwersalne</a:t>
            </a:r>
          </a:p>
          <a:p>
            <a:pPr>
              <a:buFont typeface="Arial" charset="0"/>
              <a:buChar char="•"/>
              <a:defRPr/>
            </a:pPr>
            <a:r>
              <a:rPr lang="pl-PL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to, co prawdziwe -  jasne i proste </a:t>
            </a:r>
          </a:p>
          <a:p>
            <a:pPr>
              <a:buFont typeface="Arial" charset="0"/>
              <a:buChar char="•"/>
              <a:defRPr/>
            </a:pPr>
            <a:r>
              <a:rPr lang="pl-PL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prostota stylu i przejrzystość myśli</a:t>
            </a:r>
          </a:p>
          <a:p>
            <a:pPr>
              <a:buFont typeface="Arial" charset="0"/>
              <a:buChar char="•"/>
              <a:defRPr/>
            </a:pPr>
            <a:r>
              <a:rPr lang="pl-PL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przestrzeganie surowych reguł gwarantuje doskonałość</a:t>
            </a:r>
          </a:p>
          <a:p>
            <a:pPr>
              <a:buNone/>
              <a:defRPr/>
            </a:pPr>
            <a:r>
              <a:rPr lang="pl-PL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>
              <a:buNone/>
              <a:defRPr/>
            </a:pPr>
            <a:r>
              <a:rPr lang="pl-PL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pl-PL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Podstawowa reguła klasycyzmu </a:t>
            </a:r>
            <a:r>
              <a:rPr lang="pl-PL" sz="47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STOSOWNOŚĆ </a:t>
            </a:r>
          </a:p>
          <a:p>
            <a:pPr>
              <a:buNone/>
              <a:defRPr/>
            </a:pPr>
            <a:endParaRPr lang="pl-PL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  <a:defRPr/>
            </a:pPr>
            <a:r>
              <a:rPr lang="pl-PL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TEMAT      =&gt;  odpowiedni STYL, GATUNEK I JĘZYK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6E099E4-23EC-168D-7B42-5BBAB360F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620" y="1812967"/>
            <a:ext cx="3693103" cy="27694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42823A8-317B-3089-49B3-5ABE1B6F8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6299" y="134114"/>
            <a:ext cx="9601200" cy="1143000"/>
          </a:xfrm>
        </p:spPr>
        <p:txBody>
          <a:bodyPr>
            <a:normAutofit/>
          </a:bodyPr>
          <a:lstStyle/>
          <a:p>
            <a:pPr algn="r">
              <a:defRPr/>
            </a:pPr>
            <a:r>
              <a:rPr lang="pl-PL" dirty="0"/>
              <a:t>KLASYCYZM U NARUSZEWICZA </a:t>
            </a:r>
            <a:br>
              <a:rPr lang="pl-PL" dirty="0"/>
            </a:br>
            <a:r>
              <a:rPr lang="pl-PL" dirty="0"/>
              <a:t>„Balon”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7FF0989-3ABD-78A1-10CF-92B83D99C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381" y="692696"/>
            <a:ext cx="7200800" cy="4270724"/>
          </a:xfrm>
        </p:spPr>
        <p:txBody>
          <a:bodyPr>
            <a:normAutofit lnSpcReduction="10000"/>
          </a:bodyPr>
          <a:lstStyle/>
          <a:p>
            <a:pPr>
              <a:buFont typeface="Wingdings 2"/>
              <a:buChar char=""/>
              <a:defRPr/>
            </a:pP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  <a:defRPr/>
            </a:pPr>
            <a:r>
              <a:rPr lang="pl-PL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*lot balonem nad Warszawą – </a:t>
            </a:r>
            <a:r>
              <a:rPr lang="pl-PL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ważny moment historyczny</a:t>
            </a:r>
            <a:r>
              <a:rPr lang="pl-PL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</a:p>
          <a:p>
            <a:pPr>
              <a:buNone/>
              <a:defRPr/>
            </a:pPr>
            <a:r>
              <a:rPr lang="pl-PL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=&gt; styl wzniosły, oda; niezwykli ludzie wielkie idee; uroczysta</a:t>
            </a:r>
          </a:p>
          <a:p>
            <a:pPr marL="342900" lvl="4" indent="-342900">
              <a:buSzPct val="70000"/>
              <a:buNone/>
              <a:defRPr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</a:t>
            </a:r>
          </a:p>
          <a:p>
            <a:pPr marL="457200" lvl="4" indent="-457200">
              <a:buSzPct val="70000"/>
              <a:buFont typeface="Symbol" panose="05050102010706020507" pitchFamily="18" charset="2"/>
              <a:buChar char="Þ"/>
              <a:defRPr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rozbudowane peryfrazy (unikanie słów pospolitych)</a:t>
            </a:r>
          </a:p>
          <a:p>
            <a:pPr marL="457200" lvl="4" indent="-457200">
              <a:buSzPct val="70000"/>
              <a:buFont typeface="Symbol" panose="05050102010706020507" pitchFamily="18" charset="2"/>
              <a:buChar char="Þ"/>
              <a:defRPr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podniebny wędrowiec, który przewyższa Ikara</a:t>
            </a:r>
          </a:p>
          <a:p>
            <a:pPr marL="457200" lvl="4" indent="-457200">
              <a:buSzPct val="70000"/>
              <a:buFont typeface="Symbol" panose="05050102010706020507" pitchFamily="18" charset="2"/>
              <a:buChar char="Þ"/>
              <a:defRPr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uczeni ponad herosami</a:t>
            </a:r>
          </a:p>
          <a:p>
            <a:pPr lvl="4">
              <a:buNone/>
              <a:defRPr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</a:p>
          <a:p>
            <a:pPr>
              <a:buNone/>
              <a:defRPr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*pochwała potęgi rozumu, triumf nauki, która zmieni świat</a:t>
            </a:r>
          </a:p>
          <a:p>
            <a:pPr>
              <a:buNone/>
              <a:defRPr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zw. z racjonalizmem</a:t>
            </a:r>
          </a:p>
          <a:p>
            <a:pPr>
              <a:buNone/>
              <a:defRPr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*kult wiedzy i wynalazków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FC3102C-DDF6-531F-FF7B-8E1B53BCB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2644" y="1584430"/>
            <a:ext cx="3562847" cy="30770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Obraz 3" descr="Obraz zawierający tekst, Czcionka, zrzut ekranu, biały&#10;&#10;Opis wygenerowany automatycznie">
            <a:extLst>
              <a:ext uri="{FF2B5EF4-FFF2-40B4-BE49-F238E27FC236}">
                <a16:creationId xmlns:a16="http://schemas.microsoft.com/office/drawing/2014/main" id="{3C3AB8C9-3EE9-E0D6-3255-49803A6F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77604"/>
            <a:ext cx="8280920" cy="17803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F3DA0AD-6034-E127-FE34-86026ECFF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836" y="476672"/>
            <a:ext cx="6552728" cy="6381328"/>
          </a:xfrm>
        </p:spPr>
        <p:txBody>
          <a:bodyPr>
            <a:normAutofit fontScale="70000" lnSpcReduction="20000"/>
          </a:bodyPr>
          <a:lstStyle/>
          <a:p>
            <a:pPr algn="just">
              <a:defRPr/>
            </a:pPr>
            <a:r>
              <a:rPr lang="pl-P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inspiracją: słynne wydarzenie – 10 maja 1789 r. Francuz Jean-Pierre Blanchard odbył nad Warszawą udany lot </a:t>
            </a:r>
            <a:r>
              <a:rPr lang="pl-PL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balonem</a:t>
            </a:r>
            <a:endParaRPr lang="pl-PL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pl-P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Naruszewicz nie był świadkiem tego wyczynu, ale pozostając pod jego olbrzymim wrażeniem pisze swoją </a:t>
            </a:r>
            <a:r>
              <a:rPr lang="pl-PL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okolicznościową odę</a:t>
            </a:r>
          </a:p>
          <a:p>
            <a:pPr algn="just">
              <a:defRPr/>
            </a:pPr>
            <a:r>
              <a:rPr lang="pl-P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wiersz poświęcony przedmiotowi, obok na przykład takich, jak </a:t>
            </a:r>
            <a:r>
              <a:rPr lang="pl-PL" sz="3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Kałamarz</a:t>
            </a:r>
            <a:r>
              <a:rPr lang="pl-P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czy </a:t>
            </a:r>
            <a:r>
              <a:rPr lang="pl-PL" sz="3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Filiżanka</a:t>
            </a:r>
            <a:r>
              <a:rPr lang="pl-P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jednocześnie wyrazisty głos w sprawie </a:t>
            </a:r>
            <a:r>
              <a:rPr lang="pl-PL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racjonalistycznego poglądu na świat</a:t>
            </a:r>
            <a:br>
              <a:rPr lang="pl-P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pl-P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oda (celem: </a:t>
            </a:r>
            <a:r>
              <a:rPr lang="pl-PL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sławienie ważnych wydarzeń, wybitnych jednostek, a także wielkich idei;</a:t>
            </a:r>
            <a:r>
              <a:rPr lang="pl-P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pl-PL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podniosły styl i okolicznościowa tematyka)</a:t>
            </a:r>
            <a:endParaRPr lang="pl-PL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pl-P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utwór jest wyrazem </a:t>
            </a:r>
            <a:r>
              <a:rPr lang="pl-PL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podziwu dla geniuszu człowieka, pochwałą jego możliwości, zachwytem nad rozwojem cywilizacji</a:t>
            </a:r>
            <a:endParaRPr lang="pl-PL" sz="3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  <a:defRPr/>
            </a:pPr>
            <a:r>
              <a:rPr lang="pl-P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pl-PL" sz="3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7B99EE4-8B77-44C8-34DA-3D9C59F7F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3163" y="1052736"/>
            <a:ext cx="3048425" cy="40772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ymbol zastępczy zawartości 2">
            <a:extLst>
              <a:ext uri="{FF2B5EF4-FFF2-40B4-BE49-F238E27FC236}">
                <a16:creationId xmlns:a16="http://schemas.microsoft.com/office/drawing/2014/main" id="{4F1E5ABD-EF02-AFB0-674A-5600B6DD11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836" y="94456"/>
            <a:ext cx="11278989" cy="6669088"/>
          </a:xfrm>
        </p:spPr>
        <p:txBody>
          <a:bodyPr>
            <a:normAutofit/>
          </a:bodyPr>
          <a:lstStyle/>
          <a:p>
            <a:pPr algn="just" eaLnBrk="1" hangingPunct="1">
              <a:buFont typeface="Wingdings 2" panose="05020102010507070707" pitchFamily="18" charset="2"/>
              <a:buNone/>
            </a:pPr>
            <a:r>
              <a:rPr lang="pl-PL" alt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pl-PL" alt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*kunsztowny szyk zdania, niecodzienne konstrukcje gramatyczne -&gt; podkreślenie niezwykłości opisywanego wydarzenia: </a:t>
            </a:r>
            <a:r>
              <a:rPr lang="pl-PL" altLang="pl-PL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odważnym następcom Ikara udało się zrealizować odwieczne marzenie człowieka o lataniu wyrażone w starożytnym micie</a:t>
            </a:r>
          </a:p>
          <a:p>
            <a:pPr algn="just" eaLnBrk="1" hangingPunct="1"/>
            <a:r>
              <a:rPr lang="pl-PL" altLang="pl-PL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osiągnięcia ludzkości możliwe są za sprawą olbrzymiego wysiłku intelektualnego i ogromu włożonej pracy, </a:t>
            </a:r>
            <a:r>
              <a:rPr lang="pl-PL" alt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wiara w nieustanny postęp ludzkości i nieograniczoną niczym </a:t>
            </a:r>
            <a:r>
              <a:rPr lang="pl-PL" altLang="pl-PL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moc rozumu</a:t>
            </a:r>
          </a:p>
          <a:p>
            <a:pPr algn="just" eaLnBrk="1" hangingPunct="1"/>
            <a:r>
              <a:rPr lang="pl-PL" altLang="pl-PL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dowody na wielkość człowieka: statki, które pływają po morzach, wydobywanie spod ziemi drogocennych kruszców, proch, pompy hydrauliczne </a:t>
            </a:r>
          </a:p>
          <a:p>
            <a:pPr algn="just" eaLnBrk="1" hangingPunct="1"/>
            <a:r>
              <a:rPr lang="pl-PL" altLang="pl-PL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balon</a:t>
            </a:r>
            <a:r>
              <a:rPr lang="pl-PL" altLang="pl-PL" sz="1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alt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stanowi kolejne świadectwo potwierdzające wielkość ludzkiego rozumu i jego </a:t>
            </a:r>
            <a:r>
              <a:rPr lang="pl-PL" altLang="pl-PL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zwycięstwa nad naturą</a:t>
            </a:r>
          </a:p>
          <a:p>
            <a:pPr algn="just" eaLnBrk="1" hangingPunct="1"/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spostrzeżenia pasażerów balonu: z perspektywy nieba wszystko wydaje się małe: pałace przypominają rozsypany gruz, ludzie, niezależnie od ich pozycji społecznej, są tylko drobnymi robaczkami, Wisła staje się strumykiem składającym się zaledwie z kilku kropel, który „ledwo się sączy na tym padole”</a:t>
            </a:r>
          </a:p>
          <a:p>
            <a:pPr algn="just" eaLnBrk="1" hangingPunct="1"/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dla ludzi prostych wyczyn Blancharda wydaje się być czarodziejską sztuczką, czymś urojonym, lecz „filozof inaczej myśli” – 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człowiek oświecony we wznoszącym się nad światem balonie dostrzega bowiem triumf ludzkiego rozumu nad siłami natury, widzi kolejne zwycięstwo w tej niekończącej się walce</a:t>
            </a:r>
          </a:p>
          <a:p>
            <a:pPr algn="just" eaLnBrk="1" hangingPunct="1"/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zwraca się też do rodaków, wzywając ich, aby nie ustawali w wysiłkach przebudowy swojej ojczyzny</a:t>
            </a:r>
          </a:p>
          <a:p>
            <a:pPr algn="just" eaLnBrk="1" hangingPunct="1"/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problematyka 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polska</a:t>
            </a:r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patriotyczną: ok. 1789 to czas obrad Sejmu Wielkiego, a więc okres, kiedy ważyły się losy państwa i poeta ma nadzieję, że reformująca się właśnie Rzeczypospolita przewyższy sławą i świetnością ową podniebną podróż Blancharda; ojczyzna (przywołana tu za pomocą metafory okrętu – „łódki szlachetnej”) zniesie wszystko, że jest odporna na ciosy i ostatecznie zwycięży</a:t>
            </a:r>
          </a:p>
          <a:p>
            <a:pPr marL="0" indent="0" algn="just" eaLnBrk="1" hangingPunct="1">
              <a:buNone/>
            </a:pPr>
            <a:endParaRPr lang="pl-PL" altLang="pl-PL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D5967C1-E92D-63CB-331D-58D28619B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14"/>
            <a:ext cx="841077" cy="11249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A6F78BAD-7073-A9D7-0579-543BC3886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8925"/>
            <a:ext cx="841077" cy="11249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22454D73-2528-4D83-1E7B-DABDB4BC2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" y="2681839"/>
            <a:ext cx="841077" cy="11249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55B72BA8-F00B-7F1C-12C4-C2A1AA5300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" y="4205772"/>
            <a:ext cx="841077" cy="11249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44BC909-3511-B1B0-A6C9-E1DFEDECE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77" y="5639081"/>
            <a:ext cx="841077" cy="11249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869B76-99F3-06F9-B47F-1EC9D8287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7828" y="-50800"/>
            <a:ext cx="9601200" cy="1143000"/>
          </a:xfrm>
        </p:spPr>
        <p:txBody>
          <a:bodyPr/>
          <a:lstStyle/>
          <a:p>
            <a:pPr>
              <a:defRPr/>
            </a:pPr>
            <a:r>
              <a:rPr lang="pl-PL" dirty="0"/>
              <a:t>Klasycyzm w sztuce </a:t>
            </a:r>
          </a:p>
        </p:txBody>
      </p:sp>
      <p:sp>
        <p:nvSpPr>
          <p:cNvPr id="19459" name="Symbol zastępczy zawartości 2">
            <a:extLst>
              <a:ext uri="{FF2B5EF4-FFF2-40B4-BE49-F238E27FC236}">
                <a16:creationId xmlns:a16="http://schemas.microsoft.com/office/drawing/2014/main" id="{5C5B94B3-0EB5-7613-7980-1C226CD0D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844" y="1340768"/>
            <a:ext cx="6624736" cy="4495800"/>
          </a:xfrm>
        </p:spPr>
        <p:txBody>
          <a:bodyPr/>
          <a:lstStyle/>
          <a:p>
            <a:pPr eaLnBrk="1" hangingPunct="1"/>
            <a:r>
              <a:rPr lang="pl-PL" altLang="pl-PL" dirty="0"/>
              <a:t>Antonio Canova „Wenus i Mars” (1816)</a:t>
            </a:r>
          </a:p>
          <a:p>
            <a:pPr eaLnBrk="1" hangingPunct="1"/>
            <a:r>
              <a:rPr lang="pl-PL" altLang="pl-PL" dirty="0"/>
              <a:t>Pałac Na Wodzie w warszawskich Łazienkach (1784 – 1788), proj. Dominik Merlini</a:t>
            </a:r>
          </a:p>
        </p:txBody>
      </p:sp>
      <p:pic>
        <p:nvPicPr>
          <p:cNvPr id="19460" name="Obraz 3" descr="20100510_palac-na-wodzie.jpg">
            <a:extLst>
              <a:ext uri="{FF2B5EF4-FFF2-40B4-BE49-F238E27FC236}">
                <a16:creationId xmlns:a16="http://schemas.microsoft.com/office/drawing/2014/main" id="{0747E2C4-5681-14B9-2AC0-5D243FFC09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828" y="3140968"/>
            <a:ext cx="5207000" cy="3479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9461" name="Obraz 4" descr="9752.jpg">
            <a:extLst>
              <a:ext uri="{FF2B5EF4-FFF2-40B4-BE49-F238E27FC236}">
                <a16:creationId xmlns:a16="http://schemas.microsoft.com/office/drawing/2014/main" id="{A22260AE-C706-45C7-AFF5-083C196F5D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628" y="593328"/>
            <a:ext cx="3412441" cy="56713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D80A661-7043-A7DE-94D3-DC66085D4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510" y="1404316"/>
            <a:ext cx="10687802" cy="404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44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pokój 16:9">
  <a:themeElements>
    <a:clrScheme name="Serenity_16x9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32180_TF02801109_TF02801109" id="{3B3CC686-33ED-4C1B-A1AC-9017F3F38C45}" vid="{CA072EE8-3DAD-43F5-A3CA-E61ACE2F3092}"/>
    </a:ext>
  </a:extLst>
</a:theme>
</file>

<file path=ppt/theme/theme2.xml><?xml version="1.0" encoding="utf-8"?>
<a:theme xmlns:a="http://schemas.openxmlformats.org/drawingml/2006/main" name="Motyw pakietu Offic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1360506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TP102801108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706526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4683C129-7B42-490A-AD74-E9303BC76D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11E33DF-2340-4F4E-B874-B73FEFEBFC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F249165-F638-412C-8E0A-DFB7045CA2E0}">
  <ds:schemaRefs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Prezentacja Spokój (natura, panoramiczna)</Template>
  <TotalTime>53</TotalTime>
  <Words>1108</Words>
  <Application>Microsoft Office PowerPoint</Application>
  <PresentationFormat>Niestandardowy</PresentationFormat>
  <Paragraphs>76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9" baseType="lpstr">
      <vt:lpstr>Arial</vt:lpstr>
      <vt:lpstr>Calibri</vt:lpstr>
      <vt:lpstr>Euphemia</vt:lpstr>
      <vt:lpstr>Symbol</vt:lpstr>
      <vt:lpstr>Times New Roman</vt:lpstr>
      <vt:lpstr>Wingdings</vt:lpstr>
      <vt:lpstr>Wingdings 2</vt:lpstr>
      <vt:lpstr>Spokój 16:9</vt:lpstr>
      <vt:lpstr>Wielka pochwała rozumu i przykład klasycyzmu w literaturze, czyli…</vt:lpstr>
      <vt:lpstr>Prezentacja programu PowerPoint</vt:lpstr>
      <vt:lpstr>Przypomnijmy sobie!</vt:lpstr>
      <vt:lpstr>CEL – ODKRYWANIE RACJONALNYCH PRAW RZĄDZĄCYCH ŚWIATEM</vt:lpstr>
      <vt:lpstr>KLASYCYZM U NARUSZEWICZA  „Balon”</vt:lpstr>
      <vt:lpstr>Prezentacja programu PowerPoint</vt:lpstr>
      <vt:lpstr>Prezentacja programu PowerPoint</vt:lpstr>
      <vt:lpstr>Klasycyzm w sztuce </vt:lpstr>
      <vt:lpstr>Prezentacja programu PowerPoint</vt:lpstr>
      <vt:lpstr>Adam Naruszewicz  (1733-1796)</vt:lpstr>
      <vt:lpstr>Pytania i polecenia do tekstu –  A. Naruszewicz, Balon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Izabela Drężek</cp:lastModifiedBy>
  <cp:revision>5</cp:revision>
  <dcterms:created xsi:type="dcterms:W3CDTF">2024-10-19T09:10:02Z</dcterms:created>
  <dcterms:modified xsi:type="dcterms:W3CDTF">2024-10-20T14:19:59Z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