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86" r:id="rId5"/>
    <p:sldId id="287" r:id="rId6"/>
    <p:sldId id="298" r:id="rId7"/>
    <p:sldId id="28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266" r:id="rId21"/>
    <p:sldId id="311" r:id="rId22"/>
    <p:sldId id="312" r:id="rId23"/>
    <p:sldId id="313" r:id="rId24"/>
    <p:sldId id="314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68C"/>
    <a:srgbClr val="001431"/>
    <a:srgbClr val="142F5C"/>
    <a:srgbClr val="149F2F"/>
    <a:srgbClr val="D14C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113A9D2-9D6B-4929-AA2D-F23B5EE8CBE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8" autoAdjust="0"/>
    <p:restoredTop sz="91242" autoAdjust="0"/>
  </p:normalViewPr>
  <p:slideViewPr>
    <p:cSldViewPr snapToGrid="0" showGuides="1">
      <p:cViewPr varScale="1">
        <p:scale>
          <a:sx n="114" d="100"/>
          <a:sy n="114" d="100"/>
        </p:scale>
        <p:origin x="36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2C9D383-BBC4-486C-B949-4975C013CC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7139D43F-AF4D-4026-B59B-E30A214796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651554A-5548-48EB-AC4D-A9C355724A2F}" type="datetime1">
              <a:rPr lang="pl-PL" smtClean="0"/>
              <a:t>23.10.2024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104AF834-AEA0-4B1E-B634-D786ABAA3B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3505535A-EEFA-4377-8BEC-AE3B154A76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D432166-D667-4383-B839-F1433620BE4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8152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4594C-A6D3-45C1-A754-B8832D8268B8}" type="datetime1">
              <a:rPr lang="pl-PL" smtClean="0"/>
              <a:pPr/>
              <a:t>23.10.2024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4B48B0-85B2-40C4-A05A-571C99C8AB57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63210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4B48B0-85B2-40C4-A05A-571C99C8AB57}" type="slidenum">
              <a:rPr lang="pl-PL" noProof="0" smtClean="0"/>
              <a:t>6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75058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4B48B0-85B2-40C4-A05A-571C99C8AB57}" type="slidenum">
              <a:rPr lang="pl-PL" noProof="0" smtClean="0"/>
              <a:t>7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047749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4B48B0-85B2-40C4-A05A-571C99C8AB57}" type="slidenum">
              <a:rPr lang="pl-PL" noProof="0" smtClean="0"/>
              <a:t>21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0186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708" y="1721890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37627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 dwóch kosztów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23980BA4-A23A-4C88-B574-5C1C7E0F1D99}"/>
              </a:ext>
            </a:extLst>
          </p:cNvPr>
          <p:cNvSpPr/>
          <p:nvPr userDrawn="1"/>
        </p:nvSpPr>
        <p:spPr>
          <a:xfrm>
            <a:off x="-1587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03320"/>
            <a:ext cx="12192000" cy="315468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680246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A005D7-0F28-46FE-B68E-17D63A648253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718924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718924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6498182" y="4094681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498182" y="4527898"/>
            <a:ext cx="3666744" cy="137443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Tekst — symbol zastępczy 2">
            <a:extLst>
              <a:ext uri="{FF2B5EF4-FFF2-40B4-BE49-F238E27FC236}">
                <a16:creationId xmlns:a16="http://schemas.microsoft.com/office/drawing/2014/main" id="{9E693E7E-08CF-4C07-BFC7-C34D6269EFD9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555148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12 345 zł</a:t>
            </a:r>
          </a:p>
        </p:txBody>
      </p:sp>
      <p:sp>
        <p:nvSpPr>
          <p:cNvPr id="21" name="Tekst — symbol zastępczy 2">
            <a:extLst>
              <a:ext uri="{FF2B5EF4-FFF2-40B4-BE49-F238E27FC236}">
                <a16:creationId xmlns:a16="http://schemas.microsoft.com/office/drawing/2014/main" id="{9D213FF3-2ADF-437D-9C3A-5C5821DBAF4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6334406" y="2707188"/>
            <a:ext cx="3666744" cy="850147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7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6789 zł</a:t>
            </a:r>
          </a:p>
        </p:txBody>
      </p:sp>
      <p:sp>
        <p:nvSpPr>
          <p:cNvPr id="23" name="Obraz — symbol zastępczy 11">
            <a:extLst>
              <a:ext uri="{FF2B5EF4-FFF2-40B4-BE49-F238E27FC236}">
                <a16:creationId xmlns:a16="http://schemas.microsoft.com/office/drawing/2014/main" id="{E7019E9C-AA4E-4592-97BE-BF366FFA1A72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2050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okręgów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38F4135-A9EE-4D29-A8AB-5DEB57ABC181}"/>
              </a:ext>
            </a:extLst>
          </p:cNvPr>
          <p:cNvSpPr/>
          <p:nvPr userDrawn="1"/>
        </p:nvSpPr>
        <p:spPr>
          <a:xfrm>
            <a:off x="-1587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690968"/>
            <a:ext cx="12192000" cy="316703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7081434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0D300D-44D2-4ED3-B90F-B10482C98519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58723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587236" y="5235475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1572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AA62DB99-23AA-4B84-915B-58A12122905A}"/>
              </a:ext>
            </a:extLst>
          </p:cNvPr>
          <p:cNvSpPr/>
          <p:nvPr userDrawn="1"/>
        </p:nvSpPr>
        <p:spPr>
          <a:xfrm>
            <a:off x="1969178" y="2806082"/>
            <a:ext cx="1847088" cy="184708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87C4674D-D19C-4346-8AB3-EEC70C5BA12B}"/>
              </a:ext>
            </a:extLst>
          </p:cNvPr>
          <p:cNvSpPr/>
          <p:nvPr userDrawn="1"/>
        </p:nvSpPr>
        <p:spPr>
          <a:xfrm>
            <a:off x="4730062" y="2358026"/>
            <a:ext cx="2295144" cy="229514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232287E6-00FD-4CA9-879A-D113874BCAF3}"/>
              </a:ext>
            </a:extLst>
          </p:cNvPr>
          <p:cNvSpPr/>
          <p:nvPr userDrawn="1"/>
        </p:nvSpPr>
        <p:spPr>
          <a:xfrm>
            <a:off x="7613594" y="2037986"/>
            <a:ext cx="2615184" cy="2615184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Tekst — symbol zastępczy 2">
            <a:extLst>
              <a:ext uri="{FF2B5EF4-FFF2-40B4-BE49-F238E27FC236}">
                <a16:creationId xmlns:a16="http://schemas.microsoft.com/office/drawing/2014/main" id="{24B6C5DB-65E0-4261-A490-0CEBD77B8A6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2022734" y="3082272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25</a:t>
            </a:r>
          </a:p>
        </p:txBody>
      </p:sp>
      <p:sp>
        <p:nvSpPr>
          <p:cNvPr id="34" name="Tekst — symbol zastępczy 2">
            <a:extLst>
              <a:ext uri="{FF2B5EF4-FFF2-40B4-BE49-F238E27FC236}">
                <a16:creationId xmlns:a16="http://schemas.microsoft.com/office/drawing/2014/main" id="{86AFF07C-4D15-4A29-B939-C47256023C91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2022734" y="4075184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5" name="Tekst — symbol zastępczy 2">
            <a:extLst>
              <a:ext uri="{FF2B5EF4-FFF2-40B4-BE49-F238E27FC236}">
                <a16:creationId xmlns:a16="http://schemas.microsoft.com/office/drawing/2014/main" id="{2C71864B-9476-4445-B961-A4480119AB3B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5007646" y="2886747"/>
            <a:ext cx="1739976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50</a:t>
            </a:r>
          </a:p>
        </p:txBody>
      </p:sp>
      <p:sp>
        <p:nvSpPr>
          <p:cNvPr id="36" name="Tekst — symbol zastępczy 2">
            <a:extLst>
              <a:ext uri="{FF2B5EF4-FFF2-40B4-BE49-F238E27FC236}">
                <a16:creationId xmlns:a16="http://schemas.microsoft.com/office/drawing/2014/main" id="{B2AAA459-A7E1-451E-BABB-0C87139B389F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5007646" y="387965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7" name="Tekst — symbol zastępczy 2">
            <a:extLst>
              <a:ext uri="{FF2B5EF4-FFF2-40B4-BE49-F238E27FC236}">
                <a16:creationId xmlns:a16="http://schemas.microsoft.com/office/drawing/2014/main" id="{DF679BEC-0CFD-449F-B3E0-BB712F00052B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7761966" y="2723457"/>
            <a:ext cx="2295144" cy="955575"/>
          </a:xfrm>
        </p:spPr>
        <p:txBody>
          <a:bodyPr lIns="0" tIns="0" rIns="0" bIns="0" rtlCol="0" anchor="b">
            <a:no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100</a:t>
            </a:r>
          </a:p>
        </p:txBody>
      </p:sp>
      <p:sp>
        <p:nvSpPr>
          <p:cNvPr id="38" name="Tekst — symbol zastępczy 2">
            <a:extLst>
              <a:ext uri="{FF2B5EF4-FFF2-40B4-BE49-F238E27FC236}">
                <a16:creationId xmlns:a16="http://schemas.microsoft.com/office/drawing/2014/main" id="{65220FFF-D7A7-4DFC-97E2-8D717A6B97FF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8038166" y="3716369"/>
            <a:ext cx="1739976" cy="280931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miliardów zł</a:t>
            </a:r>
          </a:p>
        </p:txBody>
      </p:sp>
      <p:sp>
        <p:nvSpPr>
          <p:cNvPr id="39" name="Tekst — symbol zastępczy 2">
            <a:extLst>
              <a:ext uri="{FF2B5EF4-FFF2-40B4-BE49-F238E27FC236}">
                <a16:creationId xmlns:a16="http://schemas.microsoft.com/office/drawing/2014/main" id="{33C0B4F4-FAB3-45B3-A57B-B8A00F765A8C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587884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0" name="Tekst — symbol zastępczy 11">
            <a:extLst>
              <a:ext uri="{FF2B5EF4-FFF2-40B4-BE49-F238E27FC236}">
                <a16:creationId xmlns:a16="http://schemas.microsoft.com/office/drawing/2014/main" id="{2710ED40-A455-4EEF-AAD2-1479EE311AB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587884" y="5240927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5" name="Tekst — symbol zastępczy 2">
            <a:extLst>
              <a:ext uri="{FF2B5EF4-FFF2-40B4-BE49-F238E27FC236}">
                <a16:creationId xmlns:a16="http://schemas.microsoft.com/office/drawing/2014/main" id="{A9FC0BF2-FC28-43C1-864A-CAB49C8381A2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7654886" y="4798586"/>
            <a:ext cx="257728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6" name="Tekst — symbol zastępczy 11">
            <a:extLst>
              <a:ext uri="{FF2B5EF4-FFF2-40B4-BE49-F238E27FC236}">
                <a16:creationId xmlns:a16="http://schemas.microsoft.com/office/drawing/2014/main" id="{F4793ACF-6372-4346-9E08-F9E4D258476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654886" y="5231802"/>
            <a:ext cx="2577284" cy="705923"/>
          </a:xfrm>
        </p:spPr>
        <p:txBody>
          <a:bodyPr lIns="36000" tIns="0" rIns="0" bIns="0" rtlCol="0">
            <a:normAutofit/>
          </a:bodyPr>
          <a:lstStyle>
            <a:lvl1pPr marL="0" indent="0" algn="ctr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F3FD923B-7063-49D8-8286-0F842464897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47077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dwóch elementów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2DA9D50-F092-4CE4-833F-A116EB21A23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990088"/>
            <a:ext cx="12192000" cy="386791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073E14-3474-45E4-B05B-F52323B26497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3340707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612" y="3773923"/>
            <a:ext cx="5259387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E3E44B3E-B67E-47BB-9B17-495800CC539C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6682936" y="3353508"/>
            <a:ext cx="3666744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6" name="Tekst — symbol zastępczy 11">
            <a:extLst>
              <a:ext uri="{FF2B5EF4-FFF2-40B4-BE49-F238E27FC236}">
                <a16:creationId xmlns:a16="http://schemas.microsoft.com/office/drawing/2014/main" id="{3E6654E2-1600-436C-996F-AB13D779B06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466097" y="3786724"/>
            <a:ext cx="5068178" cy="20877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Obraz — symbol zastępczy 11">
            <a:extLst>
              <a:ext uri="{FF2B5EF4-FFF2-40B4-BE49-F238E27FC236}">
                <a16:creationId xmlns:a16="http://schemas.microsoft.com/office/drawing/2014/main" id="{11B1F208-6C15-4A3F-B7B4-388A18DC2B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02558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konkurencji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CCE7ADE7-21F0-4422-AD3C-0A7865E4FAB1}"/>
              </a:ext>
            </a:extLst>
          </p:cNvPr>
          <p:cNvSpPr/>
          <p:nvPr userDrawn="1"/>
        </p:nvSpPr>
        <p:spPr>
          <a:xfrm>
            <a:off x="0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06F00F53-9697-4331-BE9F-B94FA62B0402}"/>
              </a:ext>
            </a:extLst>
          </p:cNvPr>
          <p:cNvSpPr/>
          <p:nvPr userDrawn="1"/>
        </p:nvSpPr>
        <p:spPr>
          <a:xfrm>
            <a:off x="0" y="1528174"/>
            <a:ext cx="12192000" cy="5329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7430939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ECD93D-636A-419D-ACE1-9B323F27F78E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7" name="Obraz — symbol zastępczy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1975905"/>
            <a:ext cx="2386584" cy="484632"/>
          </a:xfrm>
          <a:prstGeom prst="roundRect">
            <a:avLst/>
          </a:prstGeom>
          <a:noFill/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4" name="Obraz — symbol zastępczy 11" descr="Kwadrant ze znakami logo konkurencji">
            <a:extLst>
              <a:ext uri="{FF2B5EF4-FFF2-40B4-BE49-F238E27FC236}">
                <a16:creationId xmlns:a16="http://schemas.microsoft.com/office/drawing/2014/main" id="{B02B30B1-85C9-4BFB-89EF-F61F699F9CB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479892" y="250360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2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17" name="Obraz — symbol zastępczy 11" descr="Kwadrant ze znakami logo konkurencji">
            <a:extLst>
              <a:ext uri="{FF2B5EF4-FFF2-40B4-BE49-F238E27FC236}">
                <a16:creationId xmlns:a16="http://schemas.microsoft.com/office/drawing/2014/main" id="{BB248D0D-569D-4CE5-B4A5-1CB766D4BC25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341365" y="2069258"/>
            <a:ext cx="1655064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1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18" name="Obraz — symbol zastępczy 11" descr="Kwadrant ze znakami logo konkurencji">
            <a:extLst>
              <a:ext uri="{FF2B5EF4-FFF2-40B4-BE49-F238E27FC236}">
                <a16:creationId xmlns:a16="http://schemas.microsoft.com/office/drawing/2014/main" id="{63441834-C0B7-467E-BB8A-077BFB4CC64D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209800" y="4684388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3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0" name="Obraz — symbol zastępczy 11" descr="Kwadrant ze znakami logo konkurencji">
            <a:extLst>
              <a:ext uri="{FF2B5EF4-FFF2-40B4-BE49-F238E27FC236}">
                <a16:creationId xmlns:a16="http://schemas.microsoft.com/office/drawing/2014/main" id="{4845EF5C-F9AE-4C81-B40A-0EF51B85391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654710" y="2594867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4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1" name="Obraz — symbol zastępczy 11" descr="Kwadrant ze znakami logo konkurencji">
            <a:extLst>
              <a:ext uri="{FF2B5EF4-FFF2-40B4-BE49-F238E27FC236}">
                <a16:creationId xmlns:a16="http://schemas.microsoft.com/office/drawing/2014/main" id="{75396269-14C7-4297-BE40-EB61A04CF4C8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55537" y="485370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5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2" name="Obraz — symbol zastępczy 11" descr="Kwadrant ze znakami logo konkurencji">
            <a:extLst>
              <a:ext uri="{FF2B5EF4-FFF2-40B4-BE49-F238E27FC236}">
                <a16:creationId xmlns:a16="http://schemas.microsoft.com/office/drawing/2014/main" id="{A9EC32D0-3CC5-4D03-90E1-35DD544F353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965413" y="4121940"/>
            <a:ext cx="1772153" cy="777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2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Konkurent 6</a:t>
            </a:r>
          </a:p>
          <a:p>
            <a:pPr rtl="0"/>
            <a:r>
              <a:rPr lang="pl-PL" noProof="0"/>
              <a:t>Logo</a:t>
            </a:r>
          </a:p>
        </p:txBody>
      </p:sp>
      <p:sp>
        <p:nvSpPr>
          <p:cNvPr id="23" name="Tekst — symbol zastępczy 7">
            <a:extLst>
              <a:ext uri="{FF2B5EF4-FFF2-40B4-BE49-F238E27FC236}">
                <a16:creationId xmlns:a16="http://schemas.microsoft.com/office/drawing/2014/main" id="{C9793465-C4F7-40FC-AEF8-5F868E36EC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3574970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Bardziej kosztowne</a:t>
            </a:r>
          </a:p>
        </p:txBody>
      </p:sp>
      <p:sp>
        <p:nvSpPr>
          <p:cNvPr id="24" name="Tekst — symbol zastępczy 7">
            <a:extLst>
              <a:ext uri="{FF2B5EF4-FFF2-40B4-BE49-F238E27FC236}">
                <a16:creationId xmlns:a16="http://schemas.microsoft.com/office/drawing/2014/main" id="{9E34E738-15BA-4311-BA02-5FDA3723F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3574970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Mniej kosztowne</a:t>
            </a:r>
          </a:p>
        </p:txBody>
      </p:sp>
      <p:sp>
        <p:nvSpPr>
          <p:cNvPr id="27" name="Tekst — symbol zastępczy 7">
            <a:extLst>
              <a:ext uri="{FF2B5EF4-FFF2-40B4-BE49-F238E27FC236}">
                <a16:creationId xmlns:a16="http://schemas.microsoft.com/office/drawing/2014/main" id="{43026573-79FA-414F-85CC-BB2AFC84C27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41450" y="6142762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Mniej wygodne</a:t>
            </a:r>
          </a:p>
        </p:txBody>
      </p:sp>
      <p:sp>
        <p:nvSpPr>
          <p:cNvPr id="28" name="Tekst — symbol zastępczy 7">
            <a:extLst>
              <a:ext uri="{FF2B5EF4-FFF2-40B4-BE49-F238E27FC236}">
                <a16:creationId xmlns:a16="http://schemas.microsoft.com/office/drawing/2014/main" id="{354AC58C-2EFE-42E3-B1C3-3A3F7161FC0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41450" y="1764281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l-PL" noProof="0"/>
              <a:t>Bardziej wygodne</a:t>
            </a:r>
          </a:p>
        </p:txBody>
      </p:sp>
      <p:cxnSp>
        <p:nvCxnSpPr>
          <p:cNvPr id="9" name="Łącznik ze strzałką prostą 8">
            <a:extLst>
              <a:ext uri="{FF2B5EF4-FFF2-40B4-BE49-F238E27FC236}">
                <a16:creationId xmlns:a16="http://schemas.microsoft.com/office/drawing/2014/main" id="{E3842B13-E900-4B2B-AB93-A64B64227466}"/>
              </a:ext>
            </a:extLst>
          </p:cNvPr>
          <p:cNvCxnSpPr/>
          <p:nvPr userDrawn="1"/>
        </p:nvCxnSpPr>
        <p:spPr>
          <a:xfrm>
            <a:off x="872933" y="3548268"/>
            <a:ext cx="1047037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ze strzałką prostą 29">
            <a:extLst>
              <a:ext uri="{FF2B5EF4-FFF2-40B4-BE49-F238E27FC236}">
                <a16:creationId xmlns:a16="http://schemas.microsoft.com/office/drawing/2014/main" id="{EF45D1A3-05DF-4B1E-9C02-6D8A69BE201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4098036" y="4142692"/>
            <a:ext cx="3995928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raz — symbol zastępczy 11">
            <a:extLst>
              <a:ext uri="{FF2B5EF4-FFF2-40B4-BE49-F238E27FC236}">
                <a16:creationId xmlns:a16="http://schemas.microsoft.com/office/drawing/2014/main" id="{CC01BAE8-6C4C-4DBC-AFB4-6B3BCF8D0714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88288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rzech elementów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AF48E4FA-B29A-4342-834B-094336E65A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044952"/>
            <a:ext cx="12192000" cy="381304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949850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C087C1-2AD8-4718-A84F-7D571D0B7D71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1053452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053452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536828"/>
            <a:ext cx="10515600" cy="75062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Prostokąt: Zaokrąglone narożniki 7">
            <a:extLst>
              <a:ext uri="{FF2B5EF4-FFF2-40B4-BE49-F238E27FC236}">
                <a16:creationId xmlns:a16="http://schemas.microsoft.com/office/drawing/2014/main" id="{B8BEE5DC-84EC-43EB-9CD1-9837D8A4F67C}"/>
              </a:ext>
            </a:extLst>
          </p:cNvPr>
          <p:cNvSpPr/>
          <p:nvPr userDrawn="1"/>
        </p:nvSpPr>
        <p:spPr>
          <a:xfrm>
            <a:off x="834925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3B7E67C7-1C94-4372-81CF-D888A17E9E6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53452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E1FD2E8C-BDB7-4C4A-B56C-7F3091987DAE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431250" y="243521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0" name="Tekst — symbol zastępczy 11">
            <a:extLst>
              <a:ext uri="{FF2B5EF4-FFF2-40B4-BE49-F238E27FC236}">
                <a16:creationId xmlns:a16="http://schemas.microsoft.com/office/drawing/2014/main" id="{04038B74-8E2F-43C0-914C-E2BF1688356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431250" y="2784018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Prostokąt: Zaokrąglone narożniki 7">
            <a:extLst>
              <a:ext uri="{FF2B5EF4-FFF2-40B4-BE49-F238E27FC236}">
                <a16:creationId xmlns:a16="http://schemas.microsoft.com/office/drawing/2014/main" id="{50BFB1A6-61C6-40D0-A6EC-86ECD5632A5C}"/>
              </a:ext>
            </a:extLst>
          </p:cNvPr>
          <p:cNvSpPr/>
          <p:nvPr userDrawn="1"/>
        </p:nvSpPr>
        <p:spPr>
          <a:xfrm>
            <a:off x="8212723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Tekst — symbol zastępczy 11">
            <a:extLst>
              <a:ext uri="{FF2B5EF4-FFF2-40B4-BE49-F238E27FC236}">
                <a16:creationId xmlns:a16="http://schemas.microsoft.com/office/drawing/2014/main" id="{AEDB747B-532C-44A9-AD7A-2352A1F089B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431250" y="3276621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42351" y="243190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42351" y="278071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7" name="Prostokąt: Zaokrąglone narożniki 7">
            <a:extLst>
              <a:ext uri="{FF2B5EF4-FFF2-40B4-BE49-F238E27FC236}">
                <a16:creationId xmlns:a16="http://schemas.microsoft.com/office/drawing/2014/main" id="{0FC703B8-4AAD-4000-8C02-C257F7016FFF}"/>
              </a:ext>
            </a:extLst>
          </p:cNvPr>
          <p:cNvSpPr/>
          <p:nvPr userDrawn="1"/>
        </p:nvSpPr>
        <p:spPr>
          <a:xfrm>
            <a:off x="4523824" y="2312229"/>
            <a:ext cx="3139490" cy="3529584"/>
          </a:xfrm>
          <a:custGeom>
            <a:avLst/>
            <a:gdLst>
              <a:gd name="connsiteX0" fmla="*/ 0 w 3136392"/>
              <a:gd name="connsiteY0" fmla="*/ 522742 h 3529584"/>
              <a:gd name="connsiteX1" fmla="*/ 522742 w 3136392"/>
              <a:gd name="connsiteY1" fmla="*/ 0 h 3529584"/>
              <a:gd name="connsiteX2" fmla="*/ 2613650 w 3136392"/>
              <a:gd name="connsiteY2" fmla="*/ 0 h 3529584"/>
              <a:gd name="connsiteX3" fmla="*/ 3136392 w 3136392"/>
              <a:gd name="connsiteY3" fmla="*/ 522742 h 3529584"/>
              <a:gd name="connsiteX4" fmla="*/ 3136392 w 3136392"/>
              <a:gd name="connsiteY4" fmla="*/ 3006842 h 3529584"/>
              <a:gd name="connsiteX5" fmla="*/ 2613650 w 3136392"/>
              <a:gd name="connsiteY5" fmla="*/ 3529584 h 3529584"/>
              <a:gd name="connsiteX6" fmla="*/ 522742 w 3136392"/>
              <a:gd name="connsiteY6" fmla="*/ 3529584 h 3529584"/>
              <a:gd name="connsiteX7" fmla="*/ 0 w 3136392"/>
              <a:gd name="connsiteY7" fmla="*/ 3006842 h 3529584"/>
              <a:gd name="connsiteX8" fmla="*/ 0 w 3136392"/>
              <a:gd name="connsiteY8" fmla="*/ 522742 h 3529584"/>
              <a:gd name="connsiteX0" fmla="*/ 0 w 3136404"/>
              <a:gd name="connsiteY0" fmla="*/ 522742 h 3529584"/>
              <a:gd name="connsiteX1" fmla="*/ 522742 w 3136404"/>
              <a:gd name="connsiteY1" fmla="*/ 0 h 3529584"/>
              <a:gd name="connsiteX2" fmla="*/ 2854281 w 3136404"/>
              <a:gd name="connsiteY2" fmla="*/ 0 h 3529584"/>
              <a:gd name="connsiteX3" fmla="*/ 3136392 w 3136404"/>
              <a:gd name="connsiteY3" fmla="*/ 522742 h 3529584"/>
              <a:gd name="connsiteX4" fmla="*/ 3136392 w 3136404"/>
              <a:gd name="connsiteY4" fmla="*/ 3006842 h 3529584"/>
              <a:gd name="connsiteX5" fmla="*/ 2613650 w 3136404"/>
              <a:gd name="connsiteY5" fmla="*/ 3529584 h 3529584"/>
              <a:gd name="connsiteX6" fmla="*/ 522742 w 3136404"/>
              <a:gd name="connsiteY6" fmla="*/ 3529584 h 3529584"/>
              <a:gd name="connsiteX7" fmla="*/ 0 w 3136404"/>
              <a:gd name="connsiteY7" fmla="*/ 3006842 h 3529584"/>
              <a:gd name="connsiteX8" fmla="*/ 0 w 3136404"/>
              <a:gd name="connsiteY8" fmla="*/ 522742 h 3529584"/>
              <a:gd name="connsiteX0" fmla="*/ 0 w 3137803"/>
              <a:gd name="connsiteY0" fmla="*/ 522742 h 3529584"/>
              <a:gd name="connsiteX1" fmla="*/ 522742 w 3137803"/>
              <a:gd name="connsiteY1" fmla="*/ 0 h 3529584"/>
              <a:gd name="connsiteX2" fmla="*/ 2883464 w 3137803"/>
              <a:gd name="connsiteY2" fmla="*/ 0 h 3529584"/>
              <a:gd name="connsiteX3" fmla="*/ 3136392 w 3137803"/>
              <a:gd name="connsiteY3" fmla="*/ 522742 h 3529584"/>
              <a:gd name="connsiteX4" fmla="*/ 3136392 w 3137803"/>
              <a:gd name="connsiteY4" fmla="*/ 3006842 h 3529584"/>
              <a:gd name="connsiteX5" fmla="*/ 2613650 w 3137803"/>
              <a:gd name="connsiteY5" fmla="*/ 3529584 h 3529584"/>
              <a:gd name="connsiteX6" fmla="*/ 522742 w 3137803"/>
              <a:gd name="connsiteY6" fmla="*/ 3529584 h 3529584"/>
              <a:gd name="connsiteX7" fmla="*/ 0 w 3137803"/>
              <a:gd name="connsiteY7" fmla="*/ 3006842 h 3529584"/>
              <a:gd name="connsiteX8" fmla="*/ 0 w 3137803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524429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615337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  <a:gd name="connsiteX0" fmla="*/ 1687 w 3139490"/>
              <a:gd name="connsiteY0" fmla="*/ 522742 h 3529584"/>
              <a:gd name="connsiteX1" fmla="*/ 252055 w 3139490"/>
              <a:gd name="connsiteY1" fmla="*/ 0 h 3529584"/>
              <a:gd name="connsiteX2" fmla="*/ 2885151 w 3139490"/>
              <a:gd name="connsiteY2" fmla="*/ 0 h 3529584"/>
              <a:gd name="connsiteX3" fmla="*/ 3138079 w 3139490"/>
              <a:gd name="connsiteY3" fmla="*/ 522742 h 3529584"/>
              <a:gd name="connsiteX4" fmla="*/ 3138079 w 3139490"/>
              <a:gd name="connsiteY4" fmla="*/ 3006842 h 3529584"/>
              <a:gd name="connsiteX5" fmla="*/ 2848801 w 3139490"/>
              <a:gd name="connsiteY5" fmla="*/ 3529584 h 3529584"/>
              <a:gd name="connsiteX6" fmla="*/ 329876 w 3139490"/>
              <a:gd name="connsiteY6" fmla="*/ 3529584 h 3529584"/>
              <a:gd name="connsiteX7" fmla="*/ 1687 w 3139490"/>
              <a:gd name="connsiteY7" fmla="*/ 3006842 h 3529584"/>
              <a:gd name="connsiteX8" fmla="*/ 1687 w 3139490"/>
              <a:gd name="connsiteY8" fmla="*/ 522742 h 3529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9490" h="3529584">
                <a:moveTo>
                  <a:pt x="1687" y="522742"/>
                </a:moveTo>
                <a:cubicBezTo>
                  <a:pt x="1687" y="234040"/>
                  <a:pt x="-36647" y="0"/>
                  <a:pt x="252055" y="0"/>
                </a:cubicBezTo>
                <a:lnTo>
                  <a:pt x="2885151" y="0"/>
                </a:lnTo>
                <a:cubicBezTo>
                  <a:pt x="3173853" y="0"/>
                  <a:pt x="3138079" y="234040"/>
                  <a:pt x="3138079" y="522742"/>
                </a:cubicBezTo>
                <a:lnTo>
                  <a:pt x="3138079" y="3006842"/>
                </a:lnTo>
                <a:cubicBezTo>
                  <a:pt x="3138079" y="3295544"/>
                  <a:pt x="3137503" y="3529584"/>
                  <a:pt x="2848801" y="3529584"/>
                </a:cubicBezTo>
                <a:lnTo>
                  <a:pt x="329876" y="3529584"/>
                </a:lnTo>
                <a:cubicBezTo>
                  <a:pt x="41174" y="3529584"/>
                  <a:pt x="1687" y="3295544"/>
                  <a:pt x="1687" y="3006842"/>
                </a:cubicBezTo>
                <a:lnTo>
                  <a:pt x="1687" y="522742"/>
                </a:lnTo>
                <a:close/>
              </a:path>
            </a:pathLst>
          </a:custGeom>
          <a:noFill/>
          <a:ln>
            <a:solidFill>
              <a:srgbClr val="D14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42351" y="3273318"/>
            <a:ext cx="2769902" cy="236139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Obraz — symbol zastępczy 11">
            <a:extLst>
              <a:ext uri="{FF2B5EF4-FFF2-40B4-BE49-F238E27FC236}">
                <a16:creationId xmlns:a16="http://schemas.microsoft.com/office/drawing/2014/main" id="{A174FF28-7765-4AA3-9FD4-CD935B4751C7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645068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Tabela i 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0F0C2245-DE76-4D87-9695-FB48563BCAE4}"/>
              </a:ext>
            </a:extLst>
          </p:cNvPr>
          <p:cNvSpPr/>
          <p:nvPr userDrawn="1"/>
        </p:nvSpPr>
        <p:spPr>
          <a:xfrm>
            <a:off x="0" y="15802"/>
            <a:ext cx="12192000" cy="684219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414016"/>
            <a:ext cx="12192000" cy="444398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70498F-1EA8-4EDC-969C-E35B97D26DF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8199" y="1928770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6402339" y="192546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39788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5" name="Zawartość — symbol zastępczy 10">
            <a:extLst>
              <a:ext uri="{FF2B5EF4-FFF2-40B4-BE49-F238E27FC236}">
                <a16:creationId xmlns:a16="http://schemas.microsoft.com/office/drawing/2014/main" id="{CB2E1E06-E22D-4555-9D15-BBCA0BE6F5F4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6402339" y="2606834"/>
            <a:ext cx="4913312" cy="302260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9" name="Obraz — symbol zastępczy 11">
            <a:extLst>
              <a:ext uri="{FF2B5EF4-FFF2-40B4-BE49-F238E27FC236}">
                <a16:creationId xmlns:a16="http://schemas.microsoft.com/office/drawing/2014/main" id="{BF4CB8DC-40CD-4909-8F71-4707DCC2606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09652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osi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318B7734-2772-4C9A-BD61-B27A99E74C14}"/>
              </a:ext>
            </a:extLst>
          </p:cNvPr>
          <p:cNvSpPr/>
          <p:nvPr userDrawn="1"/>
        </p:nvSpPr>
        <p:spPr>
          <a:xfrm>
            <a:off x="-3560" y="18540"/>
            <a:ext cx="12192000" cy="68394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137A0267-8AC8-4915-9542-1B14DD87BB22}"/>
              </a:ext>
            </a:extLst>
          </p:cNvPr>
          <p:cNvCxnSpPr/>
          <p:nvPr userDrawn="1"/>
        </p:nvCxnSpPr>
        <p:spPr>
          <a:xfrm>
            <a:off x="1743456" y="3429000"/>
            <a:ext cx="8705088" cy="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E7E974E-6588-4A49-AB4A-72C34F7F1025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11126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1127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10515600" cy="93542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CD691C53-AE3E-4F20-95DD-9685FED4F5A1}"/>
              </a:ext>
            </a:extLst>
          </p:cNvPr>
          <p:cNvSpPr/>
          <p:nvPr userDrawn="1"/>
        </p:nvSpPr>
        <p:spPr>
          <a:xfrm>
            <a:off x="1053452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C2CDE282-1A6F-4DBA-865E-1B11BA3ABC55}"/>
              </a:ext>
            </a:extLst>
          </p:cNvPr>
          <p:cNvSpPr/>
          <p:nvPr userDrawn="1"/>
        </p:nvSpPr>
        <p:spPr>
          <a:xfrm>
            <a:off x="9803524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5EA74B15-692A-450D-B310-878022A27D88}"/>
              </a:ext>
            </a:extLst>
          </p:cNvPr>
          <p:cNvSpPr/>
          <p:nvPr userDrawn="1"/>
        </p:nvSpPr>
        <p:spPr>
          <a:xfrm>
            <a:off x="3240970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6CE791CF-B7E8-4D71-8684-B32E8C8F4301}"/>
              </a:ext>
            </a:extLst>
          </p:cNvPr>
          <p:cNvSpPr/>
          <p:nvPr userDrawn="1"/>
        </p:nvSpPr>
        <p:spPr>
          <a:xfrm>
            <a:off x="5428488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4AD3D6DD-0953-43C9-8188-184BE5DA2793}"/>
              </a:ext>
            </a:extLst>
          </p:cNvPr>
          <p:cNvSpPr/>
          <p:nvPr userDrawn="1"/>
        </p:nvSpPr>
        <p:spPr>
          <a:xfrm>
            <a:off x="7616006" y="2763480"/>
            <a:ext cx="1335024" cy="1335024"/>
          </a:xfrm>
          <a:prstGeom prst="ellipse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4" name="Tekst — symbol zastępczy 2">
            <a:extLst>
              <a:ext uri="{FF2B5EF4-FFF2-40B4-BE49-F238E27FC236}">
                <a16:creationId xmlns:a16="http://schemas.microsoft.com/office/drawing/2014/main" id="{27E8A912-57C4-484A-BC10-933FA672E85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52932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7" name="Tekst — symbol zastępczy 11">
            <a:extLst>
              <a:ext uri="{FF2B5EF4-FFF2-40B4-BE49-F238E27FC236}">
                <a16:creationId xmlns:a16="http://schemas.microsoft.com/office/drawing/2014/main" id="{B7A3AAFE-6461-4AE9-B70B-74CB089850AE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452933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8" name="Tekst — symbol zastępczy 2">
            <a:extLst>
              <a:ext uri="{FF2B5EF4-FFF2-40B4-BE49-F238E27FC236}">
                <a16:creationId xmlns:a16="http://schemas.microsoft.com/office/drawing/2014/main" id="{B3255040-19AE-4D3C-B7EB-0DFF91543E3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2896577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FBE4D9BD-0351-4B91-B0BC-1DC3E5348A9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896578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Tekst — symbol zastępczy 2">
            <a:extLst>
              <a:ext uri="{FF2B5EF4-FFF2-40B4-BE49-F238E27FC236}">
                <a16:creationId xmlns:a16="http://schemas.microsoft.com/office/drawing/2014/main" id="{98AB56CF-F4C5-4F54-9C81-C6AF325445C4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5082028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1" name="Tekst — symbol zastępczy 11">
            <a:extLst>
              <a:ext uri="{FF2B5EF4-FFF2-40B4-BE49-F238E27FC236}">
                <a16:creationId xmlns:a16="http://schemas.microsoft.com/office/drawing/2014/main" id="{EDAADAFF-CDF8-4B5A-B4AF-07A1E3BDCFF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082029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2" name="Tekst — symbol zastępczy 2">
            <a:extLst>
              <a:ext uri="{FF2B5EF4-FFF2-40B4-BE49-F238E27FC236}">
                <a16:creationId xmlns:a16="http://schemas.microsoft.com/office/drawing/2014/main" id="{455E4403-2A75-455B-8AB8-D9D2DEE6B4B8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7267480" y="4231099"/>
            <a:ext cx="2020824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3" name="Tekst — symbol zastępczy 11">
            <a:extLst>
              <a:ext uri="{FF2B5EF4-FFF2-40B4-BE49-F238E27FC236}">
                <a16:creationId xmlns:a16="http://schemas.microsoft.com/office/drawing/2014/main" id="{72A71372-85B1-4BE9-AFC9-78A34420C192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7481" y="4664315"/>
            <a:ext cx="2020824" cy="1178559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9" name="Tekst — symbol zastępczy 2">
            <a:extLst>
              <a:ext uri="{FF2B5EF4-FFF2-40B4-BE49-F238E27FC236}">
                <a16:creationId xmlns:a16="http://schemas.microsoft.com/office/drawing/2014/main" id="{450A7337-3C0A-4855-BC87-AA251494827A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1053452" y="307428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0" name="Tekst — symbol zastępczy 2">
            <a:extLst>
              <a:ext uri="{FF2B5EF4-FFF2-40B4-BE49-F238E27FC236}">
                <a16:creationId xmlns:a16="http://schemas.microsoft.com/office/drawing/2014/main" id="{D7169E62-2B9B-4CF2-B2E2-3FD55EEEFF87}"/>
              </a:ext>
            </a:extLst>
          </p:cNvPr>
          <p:cNvSpPr>
            <a:spLocks noGrp="1"/>
          </p:cNvSpPr>
          <p:nvPr>
            <p:ph type="body" idx="57" hasCustomPrompt="1"/>
          </p:nvPr>
        </p:nvSpPr>
        <p:spPr>
          <a:xfrm>
            <a:off x="1053452" y="347153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1" name="Tekst — symbol zastępczy 2">
            <a:extLst>
              <a:ext uri="{FF2B5EF4-FFF2-40B4-BE49-F238E27FC236}">
                <a16:creationId xmlns:a16="http://schemas.microsoft.com/office/drawing/2014/main" id="{AC0575D2-AA1D-44C6-9FB3-21ADF8988B54}"/>
              </a:ext>
            </a:extLst>
          </p:cNvPr>
          <p:cNvSpPr>
            <a:spLocks noGrp="1"/>
          </p:cNvSpPr>
          <p:nvPr>
            <p:ph type="body" idx="58" hasCustomPrompt="1"/>
          </p:nvPr>
        </p:nvSpPr>
        <p:spPr>
          <a:xfrm>
            <a:off x="3240970" y="3068944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2" name="Tekst — symbol zastępczy 2">
            <a:extLst>
              <a:ext uri="{FF2B5EF4-FFF2-40B4-BE49-F238E27FC236}">
                <a16:creationId xmlns:a16="http://schemas.microsoft.com/office/drawing/2014/main" id="{2BBDBCDC-6887-4C68-B9B1-5692A081F030}"/>
              </a:ext>
            </a:extLst>
          </p:cNvPr>
          <p:cNvSpPr>
            <a:spLocks noGrp="1"/>
          </p:cNvSpPr>
          <p:nvPr>
            <p:ph type="body" idx="59" hasCustomPrompt="1"/>
          </p:nvPr>
        </p:nvSpPr>
        <p:spPr>
          <a:xfrm>
            <a:off x="3240970" y="3466194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3" name="Tekst — symbol zastępczy 2">
            <a:extLst>
              <a:ext uri="{FF2B5EF4-FFF2-40B4-BE49-F238E27FC236}">
                <a16:creationId xmlns:a16="http://schemas.microsoft.com/office/drawing/2014/main" id="{6ABCAEE9-21FE-4449-83EB-FBEC4248EE5E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428488" y="3077096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95136500-0830-4515-8356-C6B23041E5C7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5428488" y="3474346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5" name="Tekst — symbol zastępczy 2">
            <a:extLst>
              <a:ext uri="{FF2B5EF4-FFF2-40B4-BE49-F238E27FC236}">
                <a16:creationId xmlns:a16="http://schemas.microsoft.com/office/drawing/2014/main" id="{CBD503F2-AFE4-4764-8A65-FCC3DF905012}"/>
              </a:ext>
            </a:extLst>
          </p:cNvPr>
          <p:cNvSpPr>
            <a:spLocks noGrp="1"/>
          </p:cNvSpPr>
          <p:nvPr>
            <p:ph type="body" idx="62" hasCustomPrompt="1"/>
          </p:nvPr>
        </p:nvSpPr>
        <p:spPr>
          <a:xfrm>
            <a:off x="7616006" y="3082825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6" name="Tekst — symbol zastępczy 2">
            <a:extLst>
              <a:ext uri="{FF2B5EF4-FFF2-40B4-BE49-F238E27FC236}">
                <a16:creationId xmlns:a16="http://schemas.microsoft.com/office/drawing/2014/main" id="{7DC0A657-989F-4B29-8E27-DDC81B0140EE}"/>
              </a:ext>
            </a:extLst>
          </p:cNvPr>
          <p:cNvSpPr>
            <a:spLocks noGrp="1"/>
          </p:cNvSpPr>
          <p:nvPr>
            <p:ph type="body" idx="63" hasCustomPrompt="1"/>
          </p:nvPr>
        </p:nvSpPr>
        <p:spPr>
          <a:xfrm>
            <a:off x="7616006" y="3480075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47" name="Tekst — symbol zastępczy 2">
            <a:extLst>
              <a:ext uri="{FF2B5EF4-FFF2-40B4-BE49-F238E27FC236}">
                <a16:creationId xmlns:a16="http://schemas.microsoft.com/office/drawing/2014/main" id="{8437BAC6-4C02-46D8-AB5C-54416FDC4E11}"/>
              </a:ext>
            </a:extLst>
          </p:cNvPr>
          <p:cNvSpPr>
            <a:spLocks noGrp="1"/>
          </p:cNvSpPr>
          <p:nvPr>
            <p:ph type="body" idx="64" hasCustomPrompt="1"/>
          </p:nvPr>
        </p:nvSpPr>
        <p:spPr>
          <a:xfrm>
            <a:off x="9803524" y="3079749"/>
            <a:ext cx="1335024" cy="462656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9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20XX</a:t>
            </a:r>
          </a:p>
        </p:txBody>
      </p:sp>
      <p:sp>
        <p:nvSpPr>
          <p:cNvPr id="48" name="Tekst — symbol zastępczy 2">
            <a:extLst>
              <a:ext uri="{FF2B5EF4-FFF2-40B4-BE49-F238E27FC236}">
                <a16:creationId xmlns:a16="http://schemas.microsoft.com/office/drawing/2014/main" id="{E0840D65-23FD-4BDF-B966-5BF3BE32F620}"/>
              </a:ext>
            </a:extLst>
          </p:cNvPr>
          <p:cNvSpPr>
            <a:spLocks noGrp="1"/>
          </p:cNvSpPr>
          <p:nvPr>
            <p:ph type="body" idx="65" hasCustomPrompt="1"/>
          </p:nvPr>
        </p:nvSpPr>
        <p:spPr>
          <a:xfrm>
            <a:off x="9803524" y="3476999"/>
            <a:ext cx="1335024" cy="233857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Miesiąc</a:t>
            </a:r>
          </a:p>
        </p:txBody>
      </p:sp>
      <p:sp>
        <p:nvSpPr>
          <p:cNvPr id="50" name="Obraz — symbol zastępczy 11">
            <a:extLst>
              <a:ext uri="{FF2B5EF4-FFF2-40B4-BE49-F238E27FC236}">
                <a16:creationId xmlns:a16="http://schemas.microsoft.com/office/drawing/2014/main" id="{DBB3EB4E-1DA2-4278-B918-D5B7EDBD9B35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10719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logo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95CB48-CE74-4525-B40E-EF813A8AFCFB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207BEA77-6F19-47A4-89B3-773557D35ADD}"/>
              </a:ext>
            </a:extLst>
          </p:cNvPr>
          <p:cNvSpPr>
            <a:spLocks noGrp="1"/>
          </p:cNvSpPr>
          <p:nvPr>
            <p:ph sz="quarter" idx="53" hasCustomPrompt="1"/>
          </p:nvPr>
        </p:nvSpPr>
        <p:spPr>
          <a:xfrm>
            <a:off x="839787" y="1943100"/>
            <a:ext cx="10512425" cy="3686334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16" name="Obraz — symbol zastępczy 11">
            <a:extLst>
              <a:ext uri="{FF2B5EF4-FFF2-40B4-BE49-F238E27FC236}">
                <a16:creationId xmlns:a16="http://schemas.microsoft.com/office/drawing/2014/main" id="{429030D9-F540-4B24-AA27-17B8726068F1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127674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zespo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54680"/>
            <a:ext cx="12192000" cy="370332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0B0ACE-D7BC-4255-B730-B59DC554BCAC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10515600" cy="588736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F074267C-7E1D-4515-B053-1121335429CD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4711049" y="4355957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BED0DB43-ABA6-4E0E-BA64-F6DBD79467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11049" y="4736849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5294241C-27BC-4F81-86AC-BB6A1B6C317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711049" y="5004864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FA998E5C-D637-4A1F-9056-73766B04FE2B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514517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Tekst — symbol zastępczy 2">
            <a:extLst>
              <a:ext uri="{FF2B5EF4-FFF2-40B4-BE49-F238E27FC236}">
                <a16:creationId xmlns:a16="http://schemas.microsoft.com/office/drawing/2014/main" id="{F89779B3-74BD-410E-8DCD-302D161A4673}"/>
              </a:ext>
            </a:extLst>
          </p:cNvPr>
          <p:cNvSpPr>
            <a:spLocks noGrp="1"/>
          </p:cNvSpPr>
          <p:nvPr>
            <p:ph type="body" idx="56" hasCustomPrompt="1"/>
          </p:nvPr>
        </p:nvSpPr>
        <p:spPr>
          <a:xfrm>
            <a:off x="8147243" y="4357953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6" name="Tekst — symbol zastępczy 11">
            <a:extLst>
              <a:ext uri="{FF2B5EF4-FFF2-40B4-BE49-F238E27FC236}">
                <a16:creationId xmlns:a16="http://schemas.microsoft.com/office/drawing/2014/main" id="{B367781E-9C82-4788-A807-0111EF793B6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147243" y="4738845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C5484CD3-57F0-46B6-96E6-54BDB7A030D4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147243" y="5006860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0" name="Obraz — symbol zastępczy 10">
            <a:extLst>
              <a:ext uri="{FF2B5EF4-FFF2-40B4-BE49-F238E27FC236}">
                <a16:creationId xmlns:a16="http://schemas.microsoft.com/office/drawing/2014/main" id="{383DFDF4-9A8E-4653-9207-FC82A7B603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8580060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272438" y="4372425"/>
            <a:ext cx="2769902" cy="334918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272438" y="4753317"/>
            <a:ext cx="2769902" cy="214088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1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3" name="Tekst — symbol zastępczy 11">
            <a:extLst>
              <a:ext uri="{FF2B5EF4-FFF2-40B4-BE49-F238E27FC236}">
                <a16:creationId xmlns:a16="http://schemas.microsoft.com/office/drawing/2014/main" id="{A582499F-142E-436A-931B-C9E57565DF2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272438" y="5021332"/>
            <a:ext cx="2769902" cy="824020"/>
          </a:xfrm>
        </p:spPr>
        <p:txBody>
          <a:bodyPr lIns="0" tIns="0" rIns="0" bIns="0" rtlCol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710279" y="2212908"/>
            <a:ext cx="1901952" cy="1901952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36" name="Obraz — symbol zastępczy 11">
            <a:extLst>
              <a:ext uri="{FF2B5EF4-FFF2-40B4-BE49-F238E27FC236}">
                <a16:creationId xmlns:a16="http://schemas.microsoft.com/office/drawing/2014/main" id="{6CAD31EE-07E0-48DC-8A30-3C3AC6285B2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034942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zespołu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067B149A-3C8A-48D5-A7CF-D900619C493B}"/>
              </a:ext>
            </a:extLst>
          </p:cNvPr>
          <p:cNvSpPr/>
          <p:nvPr userDrawn="1"/>
        </p:nvSpPr>
        <p:spPr>
          <a:xfrm>
            <a:off x="0" y="4749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368296"/>
            <a:ext cx="12192000" cy="4489704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1BA9EC-0530-4014-8467-0F9066D604E8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10515600" cy="55284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53417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53417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20700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6072016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072016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6" name="Obraz — symbol zastępczy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4744851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50" name="Tekst — symbol zastępczy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516223" y="305349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51" name="Tekst — symbol zastępczy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516223" y="369072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2" name="Obraz — symbol zastępczy 10">
            <a:extLst>
              <a:ext uri="{FF2B5EF4-FFF2-40B4-BE49-F238E27FC236}">
                <a16:creationId xmlns:a16="http://schemas.microsoft.com/office/drawing/2014/main" id="{6F69DD81-BD33-4878-BE6B-E6252B0E4610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8189058" y="2841244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1" name="Tekst — symbol zastępczy 2">
            <a:extLst>
              <a:ext uri="{FF2B5EF4-FFF2-40B4-BE49-F238E27FC236}">
                <a16:creationId xmlns:a16="http://schemas.microsoft.com/office/drawing/2014/main" id="{F7F53399-AF88-4B19-8C26-1A63E023245D}"/>
              </a:ext>
            </a:extLst>
          </p:cNvPr>
          <p:cNvSpPr>
            <a:spLocks noGrp="1"/>
          </p:cNvSpPr>
          <p:nvPr>
            <p:ph type="body" idx="77" hasCustomPrompt="1"/>
          </p:nvPr>
        </p:nvSpPr>
        <p:spPr>
          <a:xfrm>
            <a:off x="253417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2" name="Tekst — symbol zastępczy 11">
            <a:extLst>
              <a:ext uri="{FF2B5EF4-FFF2-40B4-BE49-F238E27FC236}">
                <a16:creationId xmlns:a16="http://schemas.microsoft.com/office/drawing/2014/main" id="{CCEF4D60-F822-4C96-86FD-DE22EF496C76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253417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3" name="Obraz — symbol zastępczy 10">
            <a:extLst>
              <a:ext uri="{FF2B5EF4-FFF2-40B4-BE49-F238E27FC236}">
                <a16:creationId xmlns:a16="http://schemas.microsoft.com/office/drawing/2014/main" id="{B4A9AE49-2C61-49A9-BBAB-B10B7982EF05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120700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4" name="Tekst — symbol zastępczy 2">
            <a:extLst>
              <a:ext uri="{FF2B5EF4-FFF2-40B4-BE49-F238E27FC236}">
                <a16:creationId xmlns:a16="http://schemas.microsoft.com/office/drawing/2014/main" id="{59FC5F10-BCA0-4110-AEDF-4A9729F7FDF3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6072016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5" name="Tekst — symbol zastępczy 11">
            <a:extLst>
              <a:ext uri="{FF2B5EF4-FFF2-40B4-BE49-F238E27FC236}">
                <a16:creationId xmlns:a16="http://schemas.microsoft.com/office/drawing/2014/main" id="{D74DE44D-21EB-4B7D-A729-0564A65C12D5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6072016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6" name="Obraz — symbol zastępczy 10">
            <a:extLst>
              <a:ext uri="{FF2B5EF4-FFF2-40B4-BE49-F238E27FC236}">
                <a16:creationId xmlns:a16="http://schemas.microsoft.com/office/drawing/2014/main" id="{9F70A0CC-AF4B-47BB-A8FA-067E7844751E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4744851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77" name="Tekst — symbol zastępczy 2">
            <a:extLst>
              <a:ext uri="{FF2B5EF4-FFF2-40B4-BE49-F238E27FC236}">
                <a16:creationId xmlns:a16="http://schemas.microsoft.com/office/drawing/2014/main" id="{9F607D0D-855E-4436-857B-20E66E881082}"/>
              </a:ext>
            </a:extLst>
          </p:cNvPr>
          <p:cNvSpPr>
            <a:spLocks noGrp="1"/>
          </p:cNvSpPr>
          <p:nvPr>
            <p:ph type="body" idx="83" hasCustomPrompt="1"/>
          </p:nvPr>
        </p:nvSpPr>
        <p:spPr>
          <a:xfrm>
            <a:off x="9516223" y="4675444"/>
            <a:ext cx="1908000" cy="612438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78" name="Tekst — symbol zastępczy 11">
            <a:extLst>
              <a:ext uri="{FF2B5EF4-FFF2-40B4-BE49-F238E27FC236}">
                <a16:creationId xmlns:a16="http://schemas.microsoft.com/office/drawing/2014/main" id="{10099025-C128-45B2-90F6-5ABA8380C6C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9516223" y="533385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79" name="Obraz — symbol zastępczy 10">
            <a:extLst>
              <a:ext uri="{FF2B5EF4-FFF2-40B4-BE49-F238E27FC236}">
                <a16:creationId xmlns:a16="http://schemas.microsoft.com/office/drawing/2014/main" id="{019F774E-7063-44F5-AE2D-146FCBD9B4C4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8189058" y="4484375"/>
            <a:ext cx="1179576" cy="1179576"/>
          </a:xfrm>
          <a:prstGeom prst="ellipse">
            <a:avLst/>
          </a:prstGeom>
          <a:ln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81" name="Obraz — symbol zastępczy 11">
            <a:extLst>
              <a:ext uri="{FF2B5EF4-FFF2-40B4-BE49-F238E27FC236}">
                <a16:creationId xmlns:a16="http://schemas.microsoft.com/office/drawing/2014/main" id="{FA89EF75-E798-40D3-897E-2FAC5108B5A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096906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 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0" name="Obraz — symbol zastępczy 11">
            <a:extLst>
              <a:ext uri="{FF2B5EF4-FFF2-40B4-BE49-F238E27FC236}">
                <a16:creationId xmlns:a16="http://schemas.microsoft.com/office/drawing/2014/main" id="{2B65509E-400D-48FF-845C-D88E53CDAF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5413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Miejsce na podtytuł</a:t>
            </a:r>
          </a:p>
        </p:txBody>
      </p:sp>
    </p:spTree>
    <p:extLst>
      <p:ext uri="{BB962C8B-B14F-4D97-AF65-F5344CB8AC3E}">
        <p14:creationId xmlns:p14="http://schemas.microsoft.com/office/powerpoint/2010/main" val="3420951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podpisów wykre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4A87ED0-1555-4955-AB1F-016220F037D5}"/>
              </a:ext>
            </a:extLst>
          </p:cNvPr>
          <p:cNvSpPr/>
          <p:nvPr userDrawn="1"/>
        </p:nvSpPr>
        <p:spPr>
          <a:xfrm>
            <a:off x="0" y="-24971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2660904"/>
            <a:ext cx="12192000" cy="419709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568118-EE29-420A-ABC5-61BDEE046C4E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5389917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389917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424934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424934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50" name="Tekst — symbol zastępczy 2">
            <a:extLst>
              <a:ext uri="{FF2B5EF4-FFF2-40B4-BE49-F238E27FC236}">
                <a16:creationId xmlns:a16="http://schemas.microsoft.com/office/drawing/2014/main" id="{42536D59-8909-4D52-8F15-FBD7DDF9B649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59951" y="3744378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51" name="Tekst — symbol zastępczy 11">
            <a:extLst>
              <a:ext uri="{FF2B5EF4-FFF2-40B4-BE49-F238E27FC236}">
                <a16:creationId xmlns:a16="http://schemas.microsoft.com/office/drawing/2014/main" id="{2222413B-A6E3-48FA-8BD0-7B34247C7881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459951" y="4070552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2">
            <a:extLst>
              <a:ext uri="{FF2B5EF4-FFF2-40B4-BE49-F238E27FC236}">
                <a16:creationId xmlns:a16="http://schemas.microsoft.com/office/drawing/2014/main" id="{4D76DCFE-3432-4A5F-955D-7561AB292330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5389917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0" name="Tekst — symbol zastępczy 11">
            <a:extLst>
              <a:ext uri="{FF2B5EF4-FFF2-40B4-BE49-F238E27FC236}">
                <a16:creationId xmlns:a16="http://schemas.microsoft.com/office/drawing/2014/main" id="{11F291FA-EABF-4C0D-AF94-B7A47A81ECED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5389917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3" name="Tekst — symbol zastępczy 2">
            <a:extLst>
              <a:ext uri="{FF2B5EF4-FFF2-40B4-BE49-F238E27FC236}">
                <a16:creationId xmlns:a16="http://schemas.microsoft.com/office/drawing/2014/main" id="{922A983C-97ED-4D4F-90B9-78A07353BC8F}"/>
              </a:ext>
            </a:extLst>
          </p:cNvPr>
          <p:cNvSpPr>
            <a:spLocks noGrp="1"/>
          </p:cNvSpPr>
          <p:nvPr>
            <p:ph type="body" idx="78" hasCustomPrompt="1"/>
          </p:nvPr>
        </p:nvSpPr>
        <p:spPr>
          <a:xfrm>
            <a:off x="7424934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5" name="Tekst — symbol zastępczy 11">
            <a:extLst>
              <a:ext uri="{FF2B5EF4-FFF2-40B4-BE49-F238E27FC236}">
                <a16:creationId xmlns:a16="http://schemas.microsoft.com/office/drawing/2014/main" id="{FD1E7350-7D86-49FC-8701-EE982A922CD1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7424934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6" name="Tekst — symbol zastępczy 2">
            <a:extLst>
              <a:ext uri="{FF2B5EF4-FFF2-40B4-BE49-F238E27FC236}">
                <a16:creationId xmlns:a16="http://schemas.microsoft.com/office/drawing/2014/main" id="{BD11603C-59B8-4FC2-97A6-FA9D7C86E67F}"/>
              </a:ext>
            </a:extLst>
          </p:cNvPr>
          <p:cNvSpPr>
            <a:spLocks noGrp="1"/>
          </p:cNvSpPr>
          <p:nvPr>
            <p:ph type="body" idx="80" hasCustomPrompt="1"/>
          </p:nvPr>
        </p:nvSpPr>
        <p:spPr>
          <a:xfrm>
            <a:off x="9459951" y="4784422"/>
            <a:ext cx="1908000" cy="280200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2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7" name="Tekst — symbol zastępczy 11">
            <a:extLst>
              <a:ext uri="{FF2B5EF4-FFF2-40B4-BE49-F238E27FC236}">
                <a16:creationId xmlns:a16="http://schemas.microsoft.com/office/drawing/2014/main" id="{6E490732-5FB8-4E3E-9D69-E5406F92F7FB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9459951" y="5110596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86A0EC4-BC37-4FC9-9F26-E3C1334A4C34}"/>
              </a:ext>
            </a:extLst>
          </p:cNvPr>
          <p:cNvSpPr/>
          <p:nvPr userDrawn="1"/>
        </p:nvSpPr>
        <p:spPr>
          <a:xfrm>
            <a:off x="5381032" y="3305997"/>
            <a:ext cx="265176" cy="266400"/>
          </a:xfrm>
          <a:prstGeom prst="rect">
            <a:avLst/>
          </a:prstGeom>
          <a:solidFill>
            <a:srgbClr val="214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81BD5238-9183-4891-90FE-BFADE39D52EE}"/>
              </a:ext>
            </a:extLst>
          </p:cNvPr>
          <p:cNvSpPr/>
          <p:nvPr userDrawn="1"/>
        </p:nvSpPr>
        <p:spPr>
          <a:xfrm>
            <a:off x="7416049" y="3305997"/>
            <a:ext cx="265176" cy="266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92B2D4CE-3326-4F5C-847C-7ADD21460FA5}"/>
              </a:ext>
            </a:extLst>
          </p:cNvPr>
          <p:cNvSpPr/>
          <p:nvPr userDrawn="1"/>
        </p:nvSpPr>
        <p:spPr>
          <a:xfrm>
            <a:off x="9451066" y="3305997"/>
            <a:ext cx="265176" cy="266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CBFBD00C-155A-4E35-84F8-6154CA214B93}"/>
              </a:ext>
            </a:extLst>
          </p:cNvPr>
          <p:cNvSpPr/>
          <p:nvPr userDrawn="1"/>
        </p:nvSpPr>
        <p:spPr>
          <a:xfrm>
            <a:off x="5381032" y="4401622"/>
            <a:ext cx="265176" cy="266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B80A9D06-023A-4BEC-A29D-DB94D1C5D09B}"/>
              </a:ext>
            </a:extLst>
          </p:cNvPr>
          <p:cNvSpPr/>
          <p:nvPr userDrawn="1"/>
        </p:nvSpPr>
        <p:spPr>
          <a:xfrm>
            <a:off x="7416049" y="4401622"/>
            <a:ext cx="265176" cy="266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B7783EDA-47B1-4EE9-9DF1-72DA4FBB6EBB}"/>
              </a:ext>
            </a:extLst>
          </p:cNvPr>
          <p:cNvSpPr/>
          <p:nvPr userDrawn="1"/>
        </p:nvSpPr>
        <p:spPr>
          <a:xfrm>
            <a:off x="9451066" y="4401622"/>
            <a:ext cx="265176" cy="266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12" name="Wykres — symbol zastępczy 11">
            <a:extLst>
              <a:ext uri="{FF2B5EF4-FFF2-40B4-BE49-F238E27FC236}">
                <a16:creationId xmlns:a16="http://schemas.microsoft.com/office/drawing/2014/main" id="{0A6297C2-03D3-4827-8174-BFCF830BF105}"/>
              </a:ext>
            </a:extLst>
          </p:cNvPr>
          <p:cNvSpPr>
            <a:spLocks noGrp="1"/>
          </p:cNvSpPr>
          <p:nvPr>
            <p:ph type="chart" sz="quarter" idx="82"/>
          </p:nvPr>
        </p:nvSpPr>
        <p:spPr>
          <a:xfrm>
            <a:off x="839788" y="2039527"/>
            <a:ext cx="4110037" cy="328494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wykres</a:t>
            </a:r>
          </a:p>
        </p:txBody>
      </p:sp>
      <p:sp>
        <p:nvSpPr>
          <p:cNvPr id="47" name="Obraz — symbol zastępczy 11">
            <a:extLst>
              <a:ext uri="{FF2B5EF4-FFF2-40B4-BE49-F238E27FC236}">
                <a16:creationId xmlns:a16="http://schemas.microsoft.com/office/drawing/2014/main" id="{99F0FD6D-EAFC-4719-A178-145AF6E907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468315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ekstu dwóch elementów zawartości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B142097-9D10-4804-A189-9D860F05AC59}"/>
              </a:ext>
            </a:extLst>
          </p:cNvPr>
          <p:cNvSpPr/>
          <p:nvPr userDrawn="1"/>
        </p:nvSpPr>
        <p:spPr>
          <a:xfrm>
            <a:off x="0" y="2807208"/>
            <a:ext cx="12192000" cy="405079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7BF35C-98EF-45B3-AE04-50391DBE7BA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0" name="Tekst — symbol zastępczy 2">
            <a:extLst>
              <a:ext uri="{FF2B5EF4-FFF2-40B4-BE49-F238E27FC236}">
                <a16:creationId xmlns:a16="http://schemas.microsoft.com/office/drawing/2014/main" id="{697FFDD0-A08E-4CF1-A48B-295DE80871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D7430E2-DDF4-4D72-AF97-86B66F119B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24399"/>
            <a:ext cx="10515600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A46E1E0F-4E59-4E81-9D45-686A3E2B32E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424947" y="4096261"/>
            <a:ext cx="4927266" cy="1654052"/>
          </a:xfrm>
        </p:spPr>
        <p:txBody>
          <a:bodyPr lIns="0" tIns="0" rIns="0" bIns="0" rtlCol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>
                  <a:lumMod val="50000"/>
                </a:schemeClr>
              </a:buClr>
              <a:buFont typeface="Arial" panose="020B0604020202020204" pitchFamily="34" charset="0"/>
              <a:buChar char="•"/>
              <a:defRPr sz="17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Obraz — symbol zastępczy 11">
            <a:extLst>
              <a:ext uri="{FF2B5EF4-FFF2-40B4-BE49-F238E27FC236}">
                <a16:creationId xmlns:a16="http://schemas.microsoft.com/office/drawing/2014/main" id="{1C431EA9-1FA6-4AB8-B683-837876623C1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3887147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podziękow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458" y="1514007"/>
            <a:ext cx="4585780" cy="1091078"/>
          </a:xfrm>
        </p:spPr>
        <p:txBody>
          <a:bodyPr lIns="0" tIns="0" rIns="0" bIns="0" rtlCol="0" anchor="b" anchorCtr="0">
            <a:noAutofit/>
          </a:bodyPr>
          <a:lstStyle>
            <a:lvl1pPr>
              <a:defRPr sz="5500"/>
            </a:lvl1pPr>
          </a:lstStyle>
          <a:p>
            <a:pPr rtl="0"/>
            <a:r>
              <a:rPr lang="pl-PL" noProof="0"/>
              <a:t>Dziękujemy!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F71CE5-F97D-469B-956F-15F2F72D1783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Obraz — symbol zastępczy 11">
            <a:extLst>
              <a:ext uri="{FF2B5EF4-FFF2-40B4-BE49-F238E27FC236}">
                <a16:creationId xmlns:a16="http://schemas.microsoft.com/office/drawing/2014/main" id="{3A35B9E4-40D9-41FE-A3DD-5A314E6E0B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850" y="851603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Tekst — symbol zastępczy 3">
            <a:extLst>
              <a:ext uri="{FF2B5EF4-FFF2-40B4-BE49-F238E27FC236}">
                <a16:creationId xmlns:a16="http://schemas.microsoft.com/office/drawing/2014/main" id="{F1815864-FC8F-40F2-AB2F-2E8B29A59E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132086"/>
            <a:ext cx="4586288" cy="50947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36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Szymon Michalski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EF892DC1-71DA-42B0-9222-A94944D56D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Telefon:</a:t>
            </a:r>
          </a:p>
        </p:txBody>
      </p:sp>
      <p:sp>
        <p:nvSpPr>
          <p:cNvPr id="15" name="Tekst — symbol zastępczy 3">
            <a:extLst>
              <a:ext uri="{FF2B5EF4-FFF2-40B4-BE49-F238E27FC236}">
                <a16:creationId xmlns:a16="http://schemas.microsoft.com/office/drawing/2014/main" id="{0717FFFD-9D64-40AB-9C05-B5348E9B83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208-555-0183</a:t>
            </a:r>
          </a:p>
        </p:txBody>
      </p:sp>
      <p:sp>
        <p:nvSpPr>
          <p:cNvPr id="16" name="Tekst — symbol zastępczy 3">
            <a:extLst>
              <a:ext uri="{FF2B5EF4-FFF2-40B4-BE49-F238E27FC236}">
                <a16:creationId xmlns:a16="http://schemas.microsoft.com/office/drawing/2014/main" id="{FD85ADCA-D658-49E9-B312-5F5BFFDF25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Adres e-mail:</a:t>
            </a:r>
          </a:p>
        </p:txBody>
      </p:sp>
      <p:sp>
        <p:nvSpPr>
          <p:cNvPr id="17" name="Tekst — symbol zastępczy 3">
            <a:extLst>
              <a:ext uri="{FF2B5EF4-FFF2-40B4-BE49-F238E27FC236}">
                <a16:creationId xmlns:a16="http://schemas.microsoft.com/office/drawing/2014/main" id="{D200E180-BBC5-45C4-B9FE-291D676739E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szymon@fineartschool.net</a:t>
            </a:r>
          </a:p>
        </p:txBody>
      </p:sp>
      <p:sp>
        <p:nvSpPr>
          <p:cNvPr id="18" name="Tekst — symbol zastępczy 3">
            <a:extLst>
              <a:ext uri="{FF2B5EF4-FFF2-40B4-BE49-F238E27FC236}">
                <a16:creationId xmlns:a16="http://schemas.microsoft.com/office/drawing/2014/main" id="{5E52E9F4-4D2A-4D77-A34F-A611634DDD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1">
                <a:solidFill>
                  <a:schemeClr val="bg2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Witryna internetowa:</a:t>
            </a:r>
          </a:p>
        </p:txBody>
      </p:sp>
      <p:sp>
        <p:nvSpPr>
          <p:cNvPr id="19" name="Tekst — symbol zastępczy 3">
            <a:extLst>
              <a:ext uri="{FF2B5EF4-FFF2-40B4-BE49-F238E27FC236}">
                <a16:creationId xmlns:a16="http://schemas.microsoft.com/office/drawing/2014/main" id="{A0CC1407-FB5D-49EA-B205-A8DD06DF02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pl-PL" noProof="0"/>
              <a:t>www.fineartschool.net</a:t>
            </a:r>
          </a:p>
        </p:txBody>
      </p:sp>
    </p:spTree>
    <p:extLst>
      <p:ext uri="{BB962C8B-B14F-4D97-AF65-F5344CB8AC3E}">
        <p14:creationId xmlns:p14="http://schemas.microsoft.com/office/powerpoint/2010/main" val="1026757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sekcji dodat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l="-1" r="-3288" b="-32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65E2087C-0B0E-4369-B682-3BD45618E7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291317"/>
            <a:ext cx="10515600" cy="636340"/>
          </a:xfrm>
        </p:spPr>
        <p:txBody>
          <a:bodyPr lIns="0" tIns="0" rIns="0" bIns="0" rtlCol="0"/>
          <a:lstStyle>
            <a:lvl1pPr algn="ctr"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A94878-2F15-40B5-B0F7-1B39E73D6A03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4" name="Obraz — symbol zastępczy 11">
            <a:extLst>
              <a:ext uri="{FF2B5EF4-FFF2-40B4-BE49-F238E27FC236}">
                <a16:creationId xmlns:a16="http://schemas.microsoft.com/office/drawing/2014/main" id="{B21449DB-6E23-41CB-AD61-C3F2044E825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5126736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477061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rekomenda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5160F428-57C5-4F3D-A940-BE104D4E7EB6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21621B-679C-42D5-B150-68530D9787A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31" name="Tekst — symbol zastępczy 2">
            <a:extLst>
              <a:ext uri="{FF2B5EF4-FFF2-40B4-BE49-F238E27FC236}">
                <a16:creationId xmlns:a16="http://schemas.microsoft.com/office/drawing/2014/main" id="{E65875B3-5DCE-417D-9AF6-8A9319DAF12F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2742719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32" name="Tekst — symbol zastępczy 11">
            <a:extLst>
              <a:ext uri="{FF2B5EF4-FFF2-40B4-BE49-F238E27FC236}">
                <a16:creationId xmlns:a16="http://schemas.microsoft.com/office/drawing/2014/main" id="{57610FCE-66D7-48F6-8133-2F14CEABF03C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742719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4" name="Obraz — symbol zastępczy 10">
            <a:extLst>
              <a:ext uri="{FF2B5EF4-FFF2-40B4-BE49-F238E27FC236}">
                <a16:creationId xmlns:a16="http://schemas.microsoft.com/office/drawing/2014/main" id="{950B3CF8-BCAD-487D-A0EB-0F031B9DFEB6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1030546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4" name="Tekst — symbol zastępczy 2">
            <a:extLst>
              <a:ext uri="{FF2B5EF4-FFF2-40B4-BE49-F238E27FC236}">
                <a16:creationId xmlns:a16="http://schemas.microsoft.com/office/drawing/2014/main" id="{A5B0328E-C8F6-40C1-8E47-5E04F8C378BC}"/>
              </a:ext>
            </a:extLst>
          </p:cNvPr>
          <p:cNvSpPr>
            <a:spLocks noGrp="1"/>
          </p:cNvSpPr>
          <p:nvPr>
            <p:ph type="body" idx="71" hasCustomPrompt="1"/>
          </p:nvPr>
        </p:nvSpPr>
        <p:spPr>
          <a:xfrm>
            <a:off x="7916852" y="2572232"/>
            <a:ext cx="1908000" cy="59125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45" name="Tekst — symbol zastępczy 11">
            <a:extLst>
              <a:ext uri="{FF2B5EF4-FFF2-40B4-BE49-F238E27FC236}">
                <a16:creationId xmlns:a16="http://schemas.microsoft.com/office/drawing/2014/main" id="{FA001AE7-4E42-42A6-9347-729901FA288B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7916852" y="3209465"/>
            <a:ext cx="1908000" cy="214088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46" name="Obraz — symbol zastępczy 10">
            <a:extLst>
              <a:ext uri="{FF2B5EF4-FFF2-40B4-BE49-F238E27FC236}">
                <a16:creationId xmlns:a16="http://schemas.microsoft.com/office/drawing/2014/main" id="{C3CA770E-AF5C-412A-8286-39C2516C33FB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252805" y="2440194"/>
            <a:ext cx="1389888" cy="1389888"/>
          </a:xfrm>
          <a:prstGeom prst="ellipse">
            <a:avLst/>
          </a:prstGeom>
          <a:ln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2742719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7916852" y="3874620"/>
            <a:ext cx="3039906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5" name="Obraz — symbol zastępczy 11">
            <a:extLst>
              <a:ext uri="{FF2B5EF4-FFF2-40B4-BE49-F238E27FC236}">
                <a16:creationId xmlns:a16="http://schemas.microsoft.com/office/drawing/2014/main" id="{6B1C1861-9B5E-4FAB-A6BD-7DB0815CBD7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27887733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1B7F5A1-ACE9-48DF-BB64-61C809D3A883}"/>
              </a:ext>
            </a:extLst>
          </p:cNvPr>
          <p:cNvSpPr/>
          <p:nvPr userDrawn="1"/>
        </p:nvSpPr>
        <p:spPr>
          <a:xfrm>
            <a:off x="0" y="-14228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41262"/>
            <a:ext cx="12192000" cy="3316737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1E8B05-A869-443A-8B36-1E9D2A070502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8" y="3938788"/>
            <a:ext cx="4942837" cy="187470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6409377" y="3938788"/>
            <a:ext cx="4942836" cy="1874702"/>
          </a:xfrm>
        </p:spPr>
        <p:txBody>
          <a:bodyPr lIns="0" tIns="0" rIns="0" bIns="0" rtlCol="0">
            <a:normAutofit/>
          </a:bodyPr>
          <a:lstStyle>
            <a:lvl1pPr marL="216000" indent="-21600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Char char="•"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800" cy="87030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Obraz — symbol zastępczy 11">
            <a:extLst>
              <a:ext uri="{FF2B5EF4-FFF2-40B4-BE49-F238E27FC236}">
                <a16:creationId xmlns:a16="http://schemas.microsoft.com/office/drawing/2014/main" id="{9112DCB4-4925-43FD-B9C6-F2236950857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7279261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zawartości mobilnej i po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DB6A5190-405E-4BAD-9D24-C60BCE1026AC}"/>
              </a:ext>
            </a:extLst>
          </p:cNvPr>
          <p:cNvSpPr/>
          <p:nvPr userDrawn="1"/>
        </p:nvSpPr>
        <p:spPr>
          <a:xfrm>
            <a:off x="0" y="-336"/>
            <a:ext cx="12192000" cy="6857999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050792"/>
            <a:ext cx="12192000" cy="28072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6862011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3A3130-03A5-4EE8-A09F-3CB62BEA503B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8" name="Tekst — symbol zastępczy 11">
            <a:extLst>
              <a:ext uri="{FF2B5EF4-FFF2-40B4-BE49-F238E27FC236}">
                <a16:creationId xmlns:a16="http://schemas.microsoft.com/office/drawing/2014/main" id="{18E76348-9871-4FA1-9460-69F230C89BDA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39787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Tytuł sekcji</a:t>
            </a:r>
          </a:p>
        </p:txBody>
      </p:sp>
      <p:sp>
        <p:nvSpPr>
          <p:cNvPr id="29" name="Tekst — symbol zastępczy 11">
            <a:extLst>
              <a:ext uri="{FF2B5EF4-FFF2-40B4-BE49-F238E27FC236}">
                <a16:creationId xmlns:a16="http://schemas.microsoft.com/office/drawing/2014/main" id="{7C11E7F0-ED81-4CB0-8A14-4C97909FDA1C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28570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11">
            <a:extLst>
              <a:ext uri="{FF2B5EF4-FFF2-40B4-BE49-F238E27FC236}">
                <a16:creationId xmlns:a16="http://schemas.microsoft.com/office/drawing/2014/main" id="{6118C391-74F9-4973-A7A7-1B372BA298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800" cy="600249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2" name="Obraz — symbol zastępczy 20">
            <a:extLst>
              <a:ext uri="{FF2B5EF4-FFF2-40B4-BE49-F238E27FC236}">
                <a16:creationId xmlns:a16="http://schemas.microsoft.com/office/drawing/2014/main" id="{BC5C1227-3435-44A2-A29B-3E34D7E6EDF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28570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" name="Obraz — symbol zastępczy 20">
            <a:extLst>
              <a:ext uri="{FF2B5EF4-FFF2-40B4-BE49-F238E27FC236}">
                <a16:creationId xmlns:a16="http://schemas.microsoft.com/office/drawing/2014/main" id="{84E6553B-BFD6-41B1-B2FB-B2FF92DCFFFB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614288" y="2880087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5" name="Tekst — symbol zastępczy 11">
            <a:extLst>
              <a:ext uri="{FF2B5EF4-FFF2-40B4-BE49-F238E27FC236}">
                <a16:creationId xmlns:a16="http://schemas.microsoft.com/office/drawing/2014/main" id="{D88F4128-E844-49D5-B896-F5B8360E0547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3479372" y="4512195"/>
            <a:ext cx="2176272" cy="300437"/>
          </a:xfrm>
        </p:spPr>
        <p:txBody>
          <a:bodyPr lIns="0" tIns="0" rIns="0" bIns="0" rtlCol="0">
            <a:no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22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Tytuł sekcji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A4D9A5A5-DC49-42A9-AF1C-03EE63FAC03F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3468155" y="4850265"/>
            <a:ext cx="2176272" cy="938012"/>
          </a:xfrm>
        </p:spPr>
        <p:txBody>
          <a:bodyPr lIns="0" tIns="0" rIns="0" bIns="0" rtlCol="0">
            <a:normAutofit/>
          </a:bodyPr>
          <a:lstStyle>
            <a:lvl1pPr marL="0" indent="0" algn="l">
              <a:spcBef>
                <a:spcPts val="600"/>
              </a:spcBef>
              <a:buClr>
                <a:schemeClr val="bg1">
                  <a:lumMod val="50000"/>
                </a:schemeClr>
              </a:buClr>
              <a:buSzPct val="125000"/>
              <a:buFont typeface="Arial" panose="020B0604020202020204" pitchFamily="34" charset="0"/>
              <a:buNone/>
              <a:defRPr sz="1400" b="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F48B1E6-F024-4B3C-B742-0BF9E09286E4}"/>
              </a:ext>
            </a:extLst>
          </p:cNvPr>
          <p:cNvSpPr/>
          <p:nvPr userDrawn="1"/>
        </p:nvSpPr>
        <p:spPr>
          <a:xfrm>
            <a:off x="6125937" y="2250550"/>
            <a:ext cx="2286000" cy="3657600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4C43F6EC-68DC-4837-BACC-5AD6767A59B3}"/>
              </a:ext>
            </a:extLst>
          </p:cNvPr>
          <p:cNvSpPr/>
          <p:nvPr userDrawn="1"/>
        </p:nvSpPr>
        <p:spPr>
          <a:xfrm rot="5400000">
            <a:off x="8598924" y="2762976"/>
            <a:ext cx="2286000" cy="2684355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b="-362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 noProof="0"/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4629E6EA-0F70-4614-B242-4AE3E430139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6283325" y="2410395"/>
            <a:ext cx="1974850" cy="304743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22">
            <a:extLst>
              <a:ext uri="{FF2B5EF4-FFF2-40B4-BE49-F238E27FC236}">
                <a16:creationId xmlns:a16="http://schemas.microsoft.com/office/drawing/2014/main" id="{32379FE9-C48F-4225-A40A-A3E6CAD4F51E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8412163" y="3124606"/>
            <a:ext cx="2511425" cy="1976400"/>
          </a:xfrm>
          <a:ln w="25400">
            <a:solidFill>
              <a:schemeClr val="bg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FFDA0C1B-4B80-4211-8E8D-A19CA0D2A593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289217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3585972" y="0"/>
            <a:ext cx="502005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85972" y="2551430"/>
            <a:ext cx="5020056" cy="1633085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55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1400" y="4653445"/>
            <a:ext cx="5027613" cy="827197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473596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4A7E2F25-E114-4A75-B5B3-F09D555DDFF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509BEFEA-934B-49DB-9A67-071B716E9BCC}"/>
              </a:ext>
            </a:extLst>
          </p:cNvPr>
          <p:cNvSpPr/>
          <p:nvPr userDrawn="1"/>
        </p:nvSpPr>
        <p:spPr>
          <a:xfrm>
            <a:off x="6769608" y="0"/>
            <a:ext cx="5422392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D86D2BD-969D-4473-8460-B0377486A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35826" y="3924940"/>
            <a:ext cx="4116387" cy="1740445"/>
          </a:xfrm>
        </p:spPr>
        <p:txBody>
          <a:bodyPr lIns="0" tIns="0" rIns="0" bIns="0" rtlCol="0" anchor="b" anchorCtr="0">
            <a:noAutofit/>
          </a:bodyPr>
          <a:lstStyle>
            <a:lvl1pPr algn="r">
              <a:defRPr sz="5500" b="1"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Podtytuł 2">
            <a:extLst>
              <a:ext uri="{FF2B5EF4-FFF2-40B4-BE49-F238E27FC236}">
                <a16:creationId xmlns:a16="http://schemas.microsoft.com/office/drawing/2014/main" id="{1124E491-FFE2-4D91-8211-BFEB67FC40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35826" y="5681266"/>
            <a:ext cx="4116387" cy="40008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 noProof="0"/>
              <a:t>Miejsce na podtytuł</a:t>
            </a:r>
          </a:p>
        </p:txBody>
      </p:sp>
    </p:spTree>
    <p:extLst>
      <p:ext uri="{BB962C8B-B14F-4D97-AF65-F5344CB8AC3E}">
        <p14:creationId xmlns:p14="http://schemas.microsoft.com/office/powerpoint/2010/main" val="2751761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3462FAC8-55F2-4A8C-BD0D-938A72576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0"/>
            <a:ext cx="10515600" cy="3604962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95540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sekcji nagłów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66225329-2B3F-4E19-87FA-6CF5BB878D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F35480A-D762-4968-B35D-F8EBD1135B6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Tekst — symbol zastępczy 2">
            <a:extLst>
              <a:ext uri="{FF2B5EF4-FFF2-40B4-BE49-F238E27FC236}">
                <a16:creationId xmlns:a16="http://schemas.microsoft.com/office/drawing/2014/main" id="{9741282D-68FE-4C49-8F91-14A2214B4CB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721902"/>
            <a:ext cx="10680596" cy="1133423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F7FF6A3-D40E-4089-92AF-A2DB499494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062334"/>
            <a:ext cx="10674246" cy="636340"/>
          </a:xfrm>
        </p:spPr>
        <p:txBody>
          <a:bodyPr lIns="0" tIns="0" rIns="0" bIns="0" rtlCol="0"/>
          <a:lstStyle>
            <a:lvl1pPr>
              <a:defRPr b="1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C32F87FB-CCAF-450C-B1BC-067126CC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BAADEA-FE85-49EA-8105-F74D3B6F9E3B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825AABB-EED6-4CD0-A5E2-A15FCDD4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912491C-7FC6-4C1F-9912-4584E8CAA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0" name="Obraz — symbol zastępczy 11">
            <a:extLst>
              <a:ext uri="{FF2B5EF4-FFF2-40B4-BE49-F238E27FC236}">
                <a16:creationId xmlns:a16="http://schemas.microsoft.com/office/drawing/2014/main" id="{E22EDD9E-AEE4-4D2A-BD45-AABB792F68A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45222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B7314DC4-8C9E-4F01-A18F-43188041EB03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7" name="Zawartość — symbol zastępczy 2">
            <a:extLst>
              <a:ext uri="{FF2B5EF4-FFF2-40B4-BE49-F238E27FC236}">
                <a16:creationId xmlns:a16="http://schemas.microsoft.com/office/drawing/2014/main" id="{27010291-978E-4CC6-876F-E22ADA4A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49405"/>
            <a:ext cx="5181600" cy="3588615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8" name="Zawartość — symbol zastępczy 3">
            <a:extLst>
              <a:ext uri="{FF2B5EF4-FFF2-40B4-BE49-F238E27FC236}">
                <a16:creationId xmlns:a16="http://schemas.microsoft.com/office/drawing/2014/main" id="{C0C7E056-802B-46B6-8017-5D7F87B4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49405"/>
            <a:ext cx="5181600" cy="3568970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8" name="Data — symbol zastępczy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8547F7-28BA-4F17-9461-8BC21818349C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117116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1965960"/>
            <a:ext cx="12192000" cy="48920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24DF70D-C963-435E-BD96-92B67A8BC4FB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A0794048-CBDE-4DD8-B381-C7B3F8BC6BD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49403"/>
            <a:ext cx="5157787" cy="45567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4">
            <a:extLst>
              <a:ext uri="{FF2B5EF4-FFF2-40B4-BE49-F238E27FC236}">
                <a16:creationId xmlns:a16="http://schemas.microsoft.com/office/drawing/2014/main" id="{8728F1E0-EBE6-4A1C-A9AD-A2F93B61400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049401"/>
            <a:ext cx="5183188" cy="455673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0" name="Zawartość — symbol zastępczy 5">
            <a:extLst>
              <a:ext uri="{FF2B5EF4-FFF2-40B4-BE49-F238E27FC236}">
                <a16:creationId xmlns:a16="http://schemas.microsoft.com/office/drawing/2014/main" id="{A0E71F33-4A3C-4FCB-968D-EDA3A37F0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1" name="Zawartość — symbol zastępczy 3">
            <a:extLst>
              <a:ext uri="{FF2B5EF4-FFF2-40B4-BE49-F238E27FC236}">
                <a16:creationId xmlns:a16="http://schemas.microsoft.com/office/drawing/2014/main" id="{FE2D98C8-5649-4EB0-A619-A662461EC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132946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699165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A6D3AA-1733-4A44-B806-B995404A11D2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8F15BD07-216B-4BED-B02B-A824C3BFE4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31CB25A8-485F-445D-B110-8C51B4D99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15" name="Zawartość — symbol zastępczy 2">
            <a:extLst>
              <a:ext uri="{FF2B5EF4-FFF2-40B4-BE49-F238E27FC236}">
                <a16:creationId xmlns:a16="http://schemas.microsoft.com/office/drawing/2014/main" id="{0F6DD5FE-C12D-447A-88F9-437E12A2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99123"/>
            <a:ext cx="6172200" cy="5361928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845236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93C0C2-DEE0-417D-AD91-E60FF47DAD91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86152D61-B915-4FFA-BFAB-BE67BD9FE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14" name="Tekst — symbol zastępczy 3">
            <a:extLst>
              <a:ext uri="{FF2B5EF4-FFF2-40B4-BE49-F238E27FC236}">
                <a16:creationId xmlns:a16="http://schemas.microsoft.com/office/drawing/2014/main" id="{56B9FA21-7A71-4ACD-9725-F9C35C79405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Obraz — symbol zastępczy 2">
            <a:extLst>
              <a:ext uri="{FF2B5EF4-FFF2-40B4-BE49-F238E27FC236}">
                <a16:creationId xmlns:a16="http://schemas.microsoft.com/office/drawing/2014/main" id="{23F69D43-2C7D-427D-9395-81FD4D07F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731363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CF4E3C4-06F3-4C9B-8844-62F3323AB7DD}"/>
              </a:ext>
            </a:extLst>
          </p:cNvPr>
          <p:cNvSpPr/>
          <p:nvPr userDrawn="1"/>
        </p:nvSpPr>
        <p:spPr>
          <a:xfrm>
            <a:off x="-1587" y="6408"/>
            <a:ext cx="12192000" cy="685159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Data — symbol zastępczy 7">
            <a:extLst>
              <a:ext uri="{FF2B5EF4-FFF2-40B4-BE49-F238E27FC236}">
                <a16:creationId xmlns:a16="http://schemas.microsoft.com/office/drawing/2014/main" id="{F5D76E00-0ACB-4B7A-B045-2A0F2EF8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23BB66-5FB0-4C55-A045-825282ACC1DF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9" name="Stopka — symbol zastępczy 8">
            <a:extLst>
              <a:ext uri="{FF2B5EF4-FFF2-40B4-BE49-F238E27FC236}">
                <a16:creationId xmlns:a16="http://schemas.microsoft.com/office/drawing/2014/main" id="{BB112229-A962-49D4-B30E-99CFF547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12" name="Numer slajdu — symbol zastępczy 11">
            <a:extLst>
              <a:ext uri="{FF2B5EF4-FFF2-40B4-BE49-F238E27FC236}">
                <a16:creationId xmlns:a16="http://schemas.microsoft.com/office/drawing/2014/main" id="{5AD09447-00BF-439A-B49F-4D5A25FE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6D1F570F-D9DD-43A5-A55C-A231D1F75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05472"/>
            <a:ext cx="10512425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4968705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6B665D0-4EDB-4342-BED1-27DA9BA746A8}"/>
              </a:ext>
            </a:extLst>
          </p:cNvPr>
          <p:cNvSpPr/>
          <p:nvPr userDrawn="1"/>
        </p:nvSpPr>
        <p:spPr>
          <a:xfrm>
            <a:off x="7454" y="-1"/>
            <a:ext cx="12192000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17E790-27C5-448F-944D-E674DC1C69E4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2289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09FABCF6-9B78-49BE-A2AD-F0AA9C62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12CF5F-F1AB-4064-8C22-0AD28436263C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70934F3-5442-470C-BF40-00437371D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F4014656-DB95-4E7F-83A3-E5750E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1082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ęcz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rostokąt 30">
            <a:extLst>
              <a:ext uri="{FF2B5EF4-FFF2-40B4-BE49-F238E27FC236}">
                <a16:creationId xmlns:a16="http://schemas.microsoft.com/office/drawing/2014/main" id="{A3A9DA67-F108-42B4-9EB1-30A00E34C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55851"/>
            <a:ext cx="2743200" cy="184317"/>
          </a:xfrm>
        </p:spPr>
        <p:txBody>
          <a:bodyPr rtlCol="0"/>
          <a:lstStyle/>
          <a:p>
            <a:pPr rtl="0"/>
            <a:fld id="{D9BB3731-526F-4638-85F8-715D717FFC12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21" name="Tekst — symbol zastępczy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22" name="Tekst — symbol zastępczy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1996465"/>
            <a:ext cx="2469965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23" name="Tekst — symbol zastępczy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24" name="Obraz — symbol zastępczy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Obraz — symbol zastępczy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Tekst — symbol zastępczy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27" name="Tekst — symbol zastępczy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28" name="Obraz — symbol zastępczy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9" name="Tekst — symbol zastępczy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 hasCustomPrompt="1"/>
          </p:nvPr>
        </p:nvSpPr>
        <p:spPr>
          <a:xfrm>
            <a:off x="7900319" y="3054194"/>
            <a:ext cx="2197045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700" i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wzorców tekstu</a:t>
            </a:r>
          </a:p>
        </p:txBody>
      </p:sp>
      <p:sp>
        <p:nvSpPr>
          <p:cNvPr id="30" name="Tekst — symbol zastępczy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1996465"/>
            <a:ext cx="1622417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400" b="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Wzorzec tekstu</a:t>
            </a:r>
            <a:br>
              <a:rPr lang="pl-PL" noProof="0"/>
            </a:br>
            <a:r>
              <a:rPr lang="pl-PL" noProof="0"/>
              <a:t>style</a:t>
            </a:r>
          </a:p>
        </p:txBody>
      </p:sp>
      <p:sp>
        <p:nvSpPr>
          <p:cNvPr id="32" name="Tekst — symbol zastępczy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223939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33" name="Tekst — symbol zastępczy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noProof="0"/>
              <a:t>Kliknij, aby edytować style wzorca tekstu</a:t>
            </a:r>
          </a:p>
        </p:txBody>
      </p:sp>
      <p:sp>
        <p:nvSpPr>
          <p:cNvPr id="34" name="Tekst — symbol zastępczy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6" name="Tekst — symbol zastępczy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7" name="Tekst — symbol zastępczy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bg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l-PL" noProof="0"/>
              <a:t>1</a:t>
            </a:r>
          </a:p>
        </p:txBody>
      </p:sp>
      <p:sp>
        <p:nvSpPr>
          <p:cNvPr id="39" name="Obraz — symbol zastępczy 13">
            <a:extLst>
              <a:ext uri="{FF2B5EF4-FFF2-40B4-BE49-F238E27FC236}">
                <a16:creationId xmlns:a16="http://schemas.microsoft.com/office/drawing/2014/main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00319" y="3725315"/>
            <a:ext cx="2386800" cy="486000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0" name="Tekst — symbol zastępczy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 hasCustomPrompt="1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8" name="Tytuł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1012015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l-PL" noProof="0"/>
              <a:t>KLIKNIJ, ABY EDYTOWAĆ</a:t>
            </a:r>
          </a:p>
        </p:txBody>
      </p:sp>
    </p:spTree>
    <p:extLst>
      <p:ext uri="{BB962C8B-B14F-4D97-AF65-F5344CB8AC3E}">
        <p14:creationId xmlns:p14="http://schemas.microsoft.com/office/powerpoint/2010/main" val="181692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zawartość i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560832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778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7532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C1D500-71A9-4BA9-9716-7075B50AEC81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Obraz — symbol zastępczy 11">
            <a:extLst>
              <a:ext uri="{FF2B5EF4-FFF2-40B4-BE49-F238E27FC236}">
                <a16:creationId xmlns:a16="http://schemas.microsoft.com/office/drawing/2014/main" id="{88687278-82AE-4E5D-96D6-672F8FAFC70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786299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podpisu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A883BD79-B5BB-43E2-BB74-F9008C3AA5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FBC13AD7-0902-4462-AE2E-A3198854D169}"/>
              </a:ext>
            </a:extLst>
          </p:cNvPr>
          <p:cNvSpPr/>
          <p:nvPr userDrawn="1"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F7F729-1298-4F0B-B725-EFAD88305B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500" y="1514007"/>
            <a:ext cx="4585780" cy="109107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125E3DF9-29A5-4D11-98E9-191D1E8E9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5254" y="2698955"/>
            <a:ext cx="4607015" cy="3136910"/>
          </a:xfrm>
        </p:spPr>
        <p:txBody>
          <a:bodyPr lIns="0" tIns="0" rIns="0" bIns="0" rtlCol="0">
            <a:normAutofit/>
          </a:bodyPr>
          <a:lstStyle>
            <a:lvl1pPr>
              <a:lnSpc>
                <a:spcPct val="85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3pPr>
            <a:lvl4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4pPr>
            <a:lvl5pPr>
              <a:lnSpc>
                <a:spcPct val="100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7AC8DEE1-3923-45D0-A00B-AD5831D56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30BA12-FD2A-41DA-9EA6-A228D8D71657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488EFA31-738D-4389-B010-AFFC2C33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F0437203-A295-48FE-B1AD-A4AE4FD1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A5EF6E06-1E31-4D29-80D8-1A734B23181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1850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319337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ikon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C7A39C64-09F5-4EDF-B203-730A1BC0B4BB}"/>
              </a:ext>
            </a:extLst>
          </p:cNvPr>
          <p:cNvSpPr/>
          <p:nvPr userDrawn="1"/>
        </p:nvSpPr>
        <p:spPr>
          <a:xfrm>
            <a:off x="0" y="0"/>
            <a:ext cx="12192000" cy="35661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566160"/>
            <a:ext cx="12192000" cy="32918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8127212" cy="554400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731DA-EE37-475C-AF2D-8CA5137045A0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Tekst — symbol zastępczy 2">
            <a:extLst>
              <a:ext uri="{FF2B5EF4-FFF2-40B4-BE49-F238E27FC236}">
                <a16:creationId xmlns:a16="http://schemas.microsoft.com/office/drawing/2014/main" id="{3F720B3A-B1A7-4004-BD9A-BB135B2B9AE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122364AD-425B-49F5-828E-637D018369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6614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3" name="Tekst — symbol zastępczy 2">
            <a:extLst>
              <a:ext uri="{FF2B5EF4-FFF2-40B4-BE49-F238E27FC236}">
                <a16:creationId xmlns:a16="http://schemas.microsoft.com/office/drawing/2014/main" id="{1A086FCF-DB15-4696-80F9-5F48426CE837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623390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4" name="Tekst — symbol zastępczy 11">
            <a:extLst>
              <a:ext uri="{FF2B5EF4-FFF2-40B4-BE49-F238E27FC236}">
                <a16:creationId xmlns:a16="http://schemas.microsoft.com/office/drawing/2014/main" id="{6DC38AB5-30F7-45B7-9FD0-AFBD09BA11D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23390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3986332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419548"/>
            <a:ext cx="2286000" cy="1377537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bg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6D9E3969-277E-442F-A61A-B5F910626BF2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39788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2" name="Obraz — symbol zastępczy 20">
            <a:extLst>
              <a:ext uri="{FF2B5EF4-FFF2-40B4-BE49-F238E27FC236}">
                <a16:creationId xmlns:a16="http://schemas.microsoft.com/office/drawing/2014/main" id="{604A078C-C27C-43BF-AD80-27BC78DCBCCB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3625506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20">
            <a:extLst>
              <a:ext uri="{FF2B5EF4-FFF2-40B4-BE49-F238E27FC236}">
                <a16:creationId xmlns:a16="http://schemas.microsoft.com/office/drawing/2014/main" id="{3790D791-9C4C-4EAC-8EC6-2B8F7529A0A0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4" name="Obraz — symbol zastępczy 20">
            <a:extLst>
              <a:ext uri="{FF2B5EF4-FFF2-40B4-BE49-F238E27FC236}">
                <a16:creationId xmlns:a16="http://schemas.microsoft.com/office/drawing/2014/main" id="{04DD07A0-DC68-453E-B928-953969C06860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446953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11">
            <a:extLst>
              <a:ext uri="{FF2B5EF4-FFF2-40B4-BE49-F238E27FC236}">
                <a16:creationId xmlns:a16="http://schemas.microsoft.com/office/drawing/2014/main" id="{0EE565DC-46C2-4F46-AFCF-D7D77AF99B04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25645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monitora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D808BB97-79BE-43F2-AD10-528EEFEE61AB}"/>
              </a:ext>
            </a:extLst>
          </p:cNvPr>
          <p:cNvSpPr/>
          <p:nvPr userDrawn="1"/>
        </p:nvSpPr>
        <p:spPr>
          <a:xfrm>
            <a:off x="0" y="0"/>
            <a:ext cx="12192000" cy="379476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794760"/>
            <a:ext cx="12192000" cy="306324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805472"/>
            <a:ext cx="8127212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CF4E25-1D14-4CC8-8893-833E3FDF727E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410166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410166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9196942" y="4162794"/>
            <a:ext cx="2286000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196942" y="4596010"/>
            <a:ext cx="2286000" cy="1142011"/>
          </a:xfrm>
        </p:spPr>
        <p:txBody>
          <a:bodyPr lIns="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50"/>
            <a:ext cx="8128799" cy="333242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B10DA4B-80F1-44A9-8C5F-93B634E0D0F8}"/>
              </a:ext>
            </a:extLst>
          </p:cNvPr>
          <p:cNvSpPr/>
          <p:nvPr userDrawn="1"/>
        </p:nvSpPr>
        <p:spPr>
          <a:xfrm>
            <a:off x="839788" y="2174510"/>
            <a:ext cx="4946904" cy="4096512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Obraz — symbol zastępczy 20">
            <a:extLst>
              <a:ext uri="{FF2B5EF4-FFF2-40B4-BE49-F238E27FC236}">
                <a16:creationId xmlns:a16="http://schemas.microsoft.com/office/drawing/2014/main" id="{9F34831C-234C-4CF5-969E-2D5618BDBB3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411224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1" name="Obraz — symbol zastępczy 20">
            <a:extLst>
              <a:ext uri="{FF2B5EF4-FFF2-40B4-BE49-F238E27FC236}">
                <a16:creationId xmlns:a16="http://schemas.microsoft.com/office/drawing/2014/main" id="{0F7D067F-9653-4BC2-A7E9-BE894EC5E2F6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9196942" y="2623415"/>
            <a:ext cx="1069848" cy="79552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E3C97C3B-5FB4-4D00-93DA-BCD15F89906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76313" y="2359025"/>
            <a:ext cx="4648200" cy="2873375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3" name="Obraz — symbol zastępczy 11">
            <a:extLst>
              <a:ext uri="{FF2B5EF4-FFF2-40B4-BE49-F238E27FC236}">
                <a16:creationId xmlns:a16="http://schemas.microsoft.com/office/drawing/2014/main" id="{7EF3BAF8-222C-4E67-B4CF-081E9C0720A7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9409913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315303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ytuł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6CD9829-C7D8-4164-BF7D-FD4B38C747F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4498848"/>
            <a:ext cx="12192000" cy="23591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7100" y="5349048"/>
            <a:ext cx="5257800" cy="552848"/>
          </a:xfrm>
        </p:spPr>
        <p:txBody>
          <a:bodyPr lIns="0" tIns="0" rIns="0" bIns="0" rtlCol="0" anchor="b" anchorCtr="0"/>
          <a:lstStyle>
            <a:lvl1pPr algn="ctr">
              <a:defRPr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B21B4D-9D01-42AB-935B-3573D5378D54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7" name="Obraz — symbol zastępczy 11">
            <a:extLst>
              <a:ext uri="{FF2B5EF4-FFF2-40B4-BE49-F238E27FC236}">
                <a16:creationId xmlns:a16="http://schemas.microsoft.com/office/drawing/2014/main" id="{E705CC21-80AA-488E-B95D-0E00300A0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2600" y="868645"/>
            <a:ext cx="2386800" cy="486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517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trzech elementów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7F1442BA-C2B2-46FE-95B0-C15FF846CE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2F7D7942-83AE-46FF-83B1-84835F486286}"/>
              </a:ext>
            </a:extLst>
          </p:cNvPr>
          <p:cNvSpPr/>
          <p:nvPr userDrawn="1"/>
        </p:nvSpPr>
        <p:spPr>
          <a:xfrm>
            <a:off x="0" y="0"/>
            <a:ext cx="12192000" cy="31729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DD60033C-E502-4C97-87DB-99F01B55681B}"/>
              </a:ext>
            </a:extLst>
          </p:cNvPr>
          <p:cNvSpPr/>
          <p:nvPr userDrawn="1"/>
        </p:nvSpPr>
        <p:spPr>
          <a:xfrm>
            <a:off x="0" y="3172968"/>
            <a:ext cx="12192000" cy="3685032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B0B20C-63A0-49A1-A09F-99F86387E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05472"/>
            <a:ext cx="7599790" cy="552848"/>
          </a:xfrm>
        </p:spPr>
        <p:txBody>
          <a:bodyPr lIns="0" tIns="0" rIns="0" bIns="0" rtlCol="0" anchor="b" anchorCtr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47A35AD-A6B0-4735-8919-A2B1FC60B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147495-D51D-45D0-9974-E02ACC884C15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084BB4B8-6523-4A06-BB13-F2DFA9AD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E6BF61A0-C10F-465A-995A-A16687B4B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950F5D8-22E1-4015-8661-E5B1FD28C2DE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2">
            <a:extLst>
              <a:ext uri="{FF2B5EF4-FFF2-40B4-BE49-F238E27FC236}">
                <a16:creationId xmlns:a16="http://schemas.microsoft.com/office/drawing/2014/main" id="{FC1C00E5-E205-47D3-ACCC-BA3FDBF71013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836613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6" name="Tekst — symbol zastępczy 11">
            <a:extLst>
              <a:ext uri="{FF2B5EF4-FFF2-40B4-BE49-F238E27FC236}">
                <a16:creationId xmlns:a16="http://schemas.microsoft.com/office/drawing/2014/main" id="{CC501F77-56D4-49F2-9772-EE01ACF5274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613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FFB1E7A4-4985-48C1-B72F-4B1715915B45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4637302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13613D75-4050-4984-9168-DAD425D6D6A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637302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6E425E0E-28A3-4830-99E8-D93E5B20E7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6613" y="1392449"/>
            <a:ext cx="8128799" cy="1234205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8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3" name="Tekst — symbol zastępczy 2">
            <a:extLst>
              <a:ext uri="{FF2B5EF4-FFF2-40B4-BE49-F238E27FC236}">
                <a16:creationId xmlns:a16="http://schemas.microsoft.com/office/drawing/2014/main" id="{04C738A8-00FA-480E-9730-8625B9F8CF66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8437990" y="3565295"/>
            <a:ext cx="3044952" cy="334918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tekst</a:t>
            </a:r>
          </a:p>
        </p:txBody>
      </p:sp>
      <p:sp>
        <p:nvSpPr>
          <p:cNvPr id="24" name="Tekst — symbol zastępczy 11">
            <a:extLst>
              <a:ext uri="{FF2B5EF4-FFF2-40B4-BE49-F238E27FC236}">
                <a16:creationId xmlns:a16="http://schemas.microsoft.com/office/drawing/2014/main" id="{A7347BFF-8FB8-4EF0-81EE-3A9E7C6F236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437990" y="3998511"/>
            <a:ext cx="3044952" cy="1725728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400" i="0">
                <a:solidFill>
                  <a:schemeClr val="bg1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21" name="Obraz — symbol zastępczy 11">
            <a:extLst>
              <a:ext uri="{FF2B5EF4-FFF2-40B4-BE49-F238E27FC236}">
                <a16:creationId xmlns:a16="http://schemas.microsoft.com/office/drawing/2014/main" id="{7555D5F3-897A-4180-AC97-B866E5BBB2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41997" y="851603"/>
            <a:ext cx="1938528" cy="393192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4124199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45B0C71E-9398-4660-B728-2C20DF0C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02560D45-FD1B-48F7-BF6C-5EA65F9F4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7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A8D7305D-6746-4346-B610-8CE28B825A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09013" y="5998474"/>
            <a:ext cx="2743200" cy="14314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97DD1E1D-0274-4A0B-A188-F6992CDE82F5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A1B3F55-6374-4C74-96AC-1EC34CFAA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7413" y="6168551"/>
            <a:ext cx="4114800" cy="19032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69E6012-FDCC-451A-96F6-5645ABEB8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155851"/>
            <a:ext cx="457200" cy="18431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chemeClr val="bg1">
                    <a:lumMod val="85000"/>
                    <a:alpha val="60000"/>
                  </a:schemeClr>
                </a:solidFill>
              </a:defRPr>
            </a:lvl1pPr>
          </a:lstStyle>
          <a:p>
            <a:pPr rtl="0"/>
            <a:fld id="{4950F5D8-22E1-4015-8661-E5B1FD28C2DE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4045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0" r:id="rId5"/>
    <p:sldLayoutId id="214748365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6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7" r:id="rId21"/>
    <p:sldLayoutId id="2147483676" r:id="rId22"/>
    <p:sldLayoutId id="2147483678" r:id="rId23"/>
    <p:sldLayoutId id="2147483679" r:id="rId24"/>
    <p:sldLayoutId id="2147483680" r:id="rId25"/>
    <p:sldLayoutId id="2147483681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91" r:id="rId32"/>
    <p:sldLayoutId id="2147483692" r:id="rId33"/>
    <p:sldLayoutId id="2147483689" r:id="rId34"/>
    <p:sldLayoutId id="2147483690" r:id="rId35"/>
    <p:sldLayoutId id="2147483655" r:id="rId36"/>
    <p:sldLayoutId id="214748368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zadane.pl/zadanie/3822694" TargetMode="Externa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22756B-5D5F-EE21-854F-524922CB79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3927" y="260648"/>
            <a:ext cx="8785511" cy="206084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5400" dirty="0"/>
              <a:t>Idee i postulaty oświeceniowej </a:t>
            </a:r>
            <a:br>
              <a:rPr lang="pl-PL" sz="5400" dirty="0"/>
            </a:br>
            <a:r>
              <a:rPr lang="pl-PL" sz="5400" dirty="0"/>
              <a:t>Europy – </a:t>
            </a:r>
          </a:p>
        </p:txBody>
      </p:sp>
      <p:sp>
        <p:nvSpPr>
          <p:cNvPr id="5123" name="Podtytuł 2">
            <a:extLst>
              <a:ext uri="{FF2B5EF4-FFF2-40B4-BE49-F238E27FC236}">
                <a16:creationId xmlns:a16="http://schemas.microsoft.com/office/drawing/2014/main" id="{84C65412-0E07-6F33-A923-7E8800230B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934" y="2321496"/>
            <a:ext cx="9136062" cy="1752600"/>
          </a:xfrm>
        </p:spPr>
        <p:txBody>
          <a:bodyPr/>
          <a:lstStyle/>
          <a:p>
            <a:r>
              <a:rPr lang="pl-PL" altLang="pl-PL" dirty="0"/>
              <a:t>WPROWADZENIE DO EPOKI</a:t>
            </a:r>
          </a:p>
        </p:txBody>
      </p:sp>
      <p:pic>
        <p:nvPicPr>
          <p:cNvPr id="5124" name="Picture 5">
            <a:extLst>
              <a:ext uri="{FF2B5EF4-FFF2-40B4-BE49-F238E27FC236}">
                <a16:creationId xmlns:a16="http://schemas.microsoft.com/office/drawing/2014/main" id="{952EB388-8ACF-37A5-F453-401A5CE98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96" y="2982911"/>
            <a:ext cx="5428208" cy="3614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C1AFE9-08AE-986D-43AE-DA8E65E70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Pierwsi reformatorzy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42435EA-2FBB-4B13-2D91-B7B988AA2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10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E2E39B0-6EF7-5AB1-A446-38DEBF1D4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we wczesnym okresie pojawiają się utwory publicystyczne informujące o dramatycznym stanie państwa i wskazujące potrzebę reform politycznych </a:t>
            </a:r>
          </a:p>
          <a:p>
            <a:r>
              <a:rPr lang="pl-PL" i="1" dirty="0"/>
              <a:t>Głos wolny wolność ubezpieczający </a:t>
            </a:r>
            <a:r>
              <a:rPr lang="pl-PL" dirty="0"/>
              <a:t>(wyd. 1743) – traktat polityczny ogłoszony przez Stanisława Leszczyńskiego, zawierający zarys całościowych reform politycznych w Polsce </a:t>
            </a:r>
          </a:p>
          <a:p>
            <a:r>
              <a:rPr lang="pl-PL" i="1" dirty="0"/>
              <a:t>O skutecznym rad sposobie </a:t>
            </a:r>
            <a:r>
              <a:rPr lang="pl-PL" dirty="0"/>
              <a:t>(wyd. 1760-1763) – czterotomowy traktat polityczny autorstwa Stanisława Konarskiego, przedstawiający wady ustrojowe w Rzeczpospolitej Obojga Narodów, postulował reformę obrad sejmu i zniesienie </a:t>
            </a:r>
            <a:r>
              <a:rPr lang="pl-PL" i="1" dirty="0"/>
              <a:t>liberum veto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2237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7CB4BC6-F9E4-1E7D-4A7F-4AD503FA6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Działalność kulturalna króla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9B56E04-11F0-8A37-938B-90171D420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11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E5EDBED-3F7E-74FC-6A20-66E9C284E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133295"/>
            <a:ext cx="11786419" cy="4022555"/>
          </a:xfrm>
        </p:spPr>
        <p:txBody>
          <a:bodyPr>
            <a:normAutofit/>
          </a:bodyPr>
          <a:lstStyle/>
          <a:p>
            <a:r>
              <a:rPr lang="pl-PL" dirty="0"/>
              <a:t>czasy stanisławowskie to okres wielu inicjatyw kulturalnych, wspieranych przez króla Stanisława Augusta Poniatowskiego</a:t>
            </a:r>
          </a:p>
          <a:p>
            <a:r>
              <a:rPr lang="pl-PL" dirty="0"/>
              <a:t>obiady czwartkowe –spotkania intelektualistów polskich, popołudniowe biesiady literacko-naukowe, organizowane regularnie co tydzień i trwały od trzech do czterech godzin, odbywały się w Zamku Królewskim, latem – w Łazienkach; celem spotkań były rozmowy na tematy związane ze sztuką, nauką, omawianie dzieł literackich</a:t>
            </a:r>
          </a:p>
          <a:p>
            <a:r>
              <a:rPr lang="pl-PL" dirty="0"/>
              <a:t>mecenat króla obejmował też architekturę i malarstwo; jego architekt Dominik Merlini przebudował Łazienki w Ujazdowie, stworzył unikatowy zespół pałacowo-ogrodowy; Bernardo Belotto, zwany Canaletto, którego dziełem była seria widoków Warszawy i Wilanowa; Marcello Bacciarelli – malarstwo portretowe, np. </a:t>
            </a:r>
            <a:r>
              <a:rPr lang="pl-PL" i="1" dirty="0"/>
              <a:t>Poczet królów polskich</a:t>
            </a:r>
          </a:p>
        </p:txBody>
      </p:sp>
    </p:spTree>
    <p:extLst>
      <p:ext uri="{BB962C8B-B14F-4D97-AF65-F5344CB8AC3E}">
        <p14:creationId xmlns:p14="http://schemas.microsoft.com/office/powerpoint/2010/main" val="3251363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88C265-701E-5AFF-8748-6607600BF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870C25C-6232-EF2A-92A3-35CEFC34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F20520B-62AA-F3B6-B5FF-9F0AD8DE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A6D7BE5-959E-3359-6808-D474A6C9E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12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A05C6BAA-0495-16C8-2CCC-12E255739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0CD6CB4-5808-A1B4-C772-8525939A1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8" y="0"/>
            <a:ext cx="9952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950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FB87A4-6542-F93A-23FF-2B8173FD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Teatr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FC9C072-EB9F-D03B-4BE7-62F6EAC0A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400B804-022C-A3BF-E07C-025EB8C80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7FC8253-82A2-F241-6EE1-58130CBBA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13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7F3DC90-967B-6D8B-0962-FFA975E90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813" y="2064470"/>
            <a:ext cx="5844387" cy="4473982"/>
          </a:xfrm>
        </p:spPr>
        <p:txBody>
          <a:bodyPr>
            <a:normAutofit fontScale="92500"/>
          </a:bodyPr>
          <a:lstStyle/>
          <a:p>
            <a:r>
              <a:rPr lang="pl-PL" dirty="0"/>
              <a:t>1765 r. – powstanie Teatru Narodowego w Warszawie </a:t>
            </a:r>
          </a:p>
          <a:p>
            <a:r>
              <a:rPr lang="pl-PL" dirty="0"/>
              <a:t>pierwsza polska premiera odbyła się 19 listopada 1765 r., aktorzy wystąpili na powstałej z inicjatywy króla scenie publicznej, którą później nazwano Teatrem Narodowym </a:t>
            </a:r>
          </a:p>
          <a:p>
            <a:r>
              <a:rPr lang="pl-PL" dirty="0"/>
              <a:t>miejsce kształtowania nie tylko postaw estetycznych szerokiej publiczności, ale i obyczajowych czy światopoglądowych</a:t>
            </a:r>
          </a:p>
          <a:p>
            <a:r>
              <a:rPr lang="pl-PL" dirty="0"/>
              <a:t>Wojciech Bogusławski – aktor, reżyser, pisarz – nazywany „ojcem teatru polskiego”, to za jego sprawą teatr włączył się w działalność polityczną</a:t>
            </a:r>
          </a:p>
          <a:p>
            <a:endParaRPr lang="pl-P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4B9AAEA-D1CD-89F4-5E38-88C90D8DF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200" y="1484670"/>
            <a:ext cx="6160800" cy="537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603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6C4BCB-6353-DB20-D293-A88F1B5D3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Prasa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727FA6A-21CD-2991-D834-74BA6F559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14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1EDC083-7F19-C478-1A1B-AA78D6E08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/>
              <a:t>gwałtowny rozwój czasopiśmiennictwa</a:t>
            </a:r>
          </a:p>
          <a:p>
            <a:r>
              <a:rPr lang="pl-PL" dirty="0"/>
              <a:t>„Monitor” (od łac. ‘upominający’) – czasopismo obyczajowo-moralne, wydawane w latach 1765-1785 w Warszawie z inicjatywy Stanisława Augusta Poniatowskiego</a:t>
            </a:r>
          </a:p>
          <a:p>
            <a:r>
              <a:rPr lang="pl-PL" dirty="0"/>
              <a:t>celem czasopisma była poprawa obyczajów i moralności społeczeństwa; zwalczano m.in.: przesądy, pijaństwo, rozrzutność, prywatę i anarchię; propagowano zmiany ustrojowe, reformy oświaty, czystość polszczyzny i rozwój teatru</a:t>
            </a:r>
          </a:p>
          <a:p>
            <a:r>
              <a:rPr lang="pl-PL" dirty="0"/>
              <a:t>„Zabawy Przyjemne i Pożyteczne” – pierwsze polskie czasopismo literackie wydawane w latach 1770–1777 w Warszawie przez Michała </a:t>
            </a:r>
            <a:r>
              <a:rPr lang="pl-PL" dirty="0" err="1"/>
              <a:t>Grölla</a:t>
            </a:r>
            <a:r>
              <a:rPr lang="pl-PL" dirty="0"/>
              <a:t>; tytuł nawiązuje do myśli Horacego </a:t>
            </a:r>
            <a:r>
              <a:rPr lang="pl-PL" dirty="0" err="1"/>
              <a:t>Utile</a:t>
            </a:r>
            <a:r>
              <a:rPr lang="pl-PL" dirty="0"/>
              <a:t> </a:t>
            </a:r>
            <a:r>
              <a:rPr lang="pl-PL" dirty="0" err="1"/>
              <a:t>dulci</a:t>
            </a:r>
            <a:r>
              <a:rPr lang="pl-PL" dirty="0"/>
              <a:t> </a:t>
            </a:r>
            <a:r>
              <a:rPr lang="pl-PL" dirty="0" err="1"/>
              <a:t>miscere</a:t>
            </a:r>
            <a:r>
              <a:rPr lang="pl-PL" dirty="0"/>
              <a:t> – ‘łączyć przyjemne z pożytecznym’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53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03885E-E350-D55F-3A5A-7BFCFA480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Edukacja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EB957DD-10D1-0F56-69FD-9EEF0E0CC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15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532D3EC-622B-6131-06E9-C639B23AD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2288"/>
            <a:ext cx="11794513" cy="442482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Stanisław Konarski – członek zgromadzenia pijarów, rozpoczął odnowę szkolnictwa, w 1740 r. założył w Warszawie szkołę dla zamożnej młodzieży szlacheckiej – Collegium Nobilium, która kształciła synów ówczesnej elity społecznej z zamiarem wychowania ich na światłych obywateli, którzy przyczynią się do zreformowania Polski</a:t>
            </a:r>
          </a:p>
          <a:p>
            <a:r>
              <a:rPr lang="pl-PL" dirty="0"/>
              <a:t>w 1765 r. król wraz z księciem Adamem Czartoryskim powołali państwową Szkołę Rycerską w Warszawie, również kształcącą młodzież szlachecką, której celem było przygotowanie do służby wojskowej i państwowej; wychowanie miało charakter patriotyczny; wśród absolwentów szkoły byli m.in. Tadeusz Kościuszko i Julian Ursyn Niemcewicz</a:t>
            </a:r>
          </a:p>
          <a:p>
            <a:r>
              <a:rPr lang="pl-PL" dirty="0"/>
              <a:t>powołanie 14 października 1773 r. Komisji Edukacji Narodowej – była to pierwsza na ziemiach polskich i w Europie państwowa instytucja oświatowa powołana w celu przejęcia szkół prowadzonych przez jezuitów oraz kontroli nad programem i organizacją polskiego szkolnictwa; Hugo Kołłątaj</a:t>
            </a:r>
          </a:p>
          <a:p>
            <a:r>
              <a:rPr lang="pl-PL" dirty="0"/>
              <a:t>kształcenie stało się powszechne – do szkół mogły też uczęszczać dziewczęta, podstawą edukacji był język polski (a nie łacina)</a:t>
            </a:r>
          </a:p>
          <a:p>
            <a:r>
              <a:rPr lang="pl-PL" dirty="0"/>
              <a:t>powołane w 1775 r. przez Komisję Narodową Towarzystwo do Ksiąg Elementarnych zajęło się opracowaniem polskich podręczników szkolnych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791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36955D8-CFC1-7C0B-8BA0-BD4A67D0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16</a:t>
            </a:fld>
            <a:endParaRPr lang="pl-PL" noProof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0E7902A-7116-F52E-FFD4-813B25E3D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726465"/>
              </p:ext>
            </p:extLst>
          </p:nvPr>
        </p:nvGraphicFramePr>
        <p:xfrm>
          <a:off x="0" y="0"/>
          <a:ext cx="12263120" cy="6448322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718174">
                  <a:extLst>
                    <a:ext uri="{9D8B030D-6E8A-4147-A177-3AD203B41FA5}">
                      <a16:colId xmlns:a16="http://schemas.microsoft.com/office/drawing/2014/main" val="1739750063"/>
                    </a:ext>
                  </a:extLst>
                </a:gridCol>
                <a:gridCol w="10544946">
                  <a:extLst>
                    <a:ext uri="{9D8B030D-6E8A-4147-A177-3AD203B41FA5}">
                      <a16:colId xmlns:a16="http://schemas.microsoft.com/office/drawing/2014/main" val="4057537767"/>
                    </a:ext>
                  </a:extLst>
                </a:gridCol>
              </a:tblGrid>
              <a:tr h="169099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rokoko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*styl charakteryzujący się lekkością i dekoracyjnością form, swobodną kompozycją i motywami egzotycznymi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*sztuka: lekkie, pozbawione patosu i powagi sceny rodzajowe; asymetria kompozycji, lekkość i delikatność form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*literatura: opiewanie życia pełnego rozrywek i zabawy, lekka i żartobliwa tematyka związana najczęściej z zabawą towarzyską i flirtem; Adam Naruszewicz, Stanisław Trembecki, Franciszek Dionizy Kniaźnin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354283"/>
                  </a:ext>
                </a:extLst>
              </a:tr>
              <a:tr h="1857982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sentymentalizm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*kierunek umysłowy i literacki, głoszący prymat uczuć nad rozumem oraz powrót do naturalnej prostoty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*sztuka: sceny rodzajowe przedstawiające codzienne życie na tle pięknych pejzaży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*literatura: przedstawianie świata przeżyć wewnętrznych i uczuć bohaterów na tle przyrody (paralelizm obrazów świata natury i emocji)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*propagowanie powrotu do natury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*Franciszek Karpiński, Franciszek Dionizy Kniaźnin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603250"/>
                  </a:ext>
                </a:extLst>
              </a:tr>
              <a:tr h="3127300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klasycyzm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*kierunek w kulturze i sztuce europejskiej nawiązujący do wzorów kultury antycznej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*tematyka historyczna i mitologiczna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*patos, harmonia estetyczna, ład, proporcja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*zerwanie z nadmiernym zdobnictwem, barokowym chaosem na rzecz regularnych, uporządkowanych i monumentalnych form; symetria, prostota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*Marcello Bacciarelli (malarstwo), Jacques-Louis David (malarstwo), </a:t>
                      </a:r>
                      <a:r>
                        <a:rPr lang="pl-PL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Domenico</a:t>
                      </a: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Merlini (architektura), Antonio Corazzi (architektura), Antonio Canova (rzeźba)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*literatura: rozumowe poznawanie świata, funkcje dydaktyczna i utylitarna, kształtowanie postaw społecznych 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*Ignacy Krasicki, Adam Naruszewicz, Stanisław Trembecki, Julian Ursyn Niemcewicz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359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59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>
            <a:extLst>
              <a:ext uri="{FF2B5EF4-FFF2-40B4-BE49-F238E27FC236}">
                <a16:creationId xmlns:a16="http://schemas.microsoft.com/office/drawing/2014/main" id="{E0222814-8200-AB1C-69D8-C0EA0F7A0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14339" name="Symbol zastępczy zawartości 2">
            <a:extLst>
              <a:ext uri="{FF2B5EF4-FFF2-40B4-BE49-F238E27FC236}">
                <a16:creationId xmlns:a16="http://schemas.microsoft.com/office/drawing/2014/main" id="{9726FF74-3923-738E-1AAB-A1B47D5D98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/>
          </a:p>
        </p:txBody>
      </p:sp>
      <p:graphicFrame>
        <p:nvGraphicFramePr>
          <p:cNvPr id="5" name="Symbol zastępczy zawartości 3">
            <a:extLst>
              <a:ext uri="{FF2B5EF4-FFF2-40B4-BE49-F238E27FC236}">
                <a16:creationId xmlns:a16="http://schemas.microsoft.com/office/drawing/2014/main" id="{EE3D8217-5C36-41E9-A998-23BA1B85E2C2}"/>
              </a:ext>
            </a:extLst>
          </p:cNvPr>
          <p:cNvGraphicFramePr>
            <a:graphicFrameLocks/>
          </p:cNvGraphicFramePr>
          <p:nvPr/>
        </p:nvGraphicFramePr>
        <p:xfrm>
          <a:off x="1524000" y="19050"/>
          <a:ext cx="9144000" cy="713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5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2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41">
                <a:tc>
                  <a:txBody>
                    <a:bodyPr/>
                    <a:lstStyle/>
                    <a:p>
                      <a:r>
                        <a:rPr lang="pl-PL" sz="1800" dirty="0"/>
                        <a:t>KLASYCYZM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dirty="0"/>
                        <a:t>SENTYMENTALIZM </a:t>
                      </a:r>
                      <a:r>
                        <a:rPr lang="pl-PL" sz="1200" dirty="0"/>
                        <a:t>(z ang. „wrażliwy, uczuciowy”) – od tytułu powieści [Lorensa</a:t>
                      </a:r>
                      <a:r>
                        <a:rPr lang="pl-PL" sz="1200" baseline="0" dirty="0"/>
                        <a:t> Sterna] „Podróż sentymentalna”</a:t>
                      </a:r>
                      <a:endParaRPr lang="pl-PL" sz="12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dirty="0"/>
                        <a:t>ROKOKO (</a:t>
                      </a:r>
                      <a:r>
                        <a:rPr lang="pl-PL" sz="1800" dirty="0" err="1"/>
                        <a:t>etym</a:t>
                      </a:r>
                      <a:r>
                        <a:rPr lang="pl-PL" sz="1800" dirty="0"/>
                        <a:t>.</a:t>
                      </a:r>
                      <a:r>
                        <a:rPr lang="pl-PL" sz="1800" baseline="0" dirty="0"/>
                        <a:t> z franc. od ornamentu w kształcie muszli</a:t>
                      </a:r>
                      <a:endParaRPr lang="pl-PL" sz="180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421">
                <a:tc>
                  <a:txBody>
                    <a:bodyPr/>
                    <a:lstStyle/>
                    <a:p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KULT ROZUMU – </a:t>
                      </a:r>
                      <a:r>
                        <a:rPr lang="pl-PL" sz="1600" b="1" i="1" u="sng" dirty="0">
                          <a:solidFill>
                            <a:srgbClr val="FF0000"/>
                          </a:solidFill>
                        </a:rPr>
                        <a:t>RACJONALIZM</a:t>
                      </a:r>
                    </a:p>
                    <a:p>
                      <a:r>
                        <a:rPr lang="pl-PL" sz="1600" dirty="0"/>
                        <a:t>Ład, harmonia, elegancja</a:t>
                      </a:r>
                    </a:p>
                    <a:p>
                      <a:endParaRPr lang="pl-PL" sz="16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/>
                        <a:t>Chęć</a:t>
                      </a:r>
                      <a:r>
                        <a:rPr lang="pl-PL" sz="1600" baseline="0" dirty="0"/>
                        <a:t> racjonalizacji emocji (odbieranie autentyczności, wyjątkowości, spontaniczności, indywidualizmu)* „miłosne wyznanie klasyka: zdawkowy komplement, pompatyczny retoryczny popis”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Dominująca idea postępu, dydaktyzm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Niewielka skala emocji – śmiech lub patos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Nawiązania do antyku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1" i="1" baseline="0" dirty="0">
                          <a:solidFill>
                            <a:srgbClr val="FF0000"/>
                          </a:solidFill>
                        </a:rPr>
                        <a:t>ZACHWYT DOBRODZIEJSTWAMI KULTURY</a:t>
                      </a: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PRYMAT</a:t>
                      </a:r>
                      <a:r>
                        <a:rPr lang="pl-PL" sz="1600" b="1" i="1" baseline="0" dirty="0">
                          <a:solidFill>
                            <a:srgbClr val="FF0000"/>
                          </a:solidFill>
                        </a:rPr>
                        <a:t> UCZUĆ NAD ROZUMEM </a:t>
                      </a:r>
                      <a:r>
                        <a:rPr lang="pl-PL" sz="1600" baseline="0" dirty="0"/>
                        <a:t>(patron – J. J. Rousseau;</a:t>
                      </a:r>
                    </a:p>
                    <a:p>
                      <a:r>
                        <a:rPr lang="pl-PL" sz="1600" b="1" i="1" u="sng" dirty="0">
                          <a:solidFill>
                            <a:srgbClr val="FF0000"/>
                          </a:solidFill>
                        </a:rPr>
                        <a:t>EMPIRYZM, SENSUALIZM </a:t>
                      </a:r>
                      <a:r>
                        <a:rPr lang="pl-PL" sz="1600" dirty="0"/>
                        <a:t>– metody</a:t>
                      </a:r>
                      <a:r>
                        <a:rPr lang="pl-PL" sz="1600" baseline="0" dirty="0"/>
                        <a:t> poznania świata</a:t>
                      </a:r>
                    </a:p>
                    <a:p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Analiza ludzkich emocji, poszukiwanie sposobu ich wyrażania (analizy psychologiczne)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Pochwała czułości i prostoty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l-PL" sz="16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ZACHWYT PIĘKNEM PRZYRODY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dirty="0">
                          <a:solidFill>
                            <a:schemeClr val="tx1"/>
                          </a:solidFill>
                        </a:rPr>
                        <a:t>PRZEDSTAWICIELE: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dirty="0">
                          <a:solidFill>
                            <a:schemeClr val="tx1"/>
                          </a:solidFill>
                        </a:rPr>
                        <a:t>J.</a:t>
                      </a: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 J. Rousseau „ Nowa Heloiza”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Szymon Szymonowic „ Żeńcy”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Franciszek Karpiński „Laura i Filon”, „Do Justyny. Tęskność na wiosnę”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l-PL" sz="1600" b="0" i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GAT. LIT.: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sielanka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powieść sentymentalna</a:t>
                      </a:r>
                      <a:endParaRPr lang="pl-PL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b="1" i="1" dirty="0">
                          <a:solidFill>
                            <a:srgbClr val="C00000"/>
                          </a:solidFill>
                        </a:rPr>
                        <a:t>KULT PIĘKNA </a:t>
                      </a:r>
                      <a:r>
                        <a:rPr lang="pl-PL" sz="1800" dirty="0"/>
                        <a:t>(KAT. STYLU)</a:t>
                      </a:r>
                    </a:p>
                    <a:p>
                      <a:r>
                        <a:rPr lang="pl-PL" sz="1800" dirty="0"/>
                        <a:t>Odwołania do </a:t>
                      </a:r>
                      <a:r>
                        <a:rPr lang="pl-PL" sz="1800" b="1" i="1" dirty="0">
                          <a:solidFill>
                            <a:srgbClr val="C00000"/>
                          </a:solidFill>
                        </a:rPr>
                        <a:t>EPIKUREIZMU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flirt, namiętności, miłość</a:t>
                      </a: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 zmysłowa, gra, zabawa;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Piękno życia, uroda młodości, rozkosze kochania – bez prostackiej dosłowności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Sztuka przesycona erotyzmem – subtelnym, wyrafinowanym; splendor, przepych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GAT. 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erotyk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epigramat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anakreontyk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7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l-PL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1C9BF1-A58F-E7BD-121C-89B1D89C3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 klasycyzmu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CA6356-5956-1F9E-C479-9B823DEEA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4330CF7-575B-0E08-899F-E0685D32E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3B32592-D908-3B49-C085-4A119E82C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18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E1D99B4-DAC2-CB86-DF92-9CAA2F1DD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42F1034-58BF-AEC5-C7F6-1799F287F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827" y="2064470"/>
            <a:ext cx="11067167" cy="419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4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4BA6A1-34A8-7D74-C00B-9B7608441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 sentymentalizmu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9D06C69-FCE7-BC0C-5CE2-AC4D776CF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FBDF78C-8040-8DF1-FC6F-58C4552A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FD78332-20C3-FE49-281E-DD1B0FDCD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19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647175C-28C8-A9FD-3ED8-B89995428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72EECB3-D4DC-1A41-8442-CCD8E0012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57" y="1811773"/>
            <a:ext cx="11030696" cy="47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7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F43A78-51FE-B3F7-C0D6-CC67D048A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6955" y="-17798"/>
            <a:ext cx="8229600" cy="1143000"/>
          </a:xfrm>
        </p:spPr>
        <p:txBody>
          <a:bodyPr/>
          <a:lstStyle/>
          <a:p>
            <a:r>
              <a:rPr lang="pl-PL" dirty="0"/>
              <a:t>Nazwa i chronologia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C0F83C-6C98-172F-C12B-5FF00798F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2170" y="2379101"/>
            <a:ext cx="7214419" cy="405119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i="1" dirty="0"/>
              <a:t>lumen </a:t>
            </a:r>
            <a:r>
              <a:rPr lang="pl-PL" i="1" dirty="0" err="1"/>
              <a:t>naturale</a:t>
            </a:r>
            <a:r>
              <a:rPr lang="pl-PL" i="1" dirty="0"/>
              <a:t> </a:t>
            </a:r>
            <a:r>
              <a:rPr lang="pl-PL" dirty="0"/>
              <a:t>– pojmowane jako rozum, tłumaczy się na polski jako światło naturalne, stąd: </a:t>
            </a:r>
            <a:r>
              <a:rPr lang="pl-PL" b="1" u="sng" dirty="0"/>
              <a:t>oświecenie</a:t>
            </a:r>
          </a:p>
          <a:p>
            <a:pPr algn="just"/>
            <a:r>
              <a:rPr lang="pl-PL" dirty="0"/>
              <a:t>wiek </a:t>
            </a:r>
            <a:r>
              <a:rPr lang="pl-PL" b="1" u="sng" dirty="0"/>
              <a:t>rozumu</a:t>
            </a:r>
            <a:r>
              <a:rPr lang="pl-PL" dirty="0"/>
              <a:t> – siła intelektu jako niezawodnego narzędzia poznania </a:t>
            </a:r>
          </a:p>
          <a:p>
            <a:pPr algn="just"/>
            <a:r>
              <a:rPr lang="pl-PL" dirty="0"/>
              <a:t>wiek </a:t>
            </a:r>
            <a:r>
              <a:rPr lang="pl-PL" b="1" u="sng" dirty="0"/>
              <a:t>filozofów</a:t>
            </a:r>
            <a:r>
              <a:rPr lang="pl-PL" dirty="0"/>
              <a:t> – myśliciele jako autorytetu wyzwalające ludzkość od przesądów przeszłości, ludzi na nowo definiujących świat idei i wartości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 Europie: </a:t>
            </a:r>
            <a:r>
              <a:rPr lang="pl-PL" b="1" u="sng" dirty="0"/>
              <a:t>pod koniec XVII w. (1688</a:t>
            </a:r>
            <a:r>
              <a:rPr lang="pl-PL" dirty="0"/>
              <a:t>, rewolucja w Anglii) – </a:t>
            </a:r>
            <a:r>
              <a:rPr lang="pl-PL" b="1" u="sng" dirty="0"/>
              <a:t>1789</a:t>
            </a:r>
            <a:r>
              <a:rPr lang="pl-PL" dirty="0"/>
              <a:t> r. (wybuch rewolucji francuskiej)</a:t>
            </a:r>
          </a:p>
          <a:p>
            <a:pPr algn="just"/>
            <a:r>
              <a:rPr lang="pl-PL" dirty="0"/>
              <a:t>w Polsce: lata 40. XVIII w. (założenie Collegium Nobilium ) – lata 20. XIX w.  (1822 r. → wydanie </a:t>
            </a:r>
            <a:r>
              <a:rPr lang="pl-PL" i="1" dirty="0"/>
              <a:t>Ballad i romansów </a:t>
            </a:r>
            <a:r>
              <a:rPr lang="pl-PL" dirty="0"/>
              <a:t>przez Adama Mickiewicza)</a:t>
            </a:r>
          </a:p>
          <a:p>
            <a:pPr algn="just"/>
            <a:endParaRPr lang="pl-PL" dirty="0"/>
          </a:p>
          <a:p>
            <a:pPr algn="just"/>
            <a:endParaRPr lang="pl-PL" dirty="0"/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F7D7F3B0-859B-D4AA-4FA3-3D48CA62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10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2968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86F561-03FA-7AEB-2689-FA315B852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3BEAC6E-5BF4-DDF2-1B99-AC093AC78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41C72D4-57BB-5EE5-C7A9-D81FF319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4905356-0D7C-023F-FA95-3D82648B5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20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4D698E-3E44-D5A5-D7B1-327E1D950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7166F8D-86DA-56BD-7BDC-A70E65925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132959"/>
            <a:ext cx="6850944" cy="515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7FBDBBA8-C896-A334-30E0-CC4A69720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2457994"/>
            <a:ext cx="5372100" cy="440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227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0E351A-9739-5335-C940-8759CA2D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Czytanie ze zrozumieniem, s. 238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9A16A96-64F9-7F9D-20C3-730E903F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21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191488-4385-EC2A-6F87-959CE9596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Funkcja oświecenia</a:t>
            </a:r>
          </a:p>
          <a:p>
            <a:r>
              <a:rPr lang="pl-PL" dirty="0"/>
              <a:t>Ocena przedstawicieli oświecenia</a:t>
            </a:r>
          </a:p>
          <a:p>
            <a:r>
              <a:rPr lang="pl-PL" dirty="0"/>
              <a:t>Reformy ustrojowe</a:t>
            </a:r>
          </a:p>
          <a:p>
            <a:r>
              <a:rPr lang="pl-PL" dirty="0"/>
              <a:t>Wpływ Francji na polską kulturę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3001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FED4BB-3865-3900-80C6-4DA30A16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04850"/>
            <a:ext cx="91440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l-PL" dirty="0"/>
              <a:t>Oświecenie – rozumienie/znaczenie</a:t>
            </a:r>
          </a:p>
        </p:txBody>
      </p:sp>
      <p:sp>
        <p:nvSpPr>
          <p:cNvPr id="8195" name="Symbol zastępczy zawartości 2">
            <a:extLst>
              <a:ext uri="{FF2B5EF4-FFF2-40B4-BE49-F238E27FC236}">
                <a16:creationId xmlns:a16="http://schemas.microsoft.com/office/drawing/2014/main" id="{B8EFF6F8-0723-BCB7-0246-A170C40E5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7226"/>
            <a:ext cx="10515600" cy="3162206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pl-PL" altLang="pl-PL" b="1" dirty="0">
                <a:solidFill>
                  <a:srgbClr val="C00000"/>
                </a:solidFill>
              </a:rPr>
              <a:t>   „</a:t>
            </a:r>
            <a:r>
              <a:rPr lang="pl-PL" altLang="pl-PL" b="1" i="1" dirty="0">
                <a:solidFill>
                  <a:srgbClr val="C00000"/>
                </a:solidFill>
              </a:rPr>
              <a:t>Rozumieniem tego słowa znaczy się w ciemności przywrócenie widoku ognia; i tak oświecenie miasta, ulicy, sieni, domu. Od tego wyrazu zrobiono przenośne znaczenie oświecenia do rozumu ludzkiego, gdzie prawda ma być jak ogień, a poznanie prawdy jak światło ognia; przez to nazywamy nasz wiek oświeconym, że i pojęcie prawdy nastało większe między ludźmi i zmniejszenie przesądów”.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ytuł 1">
            <a:extLst>
              <a:ext uri="{FF2B5EF4-FFF2-40B4-BE49-F238E27FC236}">
                <a16:creationId xmlns:a16="http://schemas.microsoft.com/office/drawing/2014/main" id="{C33E0CD3-C6B7-426E-7EF3-39E2B0730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l-PL" altLang="pl-PL"/>
              <a:t>Epoka ROZUMU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A28356-BA56-D9E3-B1E0-4BCDB2453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b="1" dirty="0">
                <a:solidFill>
                  <a:srgbClr val="C00000"/>
                </a:solidFill>
              </a:rPr>
              <a:t>RACJONALIZM</a:t>
            </a:r>
            <a:r>
              <a:rPr lang="pl-PL" dirty="0"/>
              <a:t> – wiara w rozum (</a:t>
            </a:r>
            <a:r>
              <a:rPr lang="pl-PL" dirty="0" err="1"/>
              <a:t>ratio</a:t>
            </a:r>
            <a:r>
              <a:rPr lang="pl-PL" dirty="0"/>
              <a:t>) jako najistotniejszą cechę i siłę człowieka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pl-PL" dirty="0"/>
              <a:t>       hasło epoki:      </a:t>
            </a:r>
            <a:r>
              <a:rPr lang="pl-PL" sz="3500" b="1" dirty="0">
                <a:solidFill>
                  <a:srgbClr val="C00000"/>
                </a:solidFill>
              </a:rPr>
              <a:t>„Cogito, ergo sum” 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pl-PL" dirty="0"/>
              <a:t>						  Kartezjusz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pl-PL" dirty="0"/>
          </a:p>
          <a:p>
            <a:pPr marL="274320" indent="-274320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pl-PL" dirty="0"/>
              <a:t>Myślenie – jedyna pewność tego świata</a:t>
            </a:r>
          </a:p>
          <a:p>
            <a:pPr marL="274320" indent="-274320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pl-PL" dirty="0"/>
              <a:t>Rozwój nauk przyrodniczych (matematyka, fizyka, chemia)</a:t>
            </a:r>
          </a:p>
          <a:p>
            <a:pPr marL="274320" indent="-274320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pl-PL" dirty="0"/>
              <a:t>Potęga myśli prowadząca do obalania władzy (np. we Francji - absolutnej władzy monarszej)</a:t>
            </a:r>
          </a:p>
          <a:p>
            <a:pPr marL="274320" indent="-274320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pl-PL" dirty="0"/>
              <a:t>Droga do reformacji zacofanego państwa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B3E149-02A6-169F-B815-844F998C2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EMPIRYZM (wg Franciszka </a:t>
            </a:r>
            <a:r>
              <a:rPr lang="pl-PL" dirty="0" err="1"/>
              <a:t>Bacon’a</a:t>
            </a:r>
            <a:r>
              <a:rPr lang="pl-PL" dirty="0"/>
              <a:t>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8B1AAEE-14A9-77A8-830E-B645195A0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GŁÓWNYM ŚRODKIEM POZNANIA JEST DOŚWIADCZENIE ZMYSŁOWE;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PROCES POZNANIA PRAWDY I WIARA OPIERAJĄ SIĘ  NA DOŚWIADCZENIU I EKSPERYMENCIE;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PRAWDZIWE TYLKO TO, CO MOŻNA POTWIERDZIĆ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pl-PL" dirty="0"/>
              <a:t>*** naukowe podstawy empiryzmu nakreślił John Locke: „Wprowadza poznanie z doświadczenia i doświadczeniem je ogranicza”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pl-PL" dirty="0"/>
              <a:t>***umysł ludzki jest pierwotnie nieukształtowany – </a:t>
            </a:r>
            <a:r>
              <a:rPr lang="pl-PL" b="1" i="1" dirty="0">
                <a:solidFill>
                  <a:srgbClr val="C00000"/>
                </a:solidFill>
              </a:rPr>
              <a:t>tabula rasa </a:t>
            </a:r>
            <a:r>
              <a:rPr lang="pl-PL" dirty="0"/>
              <a:t>– wiedzą napełnia go doświadczenie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>
            <a:extLst>
              <a:ext uri="{FF2B5EF4-FFF2-40B4-BE49-F238E27FC236}">
                <a16:creationId xmlns:a16="http://schemas.microsoft.com/office/drawing/2014/main" id="{1D79BAF0-D78E-AC9E-090B-22F84ABB0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pl-PL"/>
              <a:t>IMMANUEL KANT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BDDC48-2C50-663E-9041-0C2EC806A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„ To nie rzeczy kształtują nasze myśli, lecz nasze myśli pojmują, klasyfikują, nazywają według swoich danych rzeczy zewnętrznego świata”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b="1" dirty="0"/>
              <a:t>Imperatyw kategoryczny</a:t>
            </a:r>
            <a:r>
              <a:rPr lang="pl-PL" dirty="0"/>
              <a:t>, naczelna zasada w etyce I. Kanta, która stanowi czysto formalne prawo działania, wyrażone w trzech nakazach:</a:t>
            </a:r>
            <a:br>
              <a:rPr lang="pl-PL" dirty="0"/>
            </a:br>
            <a:br>
              <a:rPr lang="pl-PL" dirty="0"/>
            </a:br>
            <a:r>
              <a:rPr lang="pl-PL" dirty="0"/>
              <a:t>1) " postępuj zawsze tak, abyś mógł chcieć, by zasada twego postępowania była prawem powszechnym".</a:t>
            </a:r>
            <a:br>
              <a:rPr lang="pl-PL" dirty="0"/>
            </a:br>
            <a:br>
              <a:rPr lang="pl-PL" dirty="0"/>
            </a:br>
            <a:r>
              <a:rPr lang="pl-PL" dirty="0"/>
              <a:t>2) "postępuj tak, aby ludzkość nigdy tobie ani innym jednostkom nie służyła za środek, lecz zawsze była celem".</a:t>
            </a:r>
            <a:br>
              <a:rPr lang="pl-PL" dirty="0"/>
            </a:br>
            <a:br>
              <a:rPr lang="pl-PL" dirty="0"/>
            </a:br>
            <a:r>
              <a:rPr lang="pl-PL" dirty="0"/>
              <a:t>3) "postępuj tak, abyś swoją wolę mógł uważać za źródło prawa powszechnego".</a:t>
            </a:r>
            <a:br>
              <a:rPr lang="pl-PL" dirty="0"/>
            </a:br>
            <a:br>
              <a:rPr lang="pl-PL" dirty="0"/>
            </a:br>
            <a:r>
              <a:rPr lang="pl-PL" dirty="0"/>
              <a:t>Takie postępowanie, wg Kanta, jest podstawą i równocześnie gwarancją wolności i autonomii.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>
            <a:extLst>
              <a:ext uri="{FF2B5EF4-FFF2-40B4-BE49-F238E27FC236}">
                <a16:creationId xmlns:a16="http://schemas.microsoft.com/office/drawing/2014/main" id="{F0A62C5A-7790-22C3-D3DB-C5E59EE9D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altLang="pl-PL"/>
          </a:p>
        </p:txBody>
      </p:sp>
      <p:pic>
        <p:nvPicPr>
          <p:cNvPr id="12291" name="Symbol zastępczy zawartości 3" descr="1.jpeg">
            <a:extLst>
              <a:ext uri="{FF2B5EF4-FFF2-40B4-BE49-F238E27FC236}">
                <a16:creationId xmlns:a16="http://schemas.microsoft.com/office/drawing/2014/main" id="{670D02B3-9247-56EF-DDFC-34BB607AC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536576"/>
            <a:ext cx="9144000" cy="5788025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AD6B6-D42A-55F3-36A6-1C4C4D349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sz="4000" dirty="0"/>
              <a:t>Osiągnięcia kultury polskiego oświecenia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B1CBDE-F8FF-E20F-4B56-09AAA114E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Stanisław August Poniatowski – Konstytucja 3 Maja – pierwsza europejska ustawa zasadnicza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Collegium </a:t>
            </a:r>
            <a:r>
              <a:rPr lang="pl-PL" dirty="0" err="1"/>
              <a:t>Nobilium</a:t>
            </a:r>
            <a:r>
              <a:rPr lang="pl-PL" dirty="0"/>
              <a:t> 1. nowoczesna polska szkoła – Stanisław Konarski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Szkoła Rycerska – kuźnia patriotyzmu i wiedzy (Kościuszko, Niemcewicz)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Komisja Edukacji Narodowej „ministerstwo oświaty”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Teatr – scena narodowa – Wojciech Bogusławski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Publicystyka – „Monitor”, „Zabawy Przyjemne i Pożyteczne” (uczyć i bawić); polityka : Stanisław Staszic  „Przestrogi dla Polski” i Hugo Kołłątaj „Do prześwietnej deputacji”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ytuł 1">
            <a:extLst>
              <a:ext uri="{FF2B5EF4-FFF2-40B4-BE49-F238E27FC236}">
                <a16:creationId xmlns:a16="http://schemas.microsoft.com/office/drawing/2014/main" id="{6C69899F-3221-9C1A-AD86-DD992DBF6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altLang="pl-PL"/>
          </a:p>
        </p:txBody>
      </p:sp>
      <p:sp>
        <p:nvSpPr>
          <p:cNvPr id="14339" name="Symbol zastępczy zawartości 2">
            <a:extLst>
              <a:ext uri="{FF2B5EF4-FFF2-40B4-BE49-F238E27FC236}">
                <a16:creationId xmlns:a16="http://schemas.microsoft.com/office/drawing/2014/main" id="{72DDC103-9A26-1796-A299-28705B23F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altLang="pl-PL"/>
          </a:p>
        </p:txBody>
      </p:sp>
      <p:graphicFrame>
        <p:nvGraphicFramePr>
          <p:cNvPr id="5" name="Symbol zastępczy zawartości 3">
            <a:extLst>
              <a:ext uri="{FF2B5EF4-FFF2-40B4-BE49-F238E27FC236}">
                <a16:creationId xmlns:a16="http://schemas.microsoft.com/office/drawing/2014/main" id="{3A285C9F-9502-1B87-066A-BB94486DD79D}"/>
              </a:ext>
            </a:extLst>
          </p:cNvPr>
          <p:cNvGraphicFramePr>
            <a:graphicFrameLocks/>
          </p:cNvGraphicFramePr>
          <p:nvPr/>
        </p:nvGraphicFramePr>
        <p:xfrm>
          <a:off x="1524000" y="19050"/>
          <a:ext cx="9144000" cy="713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6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5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2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41">
                <a:tc>
                  <a:txBody>
                    <a:bodyPr/>
                    <a:lstStyle/>
                    <a:p>
                      <a:r>
                        <a:rPr lang="pl-PL" sz="1800" dirty="0"/>
                        <a:t>KLASYCYZM</a:t>
                      </a: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dirty="0"/>
                        <a:t>SENTYMENTALIZM </a:t>
                      </a:r>
                      <a:r>
                        <a:rPr lang="pl-PL" sz="1200" dirty="0"/>
                        <a:t>(z ang. „wrażliwy, uczuciowy”) – od tytułu powieści [Lorensa</a:t>
                      </a:r>
                      <a:r>
                        <a:rPr lang="pl-PL" sz="1200" baseline="0" dirty="0"/>
                        <a:t> Sterna] „Podróż sentymentalna”</a:t>
                      </a:r>
                      <a:endParaRPr lang="pl-PL" sz="1200" dirty="0"/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dirty="0"/>
                        <a:t>ROKOKO (</a:t>
                      </a:r>
                      <a:r>
                        <a:rPr lang="pl-PL" sz="1800" dirty="0" err="1"/>
                        <a:t>etym</a:t>
                      </a:r>
                      <a:r>
                        <a:rPr lang="pl-PL" sz="1800" dirty="0"/>
                        <a:t>.</a:t>
                      </a:r>
                      <a:r>
                        <a:rPr lang="pl-PL" sz="1800" baseline="0" dirty="0"/>
                        <a:t> z franc. od ornamentu w kształcie muszli</a:t>
                      </a:r>
                      <a:endParaRPr lang="pl-PL" sz="180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421">
                <a:tc>
                  <a:txBody>
                    <a:bodyPr/>
                    <a:lstStyle/>
                    <a:p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KULT ROZUMU – </a:t>
                      </a:r>
                      <a:r>
                        <a:rPr lang="pl-PL" sz="1600" b="1" i="1" u="sng" dirty="0">
                          <a:solidFill>
                            <a:srgbClr val="FF0000"/>
                          </a:solidFill>
                        </a:rPr>
                        <a:t>RACJONALIZM</a:t>
                      </a:r>
                    </a:p>
                    <a:p>
                      <a:r>
                        <a:rPr lang="pl-PL" sz="1600" dirty="0"/>
                        <a:t>Ład, harmonia, elegancja</a:t>
                      </a:r>
                    </a:p>
                    <a:p>
                      <a:endParaRPr lang="pl-PL" sz="16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dirty="0"/>
                        <a:t>Chęć</a:t>
                      </a:r>
                      <a:r>
                        <a:rPr lang="pl-PL" sz="1600" baseline="0" dirty="0"/>
                        <a:t> racjonalizacji emocji (odbieranie autentyczności, wyjątkowości, spontaniczności, indywidualizmu)* „miłosne wyznanie klasyka: zdawkowy komplement, pompatyczny retoryczny popis”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Dominująca idea postępu, dydaktyzm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Niewielka skala emocji – śmiech lub patos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Nawiązania do antyku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1" i="1" baseline="0" dirty="0">
                          <a:solidFill>
                            <a:srgbClr val="FF0000"/>
                          </a:solidFill>
                        </a:rPr>
                        <a:t>ZACHWYT DOBRODZIEJSTWAMI KULTURY</a:t>
                      </a: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PRYMAT</a:t>
                      </a:r>
                      <a:r>
                        <a:rPr lang="pl-PL" sz="1600" b="1" i="1" baseline="0" dirty="0">
                          <a:solidFill>
                            <a:srgbClr val="FF0000"/>
                          </a:solidFill>
                        </a:rPr>
                        <a:t> UCZUĆ NAD ROZUMEM </a:t>
                      </a:r>
                      <a:r>
                        <a:rPr lang="pl-PL" sz="1600" baseline="0" dirty="0"/>
                        <a:t>(patron – J. J. Rousseau;</a:t>
                      </a:r>
                    </a:p>
                    <a:p>
                      <a:r>
                        <a:rPr lang="pl-PL" sz="1600" b="1" i="1" u="sng" dirty="0">
                          <a:solidFill>
                            <a:srgbClr val="FF0000"/>
                          </a:solidFill>
                        </a:rPr>
                        <a:t>EMPIRYZM, SENSUALIZM </a:t>
                      </a:r>
                      <a:r>
                        <a:rPr lang="pl-PL" sz="1600" dirty="0"/>
                        <a:t>– metody</a:t>
                      </a:r>
                      <a:r>
                        <a:rPr lang="pl-PL" sz="1600" baseline="0" dirty="0"/>
                        <a:t> poznania świata</a:t>
                      </a:r>
                    </a:p>
                    <a:p>
                      <a:endParaRPr lang="pl-PL" sz="1600" baseline="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Analiza ludzkich emocji, poszukiwanie sposobu ich wyrażania (analizy psychologiczne)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aseline="0" dirty="0"/>
                        <a:t>Pochwała czułości i prostoty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l-PL" sz="16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1" i="1" dirty="0">
                          <a:solidFill>
                            <a:srgbClr val="FF0000"/>
                          </a:solidFill>
                        </a:rPr>
                        <a:t>ZACHWYT PIĘKNEM PRZYRODY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dirty="0">
                          <a:solidFill>
                            <a:schemeClr val="tx1"/>
                          </a:solidFill>
                        </a:rPr>
                        <a:t>PRZEDSTAWICIELE: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dirty="0">
                          <a:solidFill>
                            <a:schemeClr val="tx1"/>
                          </a:solidFill>
                        </a:rPr>
                        <a:t>J.</a:t>
                      </a: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 J. Rousseau „ Nowa Heloiza”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Szymon Szymonowic „ Żeńcy”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Franciszek Karpiński „Laura i Filon”, „Do Justyny. Tęskność na wiosnę”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pl-PL" sz="1600" b="0" i="0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GAT. LIT.: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sielanka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600" b="0" i="0" baseline="0" dirty="0">
                          <a:solidFill>
                            <a:schemeClr val="tx1"/>
                          </a:solidFill>
                        </a:rPr>
                        <a:t>powieść sentymentalna</a:t>
                      </a:r>
                      <a:endParaRPr lang="pl-PL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r>
                        <a:rPr lang="pl-PL" sz="1800" b="1" i="1" dirty="0">
                          <a:solidFill>
                            <a:srgbClr val="C00000"/>
                          </a:solidFill>
                        </a:rPr>
                        <a:t>KULT PIĘKNA </a:t>
                      </a:r>
                      <a:r>
                        <a:rPr lang="pl-PL" sz="1800" dirty="0"/>
                        <a:t>(KAT. STYLU)</a:t>
                      </a:r>
                    </a:p>
                    <a:p>
                      <a:r>
                        <a:rPr lang="pl-PL" sz="1800" dirty="0"/>
                        <a:t>Odwołania do </a:t>
                      </a:r>
                      <a:r>
                        <a:rPr lang="pl-PL" sz="1800" b="1" i="1" dirty="0">
                          <a:solidFill>
                            <a:srgbClr val="C00000"/>
                          </a:solidFill>
                        </a:rPr>
                        <a:t>EPIKUREIZMU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flirt, namiętności, miłość</a:t>
                      </a: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 zmysłowa, gra, zabawa;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Piękno życia, uroda młodości, rozkosze kochania – bez prostackiej dosłowności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baseline="0" dirty="0">
                          <a:solidFill>
                            <a:schemeClr val="tx1"/>
                          </a:solidFill>
                        </a:rPr>
                        <a:t>Sztuka przesycona erotyzmem – subtelnym, wyrafinowanym; splendor, przepych</a:t>
                      </a:r>
                      <a:endParaRPr lang="pl-PL" sz="1800" b="0" i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GAT. :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erotyk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epigramat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pl-PL" sz="1800" b="0" i="0" dirty="0">
                          <a:solidFill>
                            <a:schemeClr val="tx1"/>
                          </a:solidFill>
                        </a:rPr>
                        <a:t>anakreontyk</a:t>
                      </a:r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7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l-PL" sz="1600" b="1" i="1" dirty="0">
                        <a:solidFill>
                          <a:srgbClr val="FF0000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l-PL" sz="1600" b="0" i="0" dirty="0">
                        <a:solidFill>
                          <a:schemeClr val="tx1"/>
                        </a:solidFill>
                      </a:endParaRPr>
                    </a:p>
                  </a:txBody>
                  <a:tcPr marT="45722" marB="45722"/>
                </a:tc>
                <a:tc>
                  <a:txBody>
                    <a:bodyPr/>
                    <a:lstStyle/>
                    <a:p>
                      <a:endParaRPr lang="pl-PL" sz="1800" dirty="0"/>
                    </a:p>
                  </a:txBody>
                  <a:tcPr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DA832D-FA79-0DA6-ACD5-4B61AB8AD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264" y="704850"/>
            <a:ext cx="3995737" cy="31559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l-PL" sz="4000" i="1" dirty="0"/>
              <a:t>„Portret małżonków Lavoisier” [</a:t>
            </a:r>
            <a:r>
              <a:rPr lang="pl-PL" sz="4000" i="1" dirty="0" err="1"/>
              <a:t>law*azje</a:t>
            </a:r>
            <a:r>
              <a:rPr lang="pl-PL" sz="4000" i="1" dirty="0"/>
              <a:t>]</a:t>
            </a:r>
            <a:br>
              <a:rPr lang="pl-PL" sz="4000" i="1" dirty="0"/>
            </a:br>
            <a:r>
              <a:rPr lang="pl-PL" sz="4000" dirty="0">
                <a:hlinkClick r:id="rId2"/>
              </a:rPr>
              <a:t> </a:t>
            </a:r>
            <a:r>
              <a:rPr lang="pl-PL" sz="4000" i="1" u="sng" dirty="0">
                <a:solidFill>
                  <a:schemeClr val="tx1"/>
                </a:solidFill>
                <a:hlinkClick r:id="rId2"/>
              </a:rPr>
              <a:t>Jacques Louis David</a:t>
            </a:r>
            <a:br>
              <a:rPr lang="pl-PL" sz="4000" i="1" u="sng" dirty="0">
                <a:solidFill>
                  <a:schemeClr val="tx1"/>
                </a:solidFill>
                <a:hlinkClick r:id="rId2"/>
              </a:rPr>
            </a:br>
            <a:r>
              <a:rPr lang="pl-PL" sz="1800" i="1" u="sng" dirty="0">
                <a:solidFill>
                  <a:schemeClr val="tx1"/>
                </a:solidFill>
                <a:hlinkClick r:id="rId2"/>
              </a:rPr>
              <a:t>   </a:t>
            </a:r>
            <a:r>
              <a:rPr lang="pl-PL" sz="4000" i="1" u="sng" dirty="0">
                <a:solidFill>
                  <a:schemeClr val="tx1"/>
                </a:solidFill>
                <a:hlinkClick r:id="rId2"/>
              </a:rPr>
              <a:t> </a:t>
            </a:r>
            <a:endParaRPr lang="pl-PL" sz="4000" i="1" u="sng" dirty="0">
              <a:solidFill>
                <a:schemeClr val="tx1"/>
              </a:solidFill>
            </a:endParaRPr>
          </a:p>
        </p:txBody>
      </p:sp>
      <p:pic>
        <p:nvPicPr>
          <p:cNvPr id="15363" name="Symbol zastępczy zawartości 3" descr="ee0d91094b24c448cc231faa599c3061.jpg">
            <a:extLst>
              <a:ext uri="{FF2B5EF4-FFF2-40B4-BE49-F238E27FC236}">
                <a16:creationId xmlns:a16="http://schemas.microsoft.com/office/drawing/2014/main" id="{CE13134A-5F5A-E1B8-AE21-17B636165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0"/>
            <a:ext cx="5076825" cy="68976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DADA9C-B989-CBBF-B435-E7087D51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geneza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593FCC2-4058-45D1-90B3-66F334B3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3</a:t>
            </a:fld>
            <a:endParaRPr lang="pl-PL" noProof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CDCDC7A-46BE-1DC7-4E5C-54160AA4E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993" y="0"/>
            <a:ext cx="5068007" cy="3477110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458F210-78E6-8CF2-E4DE-32806AD0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50" y="2762864"/>
            <a:ext cx="11825749" cy="3716593"/>
          </a:xfrm>
        </p:spPr>
        <p:txBody>
          <a:bodyPr/>
          <a:lstStyle/>
          <a:p>
            <a:r>
              <a:rPr lang="pl-PL" b="1" dirty="0"/>
              <a:t>odkrycia naukowe </a:t>
            </a:r>
            <a:r>
              <a:rPr lang="pl-PL" dirty="0"/>
              <a:t>np. prawa mechaniki Newtona, </a:t>
            </a:r>
            <a:r>
              <a:rPr lang="pl-PL" b="1" dirty="0"/>
              <a:t>techniczne wynalazki </a:t>
            </a:r>
            <a:r>
              <a:rPr lang="pl-PL" dirty="0"/>
              <a:t>– maszyna parowa, maszyna przędzalnicza, ciągnik drogowy, parowów, ogniwo galwaniczne</a:t>
            </a:r>
          </a:p>
          <a:p>
            <a:r>
              <a:rPr lang="pl-PL" dirty="0"/>
              <a:t>zmiana obrazu świata i postrzegania </a:t>
            </a:r>
            <a:r>
              <a:rPr lang="pl-PL" b="1" dirty="0"/>
              <a:t>własnej mocy poznania </a:t>
            </a:r>
            <a:r>
              <a:rPr lang="pl-PL" dirty="0"/>
              <a:t>i postrzegania  rzeczywistości</a:t>
            </a:r>
          </a:p>
          <a:p>
            <a:r>
              <a:rPr lang="pl-PL" dirty="0"/>
              <a:t>przemiany społeczne, anachroniczność systemu feudalnego, wzmocnienie mieszczaństwa, a co za tym idzie – nowe ruchy polityczne</a:t>
            </a:r>
          </a:p>
          <a:p>
            <a:r>
              <a:rPr lang="pl-PL" b="1" dirty="0"/>
              <a:t>zachwianie autorytetu Kościoła </a:t>
            </a:r>
            <a:r>
              <a:rPr lang="pl-PL" dirty="0"/>
              <a:t>i sensowności systemów religijnych, które blokowały rozwój</a:t>
            </a:r>
          </a:p>
        </p:txBody>
      </p:sp>
    </p:spTree>
    <p:extLst>
      <p:ext uri="{BB962C8B-B14F-4D97-AF65-F5344CB8AC3E}">
        <p14:creationId xmlns:p14="http://schemas.microsoft.com/office/powerpoint/2010/main" val="415933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8160605B-DDBB-ACEC-3D83-7071A28A8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404814"/>
            <a:ext cx="8229600" cy="7080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pl-PL" altLang="pl-PL" sz="2800"/>
              <a:t>KONIEC XVII W. – TZW. ZMIERZCH AUTORYTETÓW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102B70-E791-391A-8929-EA2EFF025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42" y="2202426"/>
            <a:ext cx="11798710" cy="4655573"/>
          </a:xfrm>
        </p:spPr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b="1" dirty="0"/>
              <a:t>równość</a:t>
            </a:r>
            <a:r>
              <a:rPr lang="pl-PL" dirty="0"/>
              <a:t> wszystkich ludzi („</a:t>
            </a:r>
            <a:r>
              <a:rPr lang="pl-PL" i="1" dirty="0"/>
              <a:t>Zadziwiająca jest aktualność tego wieku, który skłania nas do zadumy nad dwoma tematami zasadniczymi: po pierwsze, nad </a:t>
            </a:r>
            <a:r>
              <a:rPr lang="pl-PL" b="1" i="1" dirty="0"/>
              <a:t>myślą naukową, po drugie, nad poszanowaniem praw obywatela”  - </a:t>
            </a:r>
            <a:r>
              <a:rPr lang="pl-PL" sz="2300" dirty="0"/>
              <a:t>Raymond Bloch – przedmowa do  </a:t>
            </a:r>
            <a:r>
              <a:rPr lang="pl-PL" sz="2300" i="1" dirty="0"/>
              <a:t>„Cywilizacji wieku oświecenia”)</a:t>
            </a:r>
            <a:endParaRPr lang="pl-PL" i="1" dirty="0"/>
          </a:p>
          <a:p>
            <a:pPr marL="274320" indent="-274320">
              <a:buClr>
                <a:schemeClr val="accent3"/>
              </a:buClr>
              <a:defRPr/>
            </a:pPr>
            <a:r>
              <a:rPr lang="pl-PL" dirty="0"/>
              <a:t>Kościół, wiara – przeszkody na drodze modernizacji świata – upadek autorytetów religijnych, które „krępowały ludzką myśl, szerzyły szkodliwe przesądy”.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pl-PL" dirty="0"/>
              <a:t>Nie podważano istnienia Boga, ale poszukiwano go w „prawach natury”; 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r>
              <a:rPr lang="pl-PL" b="1" i="1" dirty="0">
                <a:solidFill>
                  <a:srgbClr val="0070C0"/>
                </a:solidFill>
              </a:rPr>
              <a:t>doktryny: </a:t>
            </a:r>
          </a:p>
          <a:p>
            <a:pPr marL="274320" indent="-274320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l-PL" b="1" i="1" dirty="0">
                <a:solidFill>
                  <a:srgbClr val="C00000"/>
                </a:solidFill>
              </a:rPr>
              <a:t>DEIZM</a:t>
            </a:r>
            <a:r>
              <a:rPr lang="pl-PL" b="1" i="1" dirty="0">
                <a:solidFill>
                  <a:srgbClr val="0070C0"/>
                </a:solidFill>
              </a:rPr>
              <a:t> – Bóg stworzył świat, ale nie zajmuje się nim</a:t>
            </a:r>
          </a:p>
          <a:p>
            <a:pPr marL="274320" indent="-274320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l-PL" b="1" i="1" dirty="0">
                <a:solidFill>
                  <a:srgbClr val="C00000"/>
                </a:solidFill>
              </a:rPr>
              <a:t>LIBERTYNIZM</a:t>
            </a:r>
            <a:r>
              <a:rPr lang="pl-PL" b="1" i="1" dirty="0">
                <a:solidFill>
                  <a:srgbClr val="0070C0"/>
                </a:solidFill>
              </a:rPr>
              <a:t> – wolnomyśliciele – ateiści – odrzucanie kodeksów moralnych, dążenie do rozkoszy (bliski epikureizmowi), unikanie sytuacji przynoszących przykre konsekwencje; materia jest wieczna, zatem nie należy bać się śmierci</a:t>
            </a:r>
          </a:p>
          <a:p>
            <a:pPr marL="274320" indent="-274320"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pl-PL" b="1" i="1" dirty="0">
                <a:solidFill>
                  <a:srgbClr val="C00000"/>
                </a:solidFill>
              </a:rPr>
              <a:t>ATEIZM</a:t>
            </a:r>
            <a:r>
              <a:rPr lang="pl-PL" b="1" i="1" dirty="0">
                <a:solidFill>
                  <a:srgbClr val="0070C0"/>
                </a:solidFill>
              </a:rPr>
              <a:t> – Boga nie ma, a świat powstał bez jego ingerencji; religia to efekt strachu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B2F574-EFC3-C13B-1688-62072EA3D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0791C2E-A869-8AB7-4E9C-CC475C85B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1B3C85F-AB8D-591D-85A2-09B704EFA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AE524F2-0156-D194-1D99-F091D59C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5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68A5625-2777-EC12-F84C-E1098260C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FE07F3E-52AC-7E22-F988-10257F989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342"/>
            <a:ext cx="645795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895CEC1-9D33-2716-8A97-2AB2BD07C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1120468"/>
            <a:ext cx="274320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8457A31-1819-5671-6DF3-7BAA0B268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1531560"/>
            <a:ext cx="3124200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6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02FD78-03C0-7637-F3B6-67EE49892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22" y="1356904"/>
            <a:ext cx="2875936" cy="552848"/>
          </a:xfrm>
        </p:spPr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Racjonalizm</a:t>
            </a: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78491C4-9753-63E8-7D8B-9C3FB4275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6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FB5F3E9-A5AE-9F93-2CC5-EA3F37871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77" y="2123464"/>
            <a:ext cx="4188542" cy="4572304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prąd filozoficzny uznający, że narzędziem poznania świata jest rozum, który umożliwia przeprowadzenie logicznego wnioskowania z dostępnych przesłanek (dedukcję) i tym sposobem dojście do obiektywnej wiedzy o człowieku i świecie</a:t>
            </a: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odrzuca uczucie, intuicję, wiarę i objawienie jako narzędzia poznania</a:t>
            </a: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9" name="Symbol zastępczy zawartości 5">
            <a:extLst>
              <a:ext uri="{FF2B5EF4-FFF2-40B4-BE49-F238E27FC236}">
                <a16:creationId xmlns:a16="http://schemas.microsoft.com/office/drawing/2014/main" id="{16F6FDAE-0189-5A9D-4297-48528FB94943}"/>
              </a:ext>
            </a:extLst>
          </p:cNvPr>
          <p:cNvSpPr txBox="1">
            <a:spLocks/>
          </p:cNvSpPr>
          <p:nvPr/>
        </p:nvSpPr>
        <p:spPr>
          <a:xfrm>
            <a:off x="4953000" y="2300445"/>
            <a:ext cx="3006213" cy="3604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odmiana empiryzmu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pogląd filozoficzny, według którego podstawowym narzędziem poznania rzeczywistości są wrażenia zmysłowe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E6962655-6CB3-C4F3-77E1-6C0A69C35F96}"/>
              </a:ext>
            </a:extLst>
          </p:cNvPr>
          <p:cNvSpPr txBox="1">
            <a:spLocks/>
          </p:cNvSpPr>
          <p:nvPr/>
        </p:nvSpPr>
        <p:spPr>
          <a:xfrm>
            <a:off x="5267632" y="1349366"/>
            <a:ext cx="2875936" cy="55284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Sensualizm</a:t>
            </a:r>
            <a:endParaRPr lang="pl-PL" dirty="0"/>
          </a:p>
        </p:txBody>
      </p:sp>
      <p:sp>
        <p:nvSpPr>
          <p:cNvPr id="13" name="Symbol zastępczy zawartości 5">
            <a:extLst>
              <a:ext uri="{FF2B5EF4-FFF2-40B4-BE49-F238E27FC236}">
                <a16:creationId xmlns:a16="http://schemas.microsoft.com/office/drawing/2014/main" id="{92CCA31F-4BA0-7EAE-4BEF-283550C292B4}"/>
              </a:ext>
            </a:extLst>
          </p:cNvPr>
          <p:cNvSpPr txBox="1">
            <a:spLocks/>
          </p:cNvSpPr>
          <p:nvPr/>
        </p:nvSpPr>
        <p:spPr>
          <a:xfrm>
            <a:off x="8327923" y="2039890"/>
            <a:ext cx="3657600" cy="48181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postawa filozoficzno-religijna, która w Bogu widzi stwórcę świata i zasad działania natury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pojmowany Bóg nie ingeruje ani w świat natury, ani w życie społeczeństw czy jednostek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poddawali krytyce działalność instytucji religijnych, w szczególności Kościoła katolickiego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negowali wiarę w cuda, Bożą Opatrzność czy boskość Jezusa</a:t>
            </a: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4ADDFA3-3885-6F1C-AC6D-6342D08EF064}"/>
              </a:ext>
            </a:extLst>
          </p:cNvPr>
          <p:cNvSpPr txBox="1">
            <a:spLocks/>
          </p:cNvSpPr>
          <p:nvPr/>
        </p:nvSpPr>
        <p:spPr>
          <a:xfrm>
            <a:off x="9109587" y="1310037"/>
            <a:ext cx="2875936" cy="552848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Deizm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4751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4DD5459-4E12-DA54-A074-9B34752F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7</a:t>
            </a:fld>
            <a:endParaRPr lang="pl-PL" noProof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AB2DFB27-6675-12C5-5AC8-FA605311B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604826"/>
              </p:ext>
            </p:extLst>
          </p:nvPr>
        </p:nvGraphicFramePr>
        <p:xfrm>
          <a:off x="0" y="0"/>
          <a:ext cx="12192000" cy="74117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376516">
                  <a:extLst>
                    <a:ext uri="{9D8B030D-6E8A-4147-A177-3AD203B41FA5}">
                      <a16:colId xmlns:a16="http://schemas.microsoft.com/office/drawing/2014/main" val="2804071877"/>
                    </a:ext>
                  </a:extLst>
                </a:gridCol>
                <a:gridCol w="10815484">
                  <a:extLst>
                    <a:ext uri="{9D8B030D-6E8A-4147-A177-3AD203B41FA5}">
                      <a16:colId xmlns:a16="http://schemas.microsoft.com/office/drawing/2014/main" val="1505975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John </a:t>
                      </a:r>
                      <a:r>
                        <a:rPr lang="pl-PL" sz="1800" b="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Locke</a:t>
                      </a:r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(1632-1704) </a:t>
                      </a:r>
                      <a:endParaRPr lang="pl-PL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*empiryzm – pogląd filozoficzny, zgodnie z którym podstawowym narzędziem poznania jest </a:t>
                      </a:r>
                      <a:r>
                        <a:rPr lang="pl-PL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doświadczenie</a:t>
                      </a: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*człowiek rodzi się z umysłem przypominającym czystą kartę (łac. </a:t>
                      </a:r>
                      <a:r>
                        <a:rPr lang="pl-PL" b="0" i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tabula rasa</a:t>
                      </a:r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*wszelka wiedza o otaczającym nas świecie i nas samych ma źródło w doświadczeniu zewnętrznym (zmysły) i wewnętrznym (refleksja)</a:t>
                      </a:r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02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Monteskiusz </a:t>
                      </a:r>
                      <a:b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(1689-1755)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*zaproponował podział władzy na władzę ustawodawczą, wykonawczą i sądowniczą</a:t>
                      </a: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*nadrzędnym celem państwa jest służenie całemu społeczeństwu</a:t>
                      </a: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*idea monarchii konstytucyjnej, gwarantującej wolność obywateli</a:t>
                      </a:r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513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Wolter </a:t>
                      </a:r>
                      <a:b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(1694-1778)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*zwolennik deizmu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*porównał Boga do zegarmistrza, który nakręcił mechanizm świata i pozostawił go samemu sobie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*postulował rozdział państwa i Kościoła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*narzędziami poprawy świata są walka z fanatyzmem religijnym i zabobonami, krytyka przesądów oraz odrzucanie wszelkich tradycyjnych autorytetów (Kościół, władza absolutna)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*propagował racjonalizm, tolerancję dla różnych postaw i poglądów, wolność osobistą i wolność słowa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podstawowe narzędzie oceny świata -&gt;rozum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723275"/>
                  </a:ext>
                </a:extLst>
              </a:tr>
              <a:tr h="122084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David Hume </a:t>
                      </a:r>
                      <a:b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(1711-1776)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*wykluczał rozum jako podstawę poznania, za jedyne zaś źródło w tym względzie uważał wrażenia (impresje) warunkujące powstawanie w umyśle ludzkim idei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*wiedza pochodzi wyłącznie z doświadczenia, poddawał w wątpliwość jej pewny i wyjaśniający charakter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505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Jean-Jacques Rousseau </a:t>
                      </a:r>
                      <a:b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(1712-1778)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*miarą człowieczeństwa są wartości moralne, a nie rozum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*człowiek pierwotny był z natury dobry, moralny i szczęśliwy, postęp cywilizacji spowodował, że pojawiły się nierówności między ludźmi, niesprawiedliwość; cywilizacja ma zły wpływ na człowieka, powoduje i utrwala zawiść, zazdrość i agresję</a:t>
                      </a:r>
                    </a:p>
                    <a:p>
                      <a:r>
                        <a:rPr lang="pl-PL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*rozwiązaniem jest uwolnienie człowieka od cywilizacji i powrót do natury, który przywróci ludzkość do stanu pierwotnej szczęśliwości</a:t>
                      </a:r>
                    </a:p>
                    <a:p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524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708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795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86289A-D421-D9D3-1CED-31DB96E08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 jeszcze…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59FFD50-5149-C1C4-8AAE-1929DB8A5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8EE4672-72CD-57A3-96DA-B25C6F9D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1D66469-86CC-AC7B-7C49-792507633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8</a:t>
            </a:fld>
            <a:endParaRPr lang="pl-PL" noProof="0"/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FE193C53-92A5-98FD-1A77-9D04D220E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307675"/>
              </p:ext>
            </p:extLst>
          </p:nvPr>
        </p:nvGraphicFramePr>
        <p:xfrm>
          <a:off x="838200" y="2063750"/>
          <a:ext cx="10515600" cy="374904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1531374">
                  <a:extLst>
                    <a:ext uri="{9D8B030D-6E8A-4147-A177-3AD203B41FA5}">
                      <a16:colId xmlns:a16="http://schemas.microsoft.com/office/drawing/2014/main" val="1724483383"/>
                    </a:ext>
                  </a:extLst>
                </a:gridCol>
                <a:gridCol w="8984226">
                  <a:extLst>
                    <a:ext uri="{9D8B030D-6E8A-4147-A177-3AD203B41FA5}">
                      <a16:colId xmlns:a16="http://schemas.microsoft.com/office/drawing/2014/main" val="13982106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Immanuel Kant </a:t>
                      </a:r>
                      <a:b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pl-PL" sz="18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(1724-1804) </a:t>
                      </a:r>
                      <a:endParaRPr lang="pl-PL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*żadna z władz poznawczych człowieka – zarówno zmysłowych (empirycznych), jak i rozumowych (racjonalistycznych) – nie daje możliwości uzyskania pewnej, obiektywnej i dogłębnej wiedzy</a:t>
                      </a:r>
                      <a:endParaRPr lang="pl-PL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*poznanie jest uzależnione od doświadczeń podmiotu poznającego, umysł ludzki nie poznaje rzeczy takich, jakimi są naprawdę, ale tak jak się wydają poznającemu je człowiekowi</a:t>
                      </a:r>
                    </a:p>
                    <a:p>
                      <a:r>
                        <a:rPr lang="pl-PL" b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*zwolennik etyki obowiązku – postępowania opartego na rozumie i wewnętrznym moralnym nakazie, zgodnego z wolą , które ma mieć charakter prawa powszechnego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798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/>
                        <a:t>James Mill </a:t>
                      </a:r>
                      <a:br>
                        <a:rPr lang="pl-PL" b="0" dirty="0"/>
                      </a:br>
                      <a:r>
                        <a:rPr lang="pl-PL" b="0" dirty="0"/>
                        <a:t>(1773-1836)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="0" dirty="0"/>
                        <a:t>*utylitaryzm – idea zakładająca, że dobre i słuszne jest takie działanie, które jest pożyteczne dla społeczeństwa</a:t>
                      </a:r>
                    </a:p>
                    <a:p>
                      <a:r>
                        <a:rPr lang="pl-PL" b="0" dirty="0"/>
                        <a:t>*celem życia człowieka powinno być postępowanie w taki sposób, aby był on społecznie użyteczny</a:t>
                      </a:r>
                    </a:p>
                    <a:p>
                      <a:r>
                        <a:rPr lang="pl-PL" b="0" dirty="0"/>
                        <a:t>*człowiek postępuje moralnie wtedy, gdy interes własny służy interesom ogółu</a:t>
                      </a:r>
                    </a:p>
                    <a:p>
                      <a:endParaRPr lang="pl-PL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8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8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7E19C-DEF4-4D0C-17BC-5638D4FCF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851" y="260120"/>
            <a:ext cx="10512425" cy="552848"/>
          </a:xfrm>
        </p:spPr>
        <p:txBody>
          <a:bodyPr/>
          <a:lstStyle/>
          <a:p>
            <a:r>
              <a:rPr lang="pl-PL" dirty="0"/>
              <a:t>W Polsce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998568F-4E03-702B-67D2-AC9760A6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59CFAE-F140-434B-A1FE-2BAF77D14B5D}" type="datetime1">
              <a:rPr lang="pl-PL" noProof="0" smtClean="0"/>
              <a:t>23.10.2024</a:t>
            </a:fld>
            <a:endParaRPr lang="pl-PL" noProof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3C9F9B3-4AE6-F743-1AC3-B6FF3B4D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11C8C40-0A98-206B-34A6-434F5D7E4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950F5D8-22E1-4015-8661-E5B1FD28C2DE}" type="slidenum">
              <a:rPr lang="pl-PL" noProof="0" smtClean="0"/>
              <a:t>9</a:t>
            </a:fld>
            <a:endParaRPr lang="pl-PL" noProof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723D4ED-09A2-C33C-291D-AA70A14F0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F284C3-56E9-695E-F2A2-A57343681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86668"/>
            <a:ext cx="10105718" cy="57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0526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1">
      <a:dk1>
        <a:sysClr val="windowText" lastClr="000000"/>
      </a:dk1>
      <a:lt1>
        <a:srgbClr val="FFFFFF"/>
      </a:lt1>
      <a:dk2>
        <a:srgbClr val="00BBFF"/>
      </a:dk2>
      <a:lt2>
        <a:srgbClr val="FFAA27"/>
      </a:lt2>
      <a:accent1>
        <a:srgbClr val="001431"/>
      </a:accent1>
      <a:accent2>
        <a:srgbClr val="D14C00"/>
      </a:accent2>
      <a:accent3>
        <a:srgbClr val="142F5C"/>
      </a:accent3>
      <a:accent4>
        <a:srgbClr val="FFC000"/>
      </a:accent4>
      <a:accent5>
        <a:srgbClr val="5E441C"/>
      </a:accent5>
      <a:accent6>
        <a:srgbClr val="149F2F"/>
      </a:accent6>
      <a:hlink>
        <a:srgbClr val="00BBFF"/>
      </a:hlink>
      <a:folHlink>
        <a:srgbClr val="00BBFF"/>
      </a:folHlink>
    </a:clrScheme>
    <a:fontScheme name="Custom 12">
      <a:majorFont>
        <a:latin typeface="Book Antiqua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50285111_TF33968143_Win32" id="{AC7AB6B8-F784-4997-9E12-C4C0CF9C5014}" vid="{5313BA8B-2A8E-4A7A-BD1E-0C0819511613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48EA396-5485-4BE7-B653-403710320F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C431E4-CEEE-4471-A938-06556DE848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2A88D8-11C9-4E54-8CC3-A25581E9EC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{D88C2A5A-19DE-40A6-ACF4-487C14DAB42A}tf33968143_win32</Template>
  <TotalTime>236</TotalTime>
  <Words>2589</Words>
  <Application>Microsoft Office PowerPoint</Application>
  <PresentationFormat>Panoramiczny</PresentationFormat>
  <Paragraphs>260</Paragraphs>
  <Slides>29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7" baseType="lpstr">
      <vt:lpstr>Arial</vt:lpstr>
      <vt:lpstr>Book Antiqua</vt:lpstr>
      <vt:lpstr>Calibri</vt:lpstr>
      <vt:lpstr>Franklin Gothic Book</vt:lpstr>
      <vt:lpstr>Times New Roman</vt:lpstr>
      <vt:lpstr>Wingdings</vt:lpstr>
      <vt:lpstr>Wingdings 2</vt:lpstr>
      <vt:lpstr>Motyw pakietu Office</vt:lpstr>
      <vt:lpstr>Idee i postulaty oświeceniowej  Europy – </vt:lpstr>
      <vt:lpstr>Nazwa i chronologia</vt:lpstr>
      <vt:lpstr>geneza</vt:lpstr>
      <vt:lpstr>KONIEC XVII W. – TZW. ZMIERZCH AUTORYTETÓW</vt:lpstr>
      <vt:lpstr>Prezentacja programu PowerPoint</vt:lpstr>
      <vt:lpstr>Racjonalizm</vt:lpstr>
      <vt:lpstr>Prezentacja programu PowerPoint</vt:lpstr>
      <vt:lpstr>I jeszcze…</vt:lpstr>
      <vt:lpstr>W Polsce</vt:lpstr>
      <vt:lpstr>Pierwsi reformatorzy</vt:lpstr>
      <vt:lpstr>Działalność kulturalna króla</vt:lpstr>
      <vt:lpstr>Prezentacja programu PowerPoint</vt:lpstr>
      <vt:lpstr>Teatr</vt:lpstr>
      <vt:lpstr>Prasa</vt:lpstr>
      <vt:lpstr>Edukacja</vt:lpstr>
      <vt:lpstr>Prezentacja programu PowerPoint</vt:lpstr>
      <vt:lpstr>Prezentacja programu PowerPoint</vt:lpstr>
      <vt:lpstr>Do klasycyzmu</vt:lpstr>
      <vt:lpstr>Do sentymentalizmu</vt:lpstr>
      <vt:lpstr>Prezentacja programu PowerPoint</vt:lpstr>
      <vt:lpstr>Czytanie ze zrozumieniem, s. 238</vt:lpstr>
      <vt:lpstr>Oświecenie – rozumienie/znaczenie</vt:lpstr>
      <vt:lpstr>Epoka ROZUMU</vt:lpstr>
      <vt:lpstr>EMPIRYZM (wg Franciszka Bacon’a)</vt:lpstr>
      <vt:lpstr>IMMANUEL KANT</vt:lpstr>
      <vt:lpstr>Prezentacja programu PowerPoint</vt:lpstr>
      <vt:lpstr>Osiągnięcia kultury polskiego oświecenia</vt:lpstr>
      <vt:lpstr>Prezentacja programu PowerPoint</vt:lpstr>
      <vt:lpstr>„Portret małżonków Lavoisier” [law*azje]  Jacques Louis David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Mirella Czerwińska-Bartosik</cp:lastModifiedBy>
  <cp:revision>6</cp:revision>
  <dcterms:created xsi:type="dcterms:W3CDTF">2024-08-20T05:25:19Z</dcterms:created>
  <dcterms:modified xsi:type="dcterms:W3CDTF">2024-10-23T08:34:51Z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